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8" r:id="rId2"/>
    <p:sldId id="306" r:id="rId3"/>
    <p:sldId id="296" r:id="rId4"/>
    <p:sldId id="297" r:id="rId5"/>
    <p:sldId id="305" r:id="rId6"/>
    <p:sldId id="300" r:id="rId7"/>
    <p:sldId id="301" r:id="rId8"/>
    <p:sldId id="299" r:id="rId9"/>
    <p:sldId id="307" r:id="rId10"/>
    <p:sldId id="279" r:id="rId11"/>
    <p:sldId id="291" r:id="rId12"/>
    <p:sldId id="280" r:id="rId13"/>
    <p:sldId id="282" r:id="rId14"/>
    <p:sldId id="294" r:id="rId15"/>
    <p:sldId id="292" r:id="rId16"/>
    <p:sldId id="283" r:id="rId17"/>
    <p:sldId id="284" r:id="rId18"/>
    <p:sldId id="293" r:id="rId19"/>
    <p:sldId id="287" r:id="rId20"/>
    <p:sldId id="289" r:id="rId21"/>
    <p:sldId id="309" r:id="rId22"/>
  </p:sldIdLst>
  <p:sldSz cx="9144000" cy="6858000" type="screen4x3"/>
  <p:notesSz cx="6797675" cy="9926638"/>
  <p:defaultTextStyle>
    <a:defPPr>
      <a:defRPr lang="fr-FR"/>
    </a:defPPr>
    <a:lvl1pPr algn="l" rtl="0" eaLnBrk="0" fontAlgn="base" hangingPunct="0">
      <a:spcBef>
        <a:spcPct val="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Arial" charset="0"/>
        <a:ea typeface="ＭＳ Ｐゴシック" charset="0"/>
        <a:cs typeface="+mn-cs"/>
      </a:defRPr>
    </a:lvl5pPr>
    <a:lvl6pPr marL="2286000" algn="l" defTabSz="457200" rtl="0" eaLnBrk="1" latinLnBrk="0" hangingPunct="1">
      <a:defRPr sz="1400" kern="1200">
        <a:solidFill>
          <a:schemeClr val="tx1"/>
        </a:solidFill>
        <a:latin typeface="Arial" charset="0"/>
        <a:ea typeface="ＭＳ Ｐゴシック" charset="0"/>
        <a:cs typeface="+mn-cs"/>
      </a:defRPr>
    </a:lvl6pPr>
    <a:lvl7pPr marL="2743200" algn="l" defTabSz="457200" rtl="0" eaLnBrk="1" latinLnBrk="0" hangingPunct="1">
      <a:defRPr sz="1400" kern="1200">
        <a:solidFill>
          <a:schemeClr val="tx1"/>
        </a:solidFill>
        <a:latin typeface="Arial" charset="0"/>
        <a:ea typeface="ＭＳ Ｐゴシック" charset="0"/>
        <a:cs typeface="+mn-cs"/>
      </a:defRPr>
    </a:lvl7pPr>
    <a:lvl8pPr marL="3200400" algn="l" defTabSz="457200" rtl="0" eaLnBrk="1" latinLnBrk="0" hangingPunct="1">
      <a:defRPr sz="1400" kern="1200">
        <a:solidFill>
          <a:schemeClr val="tx1"/>
        </a:solidFill>
        <a:latin typeface="Arial" charset="0"/>
        <a:ea typeface="ＭＳ Ｐゴシック" charset="0"/>
        <a:cs typeface="+mn-cs"/>
      </a:defRPr>
    </a:lvl8pPr>
    <a:lvl9pPr marL="3657600" algn="l" defTabSz="457200" rtl="0" eaLnBrk="1" latinLnBrk="0" hangingPunct="1">
      <a:defRPr sz="1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DDDDD"/>
    <a:srgbClr val="CCFF33"/>
    <a:srgbClr val="FF0000"/>
    <a:srgbClr val="3842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632" autoAdjust="0"/>
  </p:normalViewPr>
  <p:slideViewPr>
    <p:cSldViewPr>
      <p:cViewPr varScale="1">
        <p:scale>
          <a:sx n="29" d="100"/>
          <a:sy n="29" d="100"/>
        </p:scale>
        <p:origin x="-20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notesViewPr>
    <p:cSldViewPr>
      <p:cViewPr varScale="1">
        <p:scale>
          <a:sx n="55" d="100"/>
          <a:sy n="55" d="100"/>
        </p:scale>
        <p:origin x="-126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mn-ea"/>
              </a:defRPr>
            </a:lvl1pPr>
          </a:lstStyle>
          <a:p>
            <a:pPr>
              <a:defRPr/>
            </a:pPr>
            <a:endParaRPr lang="fr-FR"/>
          </a:p>
        </p:txBody>
      </p:sp>
      <p:sp>
        <p:nvSpPr>
          <p:cNvPr id="5939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defRPr>
            </a:lvl1pPr>
          </a:lstStyle>
          <a:p>
            <a:pPr>
              <a:defRPr/>
            </a:pPr>
            <a:endParaRPr lang="fr-FR"/>
          </a:p>
        </p:txBody>
      </p:sp>
      <p:sp>
        <p:nvSpPr>
          <p:cNvPr id="5939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fr-FR"/>
          </a:p>
        </p:txBody>
      </p:sp>
      <p:sp>
        <p:nvSpPr>
          <p:cNvPr id="5939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F39375-511B-A147-8D87-EE25C8445A04}" type="slidenum">
              <a:rPr lang="fr-FR"/>
              <a:pPr/>
              <a:t>‹#›</a:t>
            </a:fld>
            <a:endParaRPr lang="fr-FR"/>
          </a:p>
        </p:txBody>
      </p:sp>
    </p:spTree>
    <p:extLst>
      <p:ext uri="{BB962C8B-B14F-4D97-AF65-F5344CB8AC3E}">
        <p14:creationId xmlns:p14="http://schemas.microsoft.com/office/powerpoint/2010/main" val="306244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mn-ea"/>
              </a:defRPr>
            </a:lvl1pPr>
          </a:lstStyle>
          <a:p>
            <a:pPr>
              <a:defRPr/>
            </a:pPr>
            <a:endParaRPr lang="fr-FR"/>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defRPr>
            </a:lvl1pPr>
          </a:lstStyle>
          <a:p>
            <a:pPr>
              <a:defRPr/>
            </a:pPr>
            <a:endParaRPr lang="fr-FR"/>
          </a:p>
        </p:txBody>
      </p:sp>
      <p:sp>
        <p:nvSpPr>
          <p:cNvPr id="24580" name="Rectangle 4"/>
          <p:cNvSpPr>
            <a:spLocks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fr-FR"/>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A43BD93-944A-A445-89F6-D28422DF00F6}" type="slidenum">
              <a:rPr lang="fr-FR"/>
              <a:pPr/>
              <a:t>‹#›</a:t>
            </a:fld>
            <a:endParaRPr lang="fr-FR"/>
          </a:p>
        </p:txBody>
      </p:sp>
    </p:spTree>
    <p:extLst>
      <p:ext uri="{BB962C8B-B14F-4D97-AF65-F5344CB8AC3E}">
        <p14:creationId xmlns:p14="http://schemas.microsoft.com/office/powerpoint/2010/main" val="512902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fld id="{BCCDE82D-4D76-9744-8EA9-26E627553100}" type="slidenum">
              <a:rPr lang="fr-FR" sz="1200"/>
              <a:pPr/>
              <a:t>1</a:t>
            </a:fld>
            <a:endParaRPr lang="fr-FR" sz="1200"/>
          </a:p>
        </p:txBody>
      </p:sp>
      <p:sp>
        <p:nvSpPr>
          <p:cNvPr id="25603" name="Rectangle 2"/>
          <p:cNvSpPr>
            <a:spLocks noChangeArrowheads="1" noTextEdit="1"/>
          </p:cNvSpPr>
          <p:nvPr>
            <p:ph type="sldImg"/>
          </p:nvPr>
        </p:nvSpPr>
        <p:spPr>
          <a:xfrm>
            <a:off x="917575" y="744538"/>
            <a:ext cx="4962525" cy="3722687"/>
          </a:xfrm>
          <a:ln/>
        </p:spPr>
      </p:sp>
      <p:sp>
        <p:nvSpPr>
          <p:cNvPr id="256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fld id="{A83B099B-193D-1041-B883-68252C36C72D}" type="slidenum">
              <a:rPr lang="fr-FR" sz="1200"/>
              <a:pPr/>
              <a:t>21</a:t>
            </a:fld>
            <a:endParaRPr lang="fr-FR" sz="1200"/>
          </a:p>
        </p:txBody>
      </p:sp>
      <p:sp>
        <p:nvSpPr>
          <p:cNvPr id="26627" name="Rectangle 2"/>
          <p:cNvSpPr>
            <a:spLocks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7" descr="V1-G-cou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9"/>
          <p:cNvGraphicFramePr>
            <a:graphicFrameLocks noChangeAspect="1"/>
          </p:cNvGraphicFramePr>
          <p:nvPr userDrawn="1"/>
        </p:nvGraphicFramePr>
        <p:xfrm>
          <a:off x="7554913" y="5300663"/>
          <a:ext cx="1554162" cy="1557337"/>
        </p:xfrm>
        <a:graphic>
          <a:graphicData uri="http://schemas.openxmlformats.org/presentationml/2006/ole">
            <mc:AlternateContent xmlns:mc="http://schemas.openxmlformats.org/markup-compatibility/2006">
              <mc:Choice xmlns:v="urn:schemas-microsoft-com:vml" Requires="v">
                <p:oleObj spid="_x0000_s54273" name="Photo Editor Photo" r:id="rId4" imgW="8411749" imgH="8438095" progId="MSPhotoEd.3">
                  <p:embed/>
                </p:oleObj>
              </mc:Choice>
              <mc:Fallback>
                <p:oleObj name="Photo Editor Photo" r:id="rId4" imgW="8411749" imgH="843809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4913" y="5300663"/>
                        <a:ext cx="1554162"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 name="Rectangle 3"/>
          <p:cNvSpPr>
            <a:spLocks noGrp="1" noChangeArrowheads="1"/>
          </p:cNvSpPr>
          <p:nvPr>
            <p:ph type="ctrTitle"/>
          </p:nvPr>
        </p:nvSpPr>
        <p:spPr>
          <a:xfrm>
            <a:off x="381000" y="2446338"/>
            <a:ext cx="5105400" cy="2430462"/>
          </a:xfrm>
        </p:spPr>
        <p:txBody>
          <a:bodyPr/>
          <a:lstStyle>
            <a:lvl1pPr>
              <a:lnSpc>
                <a:spcPct val="90000"/>
              </a:lnSpc>
              <a:defRPr sz="2000">
                <a:solidFill>
                  <a:schemeClr val="bg1"/>
                </a:solidFill>
              </a:defRPr>
            </a:lvl1pPr>
          </a:lstStyle>
          <a:p>
            <a:pPr lvl="0"/>
            <a:r>
              <a:rPr lang="fr-FR" noProof="0" smtClean="0"/>
              <a:t>Cliquez et modifiez le titre</a:t>
            </a:r>
          </a:p>
        </p:txBody>
      </p:sp>
      <p:sp>
        <p:nvSpPr>
          <p:cNvPr id="3076" name="Rectangle 4"/>
          <p:cNvSpPr>
            <a:spLocks noGrp="1" noChangeArrowheads="1"/>
          </p:cNvSpPr>
          <p:nvPr>
            <p:ph type="subTitle" idx="1"/>
          </p:nvPr>
        </p:nvSpPr>
        <p:spPr>
          <a:xfrm>
            <a:off x="381000" y="5029200"/>
            <a:ext cx="8382000" cy="1711325"/>
          </a:xfrm>
        </p:spPr>
        <p:txBody>
          <a:bodyPr/>
          <a:lstStyle>
            <a:lvl1pPr marL="0" indent="0">
              <a:buFontTx/>
              <a:buNone/>
              <a:defRPr sz="1600" b="0"/>
            </a:lvl1pPr>
          </a:lstStyle>
          <a:p>
            <a:pPr lvl="0"/>
            <a:r>
              <a:rPr lang="fr-FR" noProof="0" smtClean="0"/>
              <a:t>Cliquez pour modifier le style des sous-titres du masque</a:t>
            </a:r>
          </a:p>
        </p:txBody>
      </p:sp>
    </p:spTree>
    <p:extLst>
      <p:ext uri="{BB962C8B-B14F-4D97-AF65-F5344CB8AC3E}">
        <p14:creationId xmlns:p14="http://schemas.microsoft.com/office/powerpoint/2010/main" val="397476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t>P.</a:t>
            </a:r>
            <a:fld id="{A103805D-A847-A440-9A59-2200B01AA657}" type="slidenum">
              <a:rPr lang="fr-FR"/>
              <a:pPr/>
              <a:t>‹#›</a:t>
            </a:fld>
            <a:r>
              <a:rPr lang="fr-FR"/>
              <a:t> - </a:t>
            </a:r>
            <a:fld id="{C1DB2D3C-88EC-6945-83D6-8307A52DD1C5}" type="datetime1">
              <a:rPr lang="fr-FR"/>
              <a:pPr/>
              <a:t>12/12/12</a:t>
            </a:fld>
            <a:endParaRPr lang="fr-FR"/>
          </a:p>
        </p:txBody>
      </p:sp>
    </p:spTree>
    <p:extLst>
      <p:ext uri="{BB962C8B-B14F-4D97-AF65-F5344CB8AC3E}">
        <p14:creationId xmlns:p14="http://schemas.microsoft.com/office/powerpoint/2010/main" val="109954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228600"/>
            <a:ext cx="2095500" cy="5791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1000" y="228600"/>
            <a:ext cx="6134100" cy="5791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t>P.</a:t>
            </a:r>
            <a:fld id="{6484104C-58AC-7345-AC1F-8FBC239DD2ED}" type="slidenum">
              <a:rPr lang="fr-FR"/>
              <a:pPr/>
              <a:t>‹#›</a:t>
            </a:fld>
            <a:r>
              <a:rPr lang="fr-FR"/>
              <a:t> - </a:t>
            </a:r>
            <a:fld id="{EBF88EA7-2691-3946-BE86-B61B41D2E404}" type="datetime1">
              <a:rPr lang="fr-FR"/>
              <a:pPr/>
              <a:t>12/12/12</a:t>
            </a:fld>
            <a:endParaRPr lang="fr-FR"/>
          </a:p>
        </p:txBody>
      </p:sp>
    </p:spTree>
    <p:extLst>
      <p:ext uri="{BB962C8B-B14F-4D97-AF65-F5344CB8AC3E}">
        <p14:creationId xmlns:p14="http://schemas.microsoft.com/office/powerpoint/2010/main" val="170655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381000" y="228600"/>
            <a:ext cx="8382000" cy="1524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381000" y="1798638"/>
            <a:ext cx="4114800" cy="20335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98638"/>
            <a:ext cx="4114800" cy="20335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381000" y="3984625"/>
            <a:ext cx="4114800" cy="2035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84625"/>
            <a:ext cx="4114800" cy="2035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r>
              <a:rPr lang="fr-FR"/>
              <a:t>P.</a:t>
            </a:r>
            <a:fld id="{9E59C960-347F-784E-A37F-720F80CB96AA}" type="slidenum">
              <a:rPr lang="fr-FR"/>
              <a:pPr/>
              <a:t>‹#›</a:t>
            </a:fld>
            <a:r>
              <a:rPr lang="fr-FR"/>
              <a:t> - </a:t>
            </a:r>
            <a:fld id="{8EDA1636-2262-9D43-9C65-C84B0E21F07E}" type="datetime1">
              <a:rPr lang="fr-FR"/>
              <a:pPr/>
              <a:t>12/12/12</a:t>
            </a:fld>
            <a:endParaRPr lang="fr-FR"/>
          </a:p>
        </p:txBody>
      </p:sp>
    </p:spTree>
    <p:extLst>
      <p:ext uri="{BB962C8B-B14F-4D97-AF65-F5344CB8AC3E}">
        <p14:creationId xmlns:p14="http://schemas.microsoft.com/office/powerpoint/2010/main" val="16647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81000" y="228600"/>
            <a:ext cx="8382000" cy="1524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0" y="1798638"/>
            <a:ext cx="4114800" cy="4221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798638"/>
            <a:ext cx="4114800" cy="20335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84625"/>
            <a:ext cx="4114800" cy="2035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r>
              <a:rPr lang="fr-FR"/>
              <a:t>P.</a:t>
            </a:r>
            <a:fld id="{28633F87-F675-E344-99C8-FBBE284B48A6}" type="slidenum">
              <a:rPr lang="fr-FR"/>
              <a:pPr/>
              <a:t>‹#›</a:t>
            </a:fld>
            <a:r>
              <a:rPr lang="fr-FR"/>
              <a:t> - </a:t>
            </a:r>
            <a:fld id="{079F2E8A-DC17-EE4A-B0AA-54BBF85F0C02}" type="datetime1">
              <a:rPr lang="fr-FR"/>
              <a:pPr/>
              <a:t>12/12/12</a:t>
            </a:fld>
            <a:endParaRPr lang="fr-FR"/>
          </a:p>
        </p:txBody>
      </p:sp>
    </p:spTree>
    <p:extLst>
      <p:ext uri="{BB962C8B-B14F-4D97-AF65-F5344CB8AC3E}">
        <p14:creationId xmlns:p14="http://schemas.microsoft.com/office/powerpoint/2010/main" val="288263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r>
              <a:rPr lang="fr-FR"/>
              <a:t>P.</a:t>
            </a:r>
            <a:fld id="{000AB862-976D-694C-A4A9-5F50CB8CC487}" type="slidenum">
              <a:rPr lang="fr-FR"/>
              <a:pPr/>
              <a:t>‹#›</a:t>
            </a:fld>
            <a:r>
              <a:rPr lang="fr-FR"/>
              <a:t> - </a:t>
            </a:r>
            <a:fld id="{51F8911E-884A-754F-87F7-0E16D3AD9A3A}" type="datetime1">
              <a:rPr lang="fr-FR"/>
              <a:pPr/>
              <a:t>12/12/12</a:t>
            </a:fld>
            <a:endParaRPr lang="fr-FR"/>
          </a:p>
        </p:txBody>
      </p:sp>
    </p:spTree>
    <p:extLst>
      <p:ext uri="{BB962C8B-B14F-4D97-AF65-F5344CB8AC3E}">
        <p14:creationId xmlns:p14="http://schemas.microsoft.com/office/powerpoint/2010/main" val="103110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r>
              <a:rPr lang="fr-FR"/>
              <a:t>P.</a:t>
            </a:r>
            <a:fld id="{66419554-6F0E-4F48-87DE-301A607C03B8}" type="slidenum">
              <a:rPr lang="fr-FR"/>
              <a:pPr/>
              <a:t>‹#›</a:t>
            </a:fld>
            <a:r>
              <a:rPr lang="fr-FR"/>
              <a:t> - </a:t>
            </a:r>
            <a:fld id="{CDF83772-5966-7846-A05E-7E3EB9253E0F}" type="datetime1">
              <a:rPr lang="fr-FR"/>
              <a:pPr/>
              <a:t>12/12/12</a:t>
            </a:fld>
            <a:endParaRPr lang="fr-FR"/>
          </a:p>
        </p:txBody>
      </p:sp>
    </p:spTree>
    <p:extLst>
      <p:ext uri="{BB962C8B-B14F-4D97-AF65-F5344CB8AC3E}">
        <p14:creationId xmlns:p14="http://schemas.microsoft.com/office/powerpoint/2010/main" val="142096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1000" y="1798638"/>
            <a:ext cx="41148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98638"/>
            <a:ext cx="4114800" cy="4221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r>
              <a:rPr lang="fr-FR"/>
              <a:t>P.</a:t>
            </a:r>
            <a:fld id="{A456FD46-B5C8-1B46-AA23-AD27F5563858}" type="slidenum">
              <a:rPr lang="fr-FR"/>
              <a:pPr/>
              <a:t>‹#›</a:t>
            </a:fld>
            <a:r>
              <a:rPr lang="fr-FR"/>
              <a:t> - </a:t>
            </a:r>
            <a:fld id="{023403C4-2FA4-8A40-98AC-FD11BB6C632E}" type="datetime1">
              <a:rPr lang="fr-FR"/>
              <a:pPr/>
              <a:t>12/12/12</a:t>
            </a:fld>
            <a:endParaRPr lang="fr-FR"/>
          </a:p>
        </p:txBody>
      </p:sp>
    </p:spTree>
    <p:extLst>
      <p:ext uri="{BB962C8B-B14F-4D97-AF65-F5344CB8AC3E}">
        <p14:creationId xmlns:p14="http://schemas.microsoft.com/office/powerpoint/2010/main" val="306394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r>
              <a:rPr lang="fr-FR"/>
              <a:t>P.</a:t>
            </a:r>
            <a:fld id="{50E4BF1C-A102-F54A-A3AE-9C0FB9F1A238}" type="slidenum">
              <a:rPr lang="fr-FR"/>
              <a:pPr/>
              <a:t>‹#›</a:t>
            </a:fld>
            <a:r>
              <a:rPr lang="fr-FR"/>
              <a:t> - </a:t>
            </a:r>
            <a:fld id="{01D16272-36E6-6049-AD90-42E21FB4C2B3}" type="datetime1">
              <a:rPr lang="fr-FR"/>
              <a:pPr/>
              <a:t>12/12/12</a:t>
            </a:fld>
            <a:endParaRPr lang="fr-FR"/>
          </a:p>
        </p:txBody>
      </p:sp>
    </p:spTree>
    <p:extLst>
      <p:ext uri="{BB962C8B-B14F-4D97-AF65-F5344CB8AC3E}">
        <p14:creationId xmlns:p14="http://schemas.microsoft.com/office/powerpoint/2010/main" val="19509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r>
              <a:rPr lang="fr-FR"/>
              <a:t>P.</a:t>
            </a:r>
            <a:fld id="{50EC82E2-D2D8-9245-AC4A-E4652175895C}" type="slidenum">
              <a:rPr lang="fr-FR"/>
              <a:pPr/>
              <a:t>‹#›</a:t>
            </a:fld>
            <a:r>
              <a:rPr lang="fr-FR"/>
              <a:t> - </a:t>
            </a:r>
            <a:fld id="{49C2857E-B3A8-CE4D-8DC5-9B7AB491E783}" type="datetime1">
              <a:rPr lang="fr-FR"/>
              <a:pPr/>
              <a:t>12/12/12</a:t>
            </a:fld>
            <a:endParaRPr lang="fr-FR"/>
          </a:p>
        </p:txBody>
      </p:sp>
    </p:spTree>
    <p:extLst>
      <p:ext uri="{BB962C8B-B14F-4D97-AF65-F5344CB8AC3E}">
        <p14:creationId xmlns:p14="http://schemas.microsoft.com/office/powerpoint/2010/main" val="233483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fr-FR"/>
              <a:t>P.</a:t>
            </a:r>
            <a:fld id="{EA0281A6-1666-AC45-9343-12ACC6C3901D}" type="slidenum">
              <a:rPr lang="fr-FR"/>
              <a:pPr/>
              <a:t>‹#›</a:t>
            </a:fld>
            <a:r>
              <a:rPr lang="fr-FR"/>
              <a:t> - </a:t>
            </a:r>
            <a:fld id="{EAF9F410-76CE-394E-845A-234A2E53637C}" type="datetime1">
              <a:rPr lang="fr-FR"/>
              <a:pPr/>
              <a:t>12/12/12</a:t>
            </a:fld>
            <a:endParaRPr lang="fr-FR"/>
          </a:p>
        </p:txBody>
      </p:sp>
    </p:spTree>
    <p:extLst>
      <p:ext uri="{BB962C8B-B14F-4D97-AF65-F5344CB8AC3E}">
        <p14:creationId xmlns:p14="http://schemas.microsoft.com/office/powerpoint/2010/main" val="63318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r>
              <a:rPr lang="fr-FR"/>
              <a:t>P.</a:t>
            </a:r>
            <a:fld id="{53BE134F-726D-2C40-9253-D92AFAB823DD}" type="slidenum">
              <a:rPr lang="fr-FR"/>
              <a:pPr/>
              <a:t>‹#›</a:t>
            </a:fld>
            <a:r>
              <a:rPr lang="fr-FR"/>
              <a:t> - </a:t>
            </a:r>
            <a:fld id="{EB98BE5F-2EBC-9D4E-8E44-0D3E4FF1E82C}" type="datetime1">
              <a:rPr lang="fr-FR"/>
              <a:pPr/>
              <a:t>12/12/12</a:t>
            </a:fld>
            <a:endParaRPr lang="fr-FR"/>
          </a:p>
        </p:txBody>
      </p:sp>
    </p:spTree>
    <p:extLst>
      <p:ext uri="{BB962C8B-B14F-4D97-AF65-F5344CB8AC3E}">
        <p14:creationId xmlns:p14="http://schemas.microsoft.com/office/powerpoint/2010/main" val="35079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r>
              <a:rPr lang="fr-FR"/>
              <a:t>P.</a:t>
            </a:r>
            <a:fld id="{4AC229EC-239A-7A4B-8BEC-A02CCE81333D}" type="slidenum">
              <a:rPr lang="fr-FR"/>
              <a:pPr/>
              <a:t>‹#›</a:t>
            </a:fld>
            <a:r>
              <a:rPr lang="fr-FR"/>
              <a:t> - </a:t>
            </a:r>
            <a:fld id="{B54610E5-12DF-AB45-9AE8-7F334DC5D945}" type="datetime1">
              <a:rPr lang="fr-FR"/>
              <a:pPr/>
              <a:t>12/12/12</a:t>
            </a:fld>
            <a:endParaRPr lang="fr-FR"/>
          </a:p>
        </p:txBody>
      </p:sp>
    </p:spTree>
    <p:extLst>
      <p:ext uri="{BB962C8B-B14F-4D97-AF65-F5344CB8AC3E}">
        <p14:creationId xmlns:p14="http://schemas.microsoft.com/office/powerpoint/2010/main" val="812976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gray">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27" name="Picture 21" descr="V1---G---tx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5969000"/>
            <a:ext cx="9144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gray">
          <a:xfrm>
            <a:off x="381000" y="228600"/>
            <a:ext cx="838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et modifiez le titre</a:t>
            </a:r>
          </a:p>
        </p:txBody>
      </p:sp>
      <p:sp>
        <p:nvSpPr>
          <p:cNvPr id="1029" name="Rectangle 3"/>
          <p:cNvSpPr>
            <a:spLocks noGrp="1" noChangeArrowheads="1"/>
          </p:cNvSpPr>
          <p:nvPr>
            <p:ph type="body" idx="1"/>
          </p:nvPr>
        </p:nvSpPr>
        <p:spPr bwMode="gray">
          <a:xfrm>
            <a:off x="381000" y="1798638"/>
            <a:ext cx="83820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 name="Rectangle 4"/>
          <p:cNvSpPr>
            <a:spLocks noGrp="1" noChangeArrowheads="1"/>
          </p:cNvSpPr>
          <p:nvPr>
            <p:ph type="dt" sz="half" idx="2"/>
          </p:nvPr>
        </p:nvSpPr>
        <p:spPr bwMode="gray">
          <a:xfrm>
            <a:off x="381000" y="6477000"/>
            <a:ext cx="1211263"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sz="1000"/>
            </a:lvl1pPr>
          </a:lstStyle>
          <a:p>
            <a:r>
              <a:rPr lang="fr-FR"/>
              <a:t>P.</a:t>
            </a:r>
            <a:fld id="{9C5C8E39-9D89-E44A-8A95-B0A4DB145E45}" type="slidenum">
              <a:rPr lang="fr-FR"/>
              <a:pPr/>
              <a:t>‹#›</a:t>
            </a:fld>
            <a:r>
              <a:rPr lang="fr-FR"/>
              <a:t> - </a:t>
            </a:r>
            <a:fld id="{A5E0059E-42DB-CA46-9D5A-2D9723A152D7}" type="datetime1">
              <a:rPr lang="fr-FR"/>
              <a:pPr/>
              <a:t>12/12/12</a:t>
            </a:fld>
            <a:endParaRPr lang="fr-FR"/>
          </a:p>
        </p:txBody>
      </p:sp>
      <p:sp>
        <p:nvSpPr>
          <p:cNvPr id="1031" name="Text Box 9"/>
          <p:cNvSpPr txBox="1">
            <a:spLocks noChangeArrowheads="1"/>
          </p:cNvSpPr>
          <p:nvPr/>
        </p:nvSpPr>
        <p:spPr bwMode="gray">
          <a:xfrm>
            <a:off x="1692275" y="6453188"/>
            <a:ext cx="367665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solidFill>
                  <a:schemeClr val="bg1"/>
                </a:solidFill>
              </a:rPr>
              <a:t>Université d</a:t>
            </a:r>
            <a:r>
              <a:rPr lang="ja-JP" altLang="fr-FR" sz="1000">
                <a:solidFill>
                  <a:schemeClr val="bg1"/>
                </a:solidFill>
              </a:rPr>
              <a:t>’</a:t>
            </a:r>
            <a:r>
              <a:rPr lang="fr-FR" sz="1000">
                <a:solidFill>
                  <a:schemeClr val="bg1"/>
                </a:solidFill>
              </a:rPr>
              <a:t>Automne  FCD  29 Octobre 2012</a:t>
            </a:r>
          </a:p>
        </p:txBody>
      </p:sp>
      <p:sp>
        <p:nvSpPr>
          <p:cNvPr id="1032" name="Text Box 22"/>
          <p:cNvSpPr txBox="1">
            <a:spLocks noChangeArrowheads="1"/>
          </p:cNvSpPr>
          <p:nvPr userDrawn="1"/>
        </p:nvSpPr>
        <p:spPr bwMode="gray">
          <a:xfrm>
            <a:off x="4787900" y="6524625"/>
            <a:ext cx="3024188"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0" rIns="0" bIns="0" anchor="ct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solidFill>
                  <a:schemeClr val="bg1"/>
                </a:solidFill>
              </a:rPr>
              <a:t>Développement Durable Carrefour Market</a:t>
            </a:r>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p:txStyles>
    <p:titleStyle>
      <a:lvl1pPr algn="l" rtl="0" eaLnBrk="0" fontAlgn="base" hangingPunct="0">
        <a:spcBef>
          <a:spcPct val="0"/>
        </a:spcBef>
        <a:spcAft>
          <a:spcPct val="0"/>
        </a:spcAft>
        <a:defRPr sz="2400" b="1">
          <a:solidFill>
            <a:schemeClr val="hlink"/>
          </a:solidFill>
          <a:latin typeface="+mj-lt"/>
          <a:ea typeface="ＭＳ Ｐゴシック" charset="0"/>
          <a:cs typeface="+mj-cs"/>
        </a:defRPr>
      </a:lvl1pPr>
      <a:lvl2pPr algn="l" rtl="0" eaLnBrk="0" fontAlgn="base" hangingPunct="0">
        <a:spcBef>
          <a:spcPct val="0"/>
        </a:spcBef>
        <a:spcAft>
          <a:spcPct val="0"/>
        </a:spcAft>
        <a:defRPr sz="2400" b="1">
          <a:solidFill>
            <a:schemeClr val="hlink"/>
          </a:solidFill>
          <a:latin typeface="Arial" pitchFamily="34" charset="0"/>
          <a:ea typeface="ＭＳ Ｐゴシック" charset="0"/>
        </a:defRPr>
      </a:lvl2pPr>
      <a:lvl3pPr algn="l" rtl="0" eaLnBrk="0" fontAlgn="base" hangingPunct="0">
        <a:spcBef>
          <a:spcPct val="0"/>
        </a:spcBef>
        <a:spcAft>
          <a:spcPct val="0"/>
        </a:spcAft>
        <a:defRPr sz="2400" b="1">
          <a:solidFill>
            <a:schemeClr val="hlink"/>
          </a:solidFill>
          <a:latin typeface="Arial" pitchFamily="34" charset="0"/>
          <a:ea typeface="ＭＳ Ｐゴシック" charset="0"/>
        </a:defRPr>
      </a:lvl3pPr>
      <a:lvl4pPr algn="l" rtl="0" eaLnBrk="0" fontAlgn="base" hangingPunct="0">
        <a:spcBef>
          <a:spcPct val="0"/>
        </a:spcBef>
        <a:spcAft>
          <a:spcPct val="0"/>
        </a:spcAft>
        <a:defRPr sz="2400" b="1">
          <a:solidFill>
            <a:schemeClr val="hlink"/>
          </a:solidFill>
          <a:latin typeface="Arial" pitchFamily="34" charset="0"/>
          <a:ea typeface="ＭＳ Ｐゴシック" charset="0"/>
        </a:defRPr>
      </a:lvl4pPr>
      <a:lvl5pPr algn="l" rtl="0" eaLnBrk="0" fontAlgn="base" hangingPunct="0">
        <a:spcBef>
          <a:spcPct val="0"/>
        </a:spcBef>
        <a:spcAft>
          <a:spcPct val="0"/>
        </a:spcAft>
        <a:defRPr sz="2400" b="1">
          <a:solidFill>
            <a:schemeClr val="hlink"/>
          </a:solidFill>
          <a:latin typeface="Arial" pitchFamily="34" charset="0"/>
          <a:ea typeface="ＭＳ Ｐゴシック" charset="0"/>
        </a:defRPr>
      </a:lvl5pPr>
      <a:lvl6pPr marL="457200" algn="l" rtl="0" eaLnBrk="0" fontAlgn="base" hangingPunct="0">
        <a:spcBef>
          <a:spcPct val="0"/>
        </a:spcBef>
        <a:spcAft>
          <a:spcPct val="0"/>
        </a:spcAft>
        <a:defRPr sz="2400" b="1">
          <a:solidFill>
            <a:schemeClr val="hlink"/>
          </a:solidFill>
          <a:latin typeface="Arial" pitchFamily="34" charset="0"/>
        </a:defRPr>
      </a:lvl6pPr>
      <a:lvl7pPr marL="914400" algn="l" rtl="0" eaLnBrk="0" fontAlgn="base" hangingPunct="0">
        <a:spcBef>
          <a:spcPct val="0"/>
        </a:spcBef>
        <a:spcAft>
          <a:spcPct val="0"/>
        </a:spcAft>
        <a:defRPr sz="2400" b="1">
          <a:solidFill>
            <a:schemeClr val="hlink"/>
          </a:solidFill>
          <a:latin typeface="Arial" pitchFamily="34" charset="0"/>
        </a:defRPr>
      </a:lvl7pPr>
      <a:lvl8pPr marL="1371600" algn="l" rtl="0" eaLnBrk="0" fontAlgn="base" hangingPunct="0">
        <a:spcBef>
          <a:spcPct val="0"/>
        </a:spcBef>
        <a:spcAft>
          <a:spcPct val="0"/>
        </a:spcAft>
        <a:defRPr sz="2400" b="1">
          <a:solidFill>
            <a:schemeClr val="hlink"/>
          </a:solidFill>
          <a:latin typeface="Arial" pitchFamily="34" charset="0"/>
        </a:defRPr>
      </a:lvl8pPr>
      <a:lvl9pPr marL="1828800" algn="l" rtl="0" eaLnBrk="0" fontAlgn="base" hangingPunct="0">
        <a:spcBef>
          <a:spcPct val="0"/>
        </a:spcBef>
        <a:spcAft>
          <a:spcPct val="0"/>
        </a:spcAft>
        <a:defRPr sz="2400" b="1">
          <a:solidFill>
            <a:schemeClr val="hlink"/>
          </a:solidFill>
          <a:latin typeface="Arial" pitchFamily="34" charset="0"/>
        </a:defRPr>
      </a:lvl9pPr>
    </p:titleStyle>
    <p:bodyStyle>
      <a:lvl1pPr marL="187325" indent="-187325" algn="l" rtl="0" eaLnBrk="0" fontAlgn="base" hangingPunct="0">
        <a:spcBef>
          <a:spcPct val="20000"/>
        </a:spcBef>
        <a:spcAft>
          <a:spcPct val="0"/>
        </a:spcAft>
        <a:buClr>
          <a:schemeClr val="accent2"/>
        </a:buClr>
        <a:buSzPct val="130000"/>
        <a:buChar char="•"/>
        <a:defRPr sz="2800" b="1">
          <a:solidFill>
            <a:schemeClr val="tx1"/>
          </a:solidFill>
          <a:latin typeface="+mn-lt"/>
          <a:ea typeface="ＭＳ Ｐゴシック" charset="0"/>
          <a:cs typeface="+mn-cs"/>
        </a:defRPr>
      </a:lvl1pPr>
      <a:lvl2pPr marL="382588" indent="-193675" algn="l" rtl="0" eaLnBrk="0" fontAlgn="base" hangingPunct="0">
        <a:spcBef>
          <a:spcPct val="20000"/>
        </a:spcBef>
        <a:spcAft>
          <a:spcPct val="0"/>
        </a:spcAft>
        <a:buChar char="-"/>
        <a:defRPr sz="2400" b="1">
          <a:solidFill>
            <a:schemeClr val="tx1"/>
          </a:solidFill>
          <a:latin typeface="+mn-lt"/>
          <a:ea typeface="ＭＳ Ｐゴシック" charset="0"/>
        </a:defRPr>
      </a:lvl2pPr>
      <a:lvl3pPr marL="574675" indent="-190500" algn="l" rtl="0" eaLnBrk="0" fontAlgn="base" hangingPunct="0">
        <a:spcBef>
          <a:spcPct val="20000"/>
        </a:spcBef>
        <a:spcAft>
          <a:spcPct val="0"/>
        </a:spcAft>
        <a:buChar char="-"/>
        <a:defRPr sz="2000">
          <a:solidFill>
            <a:schemeClr val="tx1"/>
          </a:solidFill>
          <a:latin typeface="+mn-lt"/>
          <a:ea typeface="ＭＳ Ｐゴシック" charset="0"/>
        </a:defRPr>
      </a:lvl3pPr>
      <a:lvl4pPr marL="576263" indent="795338" algn="l" rtl="0" eaLnBrk="0" fontAlgn="base" hangingPunct="0">
        <a:spcBef>
          <a:spcPct val="20000"/>
        </a:spcBef>
        <a:spcAft>
          <a:spcPct val="0"/>
        </a:spcAft>
        <a:defRPr sz="1600">
          <a:solidFill>
            <a:schemeClr val="tx1"/>
          </a:solidFill>
          <a:latin typeface="+mn-lt"/>
          <a:ea typeface="ＭＳ Ｐゴシック" charset="0"/>
        </a:defRPr>
      </a:lvl4pPr>
      <a:lvl5pPr marL="957263" indent="-190500" algn="l" rtl="0" eaLnBrk="0" fontAlgn="base" hangingPunct="0">
        <a:spcBef>
          <a:spcPct val="20000"/>
        </a:spcBef>
        <a:spcAft>
          <a:spcPct val="0"/>
        </a:spcAft>
        <a:buChar char="-"/>
        <a:defRPr sz="1400">
          <a:solidFill>
            <a:schemeClr val="tx1"/>
          </a:solidFill>
          <a:latin typeface="+mn-lt"/>
          <a:ea typeface="ＭＳ Ｐゴシック" charset="0"/>
        </a:defRPr>
      </a:lvl5pPr>
      <a:lvl6pPr marL="1414463" indent="-190500" algn="l" rtl="0" eaLnBrk="0" fontAlgn="base" hangingPunct="0">
        <a:spcBef>
          <a:spcPct val="20000"/>
        </a:spcBef>
        <a:spcAft>
          <a:spcPct val="0"/>
        </a:spcAft>
        <a:buChar char="-"/>
        <a:defRPr sz="1400">
          <a:solidFill>
            <a:schemeClr val="tx1"/>
          </a:solidFill>
          <a:latin typeface="+mn-lt"/>
        </a:defRPr>
      </a:lvl6pPr>
      <a:lvl7pPr marL="1871663" indent="-190500" algn="l" rtl="0" eaLnBrk="0" fontAlgn="base" hangingPunct="0">
        <a:spcBef>
          <a:spcPct val="20000"/>
        </a:spcBef>
        <a:spcAft>
          <a:spcPct val="0"/>
        </a:spcAft>
        <a:buChar char="-"/>
        <a:defRPr sz="1400">
          <a:solidFill>
            <a:schemeClr val="tx1"/>
          </a:solidFill>
          <a:latin typeface="+mn-lt"/>
        </a:defRPr>
      </a:lvl7pPr>
      <a:lvl8pPr marL="2328863" indent="-190500" algn="l" rtl="0" eaLnBrk="0" fontAlgn="base" hangingPunct="0">
        <a:spcBef>
          <a:spcPct val="20000"/>
        </a:spcBef>
        <a:spcAft>
          <a:spcPct val="0"/>
        </a:spcAft>
        <a:buChar char="-"/>
        <a:defRPr sz="1400">
          <a:solidFill>
            <a:schemeClr val="tx1"/>
          </a:solidFill>
          <a:latin typeface="+mn-lt"/>
        </a:defRPr>
      </a:lvl8pPr>
      <a:lvl9pPr marL="2786063" indent="-190500" algn="l" rtl="0" eaLnBrk="0" fontAlgn="base" hangingPunct="0">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12.xml"/><Relationship Id="rId2" Type="http://schemas.openxmlformats.org/officeDocument/2006/relationships/image" Target="../media/image4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oleObject" Target="../embeddings/oleObject2.bin"/><Relationship Id="rId6" Type="http://schemas.openxmlformats.org/officeDocument/2006/relationships/image" Target="../media/image48.png"/><Relationship Id="rId7" Type="http://schemas.openxmlformats.org/officeDocument/2006/relationships/image" Target="../media/image51.jpeg"/><Relationship Id="rId8" Type="http://schemas.openxmlformats.org/officeDocument/2006/relationships/image" Target="../media/image52.jpeg"/><Relationship Id="rId9" Type="http://schemas.openxmlformats.org/officeDocument/2006/relationships/image" Target="../media/image53.jpeg"/><Relationship Id="rId10" Type="http://schemas.openxmlformats.org/officeDocument/2006/relationships/image" Target="../media/image54.jpeg"/><Relationship Id="rId11" Type="http://schemas.openxmlformats.org/officeDocument/2006/relationships/image" Target="../media/image55.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hyperlink" Target="3-%20Auchan%20d%C3%A9v%C3%A9lopt%20durable%20oct12.ppt" TargetMode="External"/><Relationship Id="rId4" Type="http://schemas.openxmlformats.org/officeDocument/2006/relationships/image" Target="../media/image4.jpeg"/><Relationship Id="rId5" Type="http://schemas.openxmlformats.org/officeDocument/2006/relationships/image" Target="../media/image60.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2133600"/>
            <a:ext cx="5689600" cy="2501900"/>
          </a:xfrm>
        </p:spPr>
        <p:txBody>
          <a:bodyPr/>
          <a:lstStyle/>
          <a:p>
            <a:r>
              <a:rPr lang="fr-FR" sz="2400">
                <a:latin typeface="Arial" charset="0"/>
              </a:rPr>
              <a:t/>
            </a:r>
            <a:br>
              <a:rPr lang="fr-FR" sz="2400">
                <a:latin typeface="Arial" charset="0"/>
              </a:rPr>
            </a:br>
            <a:r>
              <a:rPr lang="fr-FR" sz="2400">
                <a:latin typeface="Arial" charset="0"/>
              </a:rPr>
              <a:t>Des solutions architecturales, techniques et énergétiques pour minimiser l</a:t>
            </a:r>
            <a:r>
              <a:rPr lang="ja-JP" altLang="fr-FR" sz="2400">
                <a:latin typeface="Arial" charset="0"/>
              </a:rPr>
              <a:t>’</a:t>
            </a:r>
            <a:r>
              <a:rPr lang="fr-FR" sz="2400">
                <a:latin typeface="Arial" charset="0"/>
              </a:rPr>
              <a:t>empreinte écologique  …</a:t>
            </a:r>
            <a:br>
              <a:rPr lang="fr-FR" sz="2400">
                <a:latin typeface="Arial" charset="0"/>
              </a:rPr>
            </a:br>
            <a:r>
              <a:rPr lang="fr-FR" sz="2400">
                <a:latin typeface="Arial" charset="0"/>
              </a:rPr>
              <a:t/>
            </a:r>
            <a:br>
              <a:rPr lang="fr-FR" sz="2400">
                <a:latin typeface="Arial" charset="0"/>
              </a:rPr>
            </a:br>
            <a:r>
              <a:rPr lang="fr-FR" sz="2400">
                <a:latin typeface="Arial" charset="0"/>
              </a:rPr>
              <a:t>Deux exemples : </a:t>
            </a:r>
            <a:br>
              <a:rPr lang="fr-FR" sz="2400">
                <a:latin typeface="Arial" charset="0"/>
              </a:rPr>
            </a:br>
            <a:r>
              <a:rPr lang="fr-FR" sz="2400">
                <a:latin typeface="Arial" charset="0"/>
              </a:rPr>
              <a:t>Mondonville</a:t>
            </a:r>
            <a:br>
              <a:rPr lang="fr-FR" sz="2400">
                <a:latin typeface="Arial" charset="0"/>
              </a:rPr>
            </a:br>
            <a:r>
              <a:rPr lang="fr-FR" sz="2400">
                <a:latin typeface="Arial" charset="0"/>
              </a:rPr>
              <a:t>Argelès Gazost</a:t>
            </a:r>
          </a:p>
        </p:txBody>
      </p:sp>
      <p:sp>
        <p:nvSpPr>
          <p:cNvPr id="3075" name="Rectangle 3"/>
          <p:cNvSpPr>
            <a:spLocks noGrp="1" noChangeArrowheads="1"/>
          </p:cNvSpPr>
          <p:nvPr>
            <p:ph type="subTitle" idx="1"/>
          </p:nvPr>
        </p:nvSpPr>
        <p:spPr/>
        <p:txBody>
          <a:bodyPr/>
          <a:lstStyle/>
          <a:p>
            <a:r>
              <a:rPr lang="fr-FR">
                <a:latin typeface="Arial" charset="0"/>
              </a:rPr>
              <a:t>Octobre 2012</a:t>
            </a:r>
          </a:p>
        </p:txBody>
      </p:sp>
      <p:pic>
        <p:nvPicPr>
          <p:cNvPr id="3076" name="Picture 7" descr="LOGO_CRFM-3li_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58763"/>
            <a:ext cx="12954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B58DD529-8C6B-DF47-B9EA-20EE902A3826}" type="slidenum">
              <a:rPr lang="fr-FR" sz="1000"/>
              <a:pPr/>
              <a:t>10</a:t>
            </a:fld>
            <a:r>
              <a:rPr lang="fr-FR" sz="1000"/>
              <a:t> - </a:t>
            </a:r>
            <a:fld id="{97865FB1-99EF-D54E-92FE-70874CD64653}" type="datetime1">
              <a:rPr lang="fr-FR" sz="1000"/>
              <a:pPr/>
              <a:t>12/12/12</a:t>
            </a:fld>
            <a:endParaRPr lang="fr-FR" sz="1000"/>
          </a:p>
        </p:txBody>
      </p:sp>
      <p:sp>
        <p:nvSpPr>
          <p:cNvPr id="12291" name="Rectangle 4"/>
          <p:cNvSpPr>
            <a:spLocks noGrp="1" noChangeArrowheads="1"/>
          </p:cNvSpPr>
          <p:nvPr>
            <p:ph type="title" sz="quarter"/>
          </p:nvPr>
        </p:nvSpPr>
        <p:spPr>
          <a:xfrm>
            <a:off x="323850" y="188913"/>
            <a:ext cx="8382000" cy="1524000"/>
          </a:xfrm>
        </p:spPr>
        <p:txBody>
          <a:bodyPr/>
          <a:lstStyle/>
          <a:p>
            <a:r>
              <a:rPr lang="fr-FR" sz="1800">
                <a:latin typeface="Arial" charset="0"/>
              </a:rPr>
              <a:t>Une conception harmonieuse du bâtiment pour favoriser l</a:t>
            </a:r>
            <a:r>
              <a:rPr lang="ja-JP" altLang="fr-FR" sz="1800">
                <a:latin typeface="Arial" charset="0"/>
              </a:rPr>
              <a:t>’</a:t>
            </a:r>
            <a:r>
              <a:rPr lang="fr-FR" sz="1800">
                <a:latin typeface="Arial" charset="0"/>
              </a:rPr>
              <a:t>intégration du site dans son environnement</a:t>
            </a:r>
          </a:p>
        </p:txBody>
      </p:sp>
      <p:pic>
        <p:nvPicPr>
          <p:cNvPr id="12292" name="Picture 9" descr="SAM_290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t="17766" b="20052"/>
          <a:stretch>
            <a:fillRect/>
          </a:stretch>
        </p:blipFill>
        <p:spPr bwMode="auto">
          <a:xfrm>
            <a:off x="395288" y="836613"/>
            <a:ext cx="4248150" cy="1981200"/>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11" descr="SAM_285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48263" y="981075"/>
            <a:ext cx="3168650" cy="2376488"/>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2294" name="Rectangle 14"/>
          <p:cNvSpPr>
            <a:spLocks noChangeArrowheads="1"/>
          </p:cNvSpPr>
          <p:nvPr/>
        </p:nvSpPr>
        <p:spPr bwMode="auto">
          <a:xfrm>
            <a:off x="468313" y="2924175"/>
            <a:ext cx="43926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fr-FR"/>
              <a:t>Utilisation de matériaux plus respectueux de l</a:t>
            </a:r>
            <a:r>
              <a:rPr lang="ja-JP" altLang="fr-FR"/>
              <a:t>’</a:t>
            </a:r>
            <a:r>
              <a:rPr lang="fr-FR"/>
              <a:t>environnement: bois PEFC pour la charpente et le bardage de la cour …</a:t>
            </a:r>
          </a:p>
        </p:txBody>
      </p:sp>
      <p:pic>
        <p:nvPicPr>
          <p:cNvPr id="12295" name="Picture 17" descr="SAM_2898"/>
          <p:cNvPicPr>
            <a:picLocks noChangeAspect="1" noChangeArrowheads="1"/>
          </p:cNvPicPr>
          <p:nvPr/>
        </p:nvPicPr>
        <p:blipFill>
          <a:blip r:embed="rId4">
            <a:extLst>
              <a:ext uri="{28A0092B-C50C-407E-A947-70E740481C1C}">
                <a14:useLocalDpi xmlns:a14="http://schemas.microsoft.com/office/drawing/2010/main" val="0"/>
              </a:ext>
            </a:extLst>
          </a:blip>
          <a:srcRect b="16536"/>
          <a:stretch>
            <a:fillRect/>
          </a:stretch>
        </p:blipFill>
        <p:spPr bwMode="auto">
          <a:xfrm>
            <a:off x="250825" y="3933825"/>
            <a:ext cx="3744913" cy="234473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20" descr="SAM_28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3573463"/>
            <a:ext cx="3143250" cy="235743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 Box 21"/>
          <p:cNvSpPr txBox="1">
            <a:spLocks noChangeArrowheads="1"/>
          </p:cNvSpPr>
          <p:nvPr/>
        </p:nvSpPr>
        <p:spPr bwMode="auto">
          <a:xfrm>
            <a:off x="4859338" y="6092825"/>
            <a:ext cx="2430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Le parc à vélo habillage bois</a:t>
            </a:r>
          </a:p>
        </p:txBody>
      </p:sp>
      <p:sp>
        <p:nvSpPr>
          <p:cNvPr id="12298" name="Text Box 22"/>
          <p:cNvSpPr txBox="1">
            <a:spLocks noChangeArrowheads="1"/>
          </p:cNvSpPr>
          <p:nvPr/>
        </p:nvSpPr>
        <p:spPr bwMode="auto">
          <a:xfrm>
            <a:off x="900113" y="5661025"/>
            <a:ext cx="24304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Le parc à vélo habillage bois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C9C57D3A-DB39-CE41-A18D-105B072B637A}" type="slidenum">
              <a:rPr lang="fr-FR" sz="1000"/>
              <a:pPr/>
              <a:t>11</a:t>
            </a:fld>
            <a:r>
              <a:rPr lang="fr-FR" sz="1000"/>
              <a:t> - </a:t>
            </a:r>
            <a:fld id="{F8202263-5D89-CD4A-8BA2-12E3177B537A}" type="datetime1">
              <a:rPr lang="fr-FR" sz="1000"/>
              <a:pPr/>
              <a:t>12/12/12</a:t>
            </a:fld>
            <a:endParaRPr lang="fr-FR" sz="1000"/>
          </a:p>
        </p:txBody>
      </p:sp>
      <p:sp>
        <p:nvSpPr>
          <p:cNvPr id="13315" name="Rectangle 4"/>
          <p:cNvSpPr>
            <a:spLocks noGrp="1" noChangeArrowheads="1"/>
          </p:cNvSpPr>
          <p:nvPr>
            <p:ph type="title" sz="quarter"/>
          </p:nvPr>
        </p:nvSpPr>
        <p:spPr/>
        <p:txBody>
          <a:bodyPr/>
          <a:lstStyle/>
          <a:p>
            <a:r>
              <a:rPr lang="fr-FR" sz="1800">
                <a:latin typeface="Arial" charset="0"/>
              </a:rPr>
              <a:t>Une cour de réception et la zone de stockage des conteneurs de récupération textile, verre, entourées d</a:t>
            </a:r>
            <a:r>
              <a:rPr lang="ja-JP" altLang="fr-FR" sz="1800">
                <a:latin typeface="Arial" charset="0"/>
              </a:rPr>
              <a:t>’</a:t>
            </a:r>
            <a:r>
              <a:rPr lang="fr-FR" sz="1800">
                <a:latin typeface="Arial" charset="0"/>
              </a:rPr>
              <a:t>un bardage bois pour limiter les nuisances visuelles et sonores</a:t>
            </a:r>
          </a:p>
        </p:txBody>
      </p:sp>
      <p:pic>
        <p:nvPicPr>
          <p:cNvPr id="13316" name="Picture 9" descr="SAM_2856"/>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3455988" cy="2590800"/>
          </a:xfrm>
          <a:noFill/>
          <a:ln>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10" descr="SAM_285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076825" y="1196975"/>
            <a:ext cx="3529013" cy="2646363"/>
          </a:xfrm>
          <a:noFill/>
          <a:ln>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8" name="Text Box 11"/>
          <p:cNvSpPr txBox="1">
            <a:spLocks noChangeArrowheads="1"/>
          </p:cNvSpPr>
          <p:nvPr/>
        </p:nvSpPr>
        <p:spPr bwMode="auto">
          <a:xfrm>
            <a:off x="971550" y="573405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200"/>
              <a:t>zone de stockage des conteneurs de récupération textile, verre…</a:t>
            </a:r>
          </a:p>
        </p:txBody>
      </p:sp>
      <p:pic>
        <p:nvPicPr>
          <p:cNvPr id="13319" name="Picture 12" descr="SAM_286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4067175" y="4005263"/>
            <a:ext cx="3167063" cy="23764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4C45B27D-C795-5241-8EE0-A90040038724}" type="slidenum">
              <a:rPr lang="fr-FR" sz="1000"/>
              <a:pPr/>
              <a:t>12</a:t>
            </a:fld>
            <a:r>
              <a:rPr lang="fr-FR" sz="1000"/>
              <a:t> - </a:t>
            </a:r>
            <a:fld id="{8D0A12A3-E32F-604A-BEE8-1CE9DCB24EAB}" type="datetime1">
              <a:rPr lang="fr-FR" sz="1000"/>
              <a:pPr/>
              <a:t>12/12/12</a:t>
            </a:fld>
            <a:endParaRPr lang="fr-FR" sz="1000"/>
          </a:p>
        </p:txBody>
      </p:sp>
      <p:pic>
        <p:nvPicPr>
          <p:cNvPr id="14339" name="Picture 13" descr="SAM_2857"/>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r="10307"/>
          <a:stretch>
            <a:fillRect/>
          </a:stretch>
        </p:blipFill>
        <p:spPr bwMode="auto">
          <a:xfrm>
            <a:off x="250825" y="2276475"/>
            <a:ext cx="3384550" cy="2830513"/>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15" descr="SAM_286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3924300" y="4005263"/>
            <a:ext cx="3168650" cy="23764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18"/>
          <p:cNvSpPr txBox="1">
            <a:spLocks noChangeArrowheads="1"/>
          </p:cNvSpPr>
          <p:nvPr/>
        </p:nvSpPr>
        <p:spPr bwMode="auto">
          <a:xfrm>
            <a:off x="395288" y="5373688"/>
            <a:ext cx="3248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Développement de l</a:t>
            </a:r>
            <a:r>
              <a:rPr lang="ja-JP" altLang="fr-FR"/>
              <a:t>’</a:t>
            </a:r>
            <a:r>
              <a:rPr lang="fr-FR"/>
              <a:t>espace paysager, </a:t>
            </a:r>
          </a:p>
          <a:p>
            <a:r>
              <a:rPr lang="fr-FR"/>
              <a:t>arrosage intégral</a:t>
            </a:r>
          </a:p>
        </p:txBody>
      </p:sp>
      <p:pic>
        <p:nvPicPr>
          <p:cNvPr id="14342" name="Picture 21" descr="SAM_2899"/>
          <p:cNvPicPr>
            <a:picLocks noChangeAspect="1" noChangeArrowheads="1"/>
          </p:cNvPicPr>
          <p:nvPr/>
        </p:nvPicPr>
        <p:blipFill>
          <a:blip r:embed="rId4">
            <a:extLst>
              <a:ext uri="{28A0092B-C50C-407E-A947-70E740481C1C}">
                <a14:useLocalDpi xmlns:a14="http://schemas.microsoft.com/office/drawing/2010/main" val="0"/>
              </a:ext>
            </a:extLst>
          </a:blip>
          <a:srcRect r="14986" b="19980"/>
          <a:stretch>
            <a:fillRect/>
          </a:stretch>
        </p:blipFill>
        <p:spPr bwMode="auto">
          <a:xfrm>
            <a:off x="4716463" y="1125538"/>
            <a:ext cx="3671887" cy="2592387"/>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4343" name="Rectangle 22"/>
          <p:cNvSpPr>
            <a:spLocks noChangeArrowheads="1"/>
          </p:cNvSpPr>
          <p:nvPr/>
        </p:nvSpPr>
        <p:spPr bwMode="auto">
          <a:xfrm>
            <a:off x="395288" y="404813"/>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800" b="1">
                <a:solidFill>
                  <a:schemeClr val="hlink"/>
                </a:solidFill>
              </a:rPr>
              <a:t>Le remodeling  du parking : opportunité pour imaginer un important aménagement paysager </a:t>
            </a:r>
          </a:p>
        </p:txBody>
      </p:sp>
      <p:sp>
        <p:nvSpPr>
          <p:cNvPr id="14344" name="Text Box 23"/>
          <p:cNvSpPr txBox="1">
            <a:spLocks noChangeArrowheads="1"/>
          </p:cNvSpPr>
          <p:nvPr/>
        </p:nvSpPr>
        <p:spPr bwMode="auto">
          <a:xfrm rot="10800000" flipV="1">
            <a:off x="250825" y="1196975"/>
            <a:ext cx="3817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Les essences locales, plus résistantes et nécessitant  moins de soins ont été privilégiées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DCFAD991-AFA7-F642-B8F9-DFD5EC6E2279}" type="slidenum">
              <a:rPr lang="fr-FR" sz="1000"/>
              <a:pPr/>
              <a:t>13</a:t>
            </a:fld>
            <a:r>
              <a:rPr lang="fr-FR" sz="1000"/>
              <a:t> - </a:t>
            </a:r>
            <a:fld id="{2476BCFD-5481-F240-8D17-3943D4804D09}" type="datetime1">
              <a:rPr lang="fr-FR" sz="1000"/>
              <a:pPr/>
              <a:t>12/12/12</a:t>
            </a:fld>
            <a:endParaRPr lang="fr-FR" sz="1000"/>
          </a:p>
        </p:txBody>
      </p:sp>
      <p:pic>
        <p:nvPicPr>
          <p:cNvPr id="15363" name="Picture 9" descr="SAM_288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2711450" cy="20335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10" descr="SAM_285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179388" y="3284538"/>
            <a:ext cx="2713037" cy="2035175"/>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 Box 11"/>
          <p:cNvSpPr txBox="1">
            <a:spLocks noChangeArrowheads="1"/>
          </p:cNvSpPr>
          <p:nvPr/>
        </p:nvSpPr>
        <p:spPr bwMode="auto">
          <a:xfrm>
            <a:off x="179388" y="5589588"/>
            <a:ext cx="31162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nSpc>
                <a:spcPct val="80000"/>
              </a:lnSpc>
              <a:spcBef>
                <a:spcPct val="20000"/>
              </a:spcBef>
              <a:buClr>
                <a:schemeClr val="accent2"/>
              </a:buClr>
              <a:buSzPct val="130000"/>
            </a:pPr>
            <a:r>
              <a:rPr lang="fr-FR"/>
              <a:t>Création de zone balisée pour garantir la meilleure accessibilité possible aux piétons </a:t>
            </a:r>
          </a:p>
          <a:p>
            <a:endParaRPr lang="fr-FR"/>
          </a:p>
        </p:txBody>
      </p:sp>
      <p:pic>
        <p:nvPicPr>
          <p:cNvPr id="15366" name="Picture 44" descr="SAM_286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9361"/>
          <a:stretch>
            <a:fillRect/>
          </a:stretch>
        </p:blipFill>
        <p:spPr bwMode="auto">
          <a:xfrm>
            <a:off x="3779838" y="1125538"/>
            <a:ext cx="3024187" cy="25034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5367" name="Picture 45" descr="SAM_2862"/>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5580063" y="3789363"/>
            <a:ext cx="3168650" cy="23764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48"/>
          <p:cNvSpPr txBox="1">
            <a:spLocks noChangeArrowheads="1"/>
          </p:cNvSpPr>
          <p:nvPr/>
        </p:nvSpPr>
        <p:spPr bwMode="auto">
          <a:xfrm>
            <a:off x="7019925" y="1773238"/>
            <a:ext cx="1584325"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Aire de stationnement réservée aux camping cars,  aménagée de tables pour pique nique</a:t>
            </a:r>
          </a:p>
          <a:p>
            <a:endParaRPr lang="fr-FR"/>
          </a:p>
          <a:p>
            <a:endParaRPr lang="fr-FR"/>
          </a:p>
        </p:txBody>
      </p:sp>
      <p:sp>
        <p:nvSpPr>
          <p:cNvPr id="15369" name="Text Box 49"/>
          <p:cNvSpPr txBox="1">
            <a:spLocks noChangeArrowheads="1"/>
          </p:cNvSpPr>
          <p:nvPr/>
        </p:nvSpPr>
        <p:spPr bwMode="auto">
          <a:xfrm>
            <a:off x="3059113" y="4221163"/>
            <a:ext cx="2519362"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nSpc>
                <a:spcPct val="80000"/>
              </a:lnSpc>
              <a:spcBef>
                <a:spcPct val="20000"/>
              </a:spcBef>
              <a:buClr>
                <a:schemeClr val="accent2"/>
              </a:buClr>
              <a:buSzPct val="130000"/>
            </a:pPr>
            <a:r>
              <a:rPr lang="fr-FR"/>
              <a:t>Aire de service pour camping car: zone de déversement des eaux usées, recharge électricité, eau, </a:t>
            </a:r>
          </a:p>
          <a:p>
            <a:endParaRPr lang="fr-FR"/>
          </a:p>
        </p:txBody>
      </p:sp>
      <p:sp>
        <p:nvSpPr>
          <p:cNvPr id="15370" name="Rectangle 52"/>
          <p:cNvSpPr>
            <a:spLocks noChangeArrowheads="1"/>
          </p:cNvSpPr>
          <p:nvPr>
            <p:ph type="title" sz="quarter"/>
          </p:nvPr>
        </p:nvSpPr>
        <p:spPr bwMode="auto">
          <a:noFill/>
        </p:spPr>
        <p:txBody>
          <a:bodyPr/>
          <a:lstStyle/>
          <a:p>
            <a:r>
              <a:rPr lang="fr-FR" sz="1800">
                <a:latin typeface="Arial" charset="0"/>
              </a:rPr>
              <a:t>Le remodeling  du parking : opportunité pour améliorer l</a:t>
            </a:r>
            <a:r>
              <a:rPr lang="ja-JP" altLang="fr-FR" sz="1800">
                <a:latin typeface="Arial" charset="0"/>
              </a:rPr>
              <a:t>’</a:t>
            </a:r>
            <a:r>
              <a:rPr lang="fr-FR" sz="1800">
                <a:latin typeface="Arial" charset="0"/>
              </a:rPr>
              <a:t>accès piéton, inciter les déplacements à vélo, faciliter le</a:t>
            </a:r>
            <a:r>
              <a:rPr lang="fr-FR">
                <a:latin typeface="Arial" charset="0"/>
              </a:rPr>
              <a:t> </a:t>
            </a:r>
            <a:r>
              <a:rPr lang="fr-FR" sz="1800">
                <a:latin typeface="Arial" charset="0"/>
              </a:rPr>
              <a:t>stationnement des camping cars</a:t>
            </a:r>
            <a:r>
              <a:rPr lang="fr-FR">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9B41054B-C122-5C43-98C3-69EA92333B6C}" type="slidenum">
              <a:rPr lang="fr-FR" sz="1000"/>
              <a:pPr/>
              <a:t>14</a:t>
            </a:fld>
            <a:r>
              <a:rPr lang="fr-FR" sz="1000"/>
              <a:t> - </a:t>
            </a:r>
            <a:fld id="{A93BE48E-A803-484A-AE4B-9E74734B9B4E}" type="datetime1">
              <a:rPr lang="fr-FR" sz="1000"/>
              <a:pPr/>
              <a:t>12/12/12</a:t>
            </a:fld>
            <a:endParaRPr lang="fr-FR" sz="1000"/>
          </a:p>
        </p:txBody>
      </p:sp>
      <p:sp>
        <p:nvSpPr>
          <p:cNvPr id="16387" name="Rectangle 2"/>
          <p:cNvSpPr>
            <a:spLocks noGrp="1" noChangeArrowheads="1"/>
          </p:cNvSpPr>
          <p:nvPr>
            <p:ph type="title"/>
          </p:nvPr>
        </p:nvSpPr>
        <p:spPr>
          <a:xfrm>
            <a:off x="250825" y="1412875"/>
            <a:ext cx="8382000" cy="3529013"/>
          </a:xfrm>
        </p:spPr>
        <p:txBody>
          <a:bodyPr/>
          <a:lstStyle/>
          <a:p>
            <a:pPr algn="ctr"/>
            <a:r>
              <a:rPr lang="fr-FR" sz="3200">
                <a:latin typeface="Arial" charset="0"/>
              </a:rPr>
              <a:t>Au quotidien, dans tous nos magasins, nos collaborateurs sont mobilisés pour mettre en place et faire progresser nos engagements responsables</a:t>
            </a:r>
            <a:r>
              <a:rPr lang="fr-FR">
                <a:latin typeface="Arial" charset="0"/>
              </a:rPr>
              <a:t> </a:t>
            </a:r>
          </a:p>
        </p:txBody>
      </p:sp>
      <p:sp>
        <p:nvSpPr>
          <p:cNvPr id="16388" name="AutoShape 4"/>
          <p:cNvSpPr>
            <a:spLocks noChangeArrowheads="1"/>
          </p:cNvSpPr>
          <p:nvPr/>
        </p:nvSpPr>
        <p:spPr bwMode="auto">
          <a:xfrm>
            <a:off x="6443663" y="5589588"/>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622C9A5D-C26B-D347-950A-A6909F28FBD3}" type="slidenum">
              <a:rPr lang="fr-FR" sz="1000"/>
              <a:pPr/>
              <a:t>15</a:t>
            </a:fld>
            <a:r>
              <a:rPr lang="fr-FR" sz="1000"/>
              <a:t> - </a:t>
            </a:r>
            <a:fld id="{12069238-6832-134D-AB0B-293E491C207B}" type="datetime1">
              <a:rPr lang="fr-FR" sz="1000"/>
              <a:pPr/>
              <a:t>12/12/12</a:t>
            </a:fld>
            <a:endParaRPr lang="fr-FR" sz="1000"/>
          </a:p>
        </p:txBody>
      </p:sp>
      <p:sp>
        <p:nvSpPr>
          <p:cNvPr id="17411" name="AutoShape 4"/>
          <p:cNvSpPr>
            <a:spLocks noChangeAspect="1" noChangeArrowheads="1"/>
          </p:cNvSpPr>
          <p:nvPr>
            <p:ph type="title" sz="quarter"/>
          </p:nvPr>
        </p:nvSpPr>
        <p:spPr/>
        <p:txBody>
          <a:bodyPr/>
          <a:lstStyle/>
          <a:p>
            <a:r>
              <a:rPr lang="fr-FR">
                <a:latin typeface="Arial" charset="0"/>
              </a:rPr>
              <a:t>La gestion et le tri des déchets sont optimisés </a:t>
            </a:r>
            <a:br>
              <a:rPr lang="fr-FR">
                <a:latin typeface="Arial" charset="0"/>
              </a:rPr>
            </a:br>
            <a:r>
              <a:rPr lang="fr-FR">
                <a:latin typeface="Arial" charset="0"/>
              </a:rPr>
              <a:t>Le tri des déchets à la source permet leur valorisation </a:t>
            </a:r>
          </a:p>
        </p:txBody>
      </p:sp>
      <p:pic>
        <p:nvPicPr>
          <p:cNvPr id="17412" name="Picture 9" descr="SAM_289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850" y="1125538"/>
            <a:ext cx="2881313" cy="21605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10"/>
          <p:cNvSpPr>
            <a:spLocks noChangeArrowheads="1"/>
          </p:cNvSpPr>
          <p:nvPr/>
        </p:nvSpPr>
        <p:spPr bwMode="gray">
          <a:xfrm>
            <a:off x="3492500" y="1196975"/>
            <a:ext cx="1871663"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187325" indent="-187325">
              <a:spcBef>
                <a:spcPct val="20000"/>
              </a:spcBef>
              <a:buClr>
                <a:schemeClr val="accent2"/>
              </a:buClr>
              <a:buSzPct val="130000"/>
            </a:pPr>
            <a:r>
              <a:rPr lang="fr-FR"/>
              <a:t>    Mise en place du tri du carton, plastique, des déchets verts, des huiles de cuisson usagées…</a:t>
            </a:r>
          </a:p>
        </p:txBody>
      </p:sp>
      <p:pic>
        <p:nvPicPr>
          <p:cNvPr id="17414" name="Picture 12" descr="SAM_289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8313" y="3860800"/>
            <a:ext cx="3455987" cy="2592388"/>
          </a:xfrm>
          <a:noFill/>
          <a:extLst>
            <a:ext uri="{909E8E84-426E-40dd-AFC4-6F175D3DCCD1}">
              <a14:hiddenFill xmlns:a14="http://schemas.microsoft.com/office/drawing/2010/main">
                <a:solidFill>
                  <a:srgbClr val="FFFFFF"/>
                </a:solidFill>
              </a14:hiddenFill>
            </a:ext>
          </a:extLst>
        </p:spPr>
      </p:pic>
      <p:pic>
        <p:nvPicPr>
          <p:cNvPr id="17415" name="Picture 15" descr="SAM_2526"/>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l="11107" r="9270"/>
          <a:stretch>
            <a:fillRect/>
          </a:stretch>
        </p:blipFill>
        <p:spPr bwMode="auto">
          <a:xfrm>
            <a:off x="6443663" y="1125538"/>
            <a:ext cx="2232025" cy="2103437"/>
          </a:xfrm>
          <a:noFill/>
          <a:extLst>
            <a:ext uri="{909E8E84-426E-40dd-AFC4-6F175D3DCCD1}">
              <a14:hiddenFill xmlns:a14="http://schemas.microsoft.com/office/drawing/2010/main">
                <a:solidFill>
                  <a:srgbClr val="FFFFFF"/>
                </a:solidFill>
              </a14:hiddenFill>
            </a:ext>
          </a:extLst>
        </p:spPr>
      </p:pic>
      <p:pic>
        <p:nvPicPr>
          <p:cNvPr id="17416" name="Picture 20"/>
          <p:cNvPicPr>
            <a:picLocks noChangeAspect="1" noChangeArrowheads="1"/>
          </p:cNvPicPr>
          <p:nvPr/>
        </p:nvPicPr>
        <p:blipFill>
          <a:blip r:embed="rId5">
            <a:extLst>
              <a:ext uri="{28A0092B-C50C-407E-A947-70E740481C1C}">
                <a14:useLocalDpi xmlns:a14="http://schemas.microsoft.com/office/drawing/2010/main" val="0"/>
              </a:ext>
            </a:extLst>
          </a:blip>
          <a:srcRect l="21941" r="21941" b="16719"/>
          <a:stretch>
            <a:fillRect/>
          </a:stretch>
        </p:blipFill>
        <p:spPr bwMode="auto">
          <a:xfrm>
            <a:off x="6588125" y="4221163"/>
            <a:ext cx="187642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7" name="Picture 22"/>
          <p:cNvPicPr>
            <a:picLocks noChangeAspect="1" noChangeArrowheads="1"/>
          </p:cNvPicPr>
          <p:nvPr/>
        </p:nvPicPr>
        <p:blipFill>
          <a:blip r:embed="rId6">
            <a:extLst>
              <a:ext uri="{28A0092B-C50C-407E-A947-70E740481C1C}">
                <a14:useLocalDpi xmlns:a14="http://schemas.microsoft.com/office/drawing/2010/main" val="0"/>
              </a:ext>
            </a:extLst>
          </a:blip>
          <a:srcRect l="21941" r="21941" b="14458"/>
          <a:stretch>
            <a:fillRect/>
          </a:stretch>
        </p:blipFill>
        <p:spPr bwMode="auto">
          <a:xfrm>
            <a:off x="3995738" y="4005263"/>
            <a:ext cx="207803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8" name="Text Box 24"/>
          <p:cNvSpPr txBox="1">
            <a:spLocks noChangeArrowheads="1"/>
          </p:cNvSpPr>
          <p:nvPr/>
        </p:nvSpPr>
        <p:spPr bwMode="auto">
          <a:xfrm>
            <a:off x="4048125" y="3429000"/>
            <a:ext cx="4772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Sensibiliser les collaborateurs aux différents types de déchets en intégrant une démarche participative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a date 1"/>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037166FF-83A3-7742-B2E6-378A00555797}" type="slidenum">
              <a:rPr lang="fr-FR" sz="1000"/>
              <a:pPr/>
              <a:t>16</a:t>
            </a:fld>
            <a:r>
              <a:rPr lang="fr-FR" sz="1000"/>
              <a:t> - </a:t>
            </a:r>
            <a:fld id="{105B31AA-2FB3-BE47-A926-F65E15C3AEFE}" type="datetime1">
              <a:rPr lang="fr-FR" sz="1000"/>
              <a:pPr/>
              <a:t>12/12/12</a:t>
            </a:fld>
            <a:endParaRPr lang="fr-FR" sz="1000"/>
          </a:p>
        </p:txBody>
      </p:sp>
      <p:pic>
        <p:nvPicPr>
          <p:cNvPr id="18435" name="Picture 30"/>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l="15663" t="2264" r="17863"/>
          <a:stretch>
            <a:fillRect/>
          </a:stretch>
        </p:blipFill>
        <p:spPr>
          <a:xfrm>
            <a:off x="4643438" y="1989138"/>
            <a:ext cx="1944687" cy="1987550"/>
          </a:xfrm>
          <a:noFill/>
          <a:ln>
            <a:solidFill>
              <a:srgbClr val="008000"/>
            </a:solidFill>
            <a:miter lim="800000"/>
            <a:headEnd/>
            <a:tailEnd/>
          </a:ln>
        </p:spPr>
      </p:pic>
      <p:pic>
        <p:nvPicPr>
          <p:cNvPr id="18436" name="Picture 12" descr="SAM_285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331913" y="3573463"/>
            <a:ext cx="3097212" cy="2324100"/>
          </a:xfrm>
          <a:ln>
            <a:solidFill>
              <a:srgbClr val="008000"/>
            </a:solidFill>
            <a:miter lim="800000"/>
            <a:headEnd/>
            <a:tailEnd/>
          </a:ln>
        </p:spPr>
      </p:pic>
      <p:sp>
        <p:nvSpPr>
          <p:cNvPr id="18437" name="Rectangle 21"/>
          <p:cNvSpPr>
            <a:spLocks noChangeArrowheads="1"/>
          </p:cNvSpPr>
          <p:nvPr/>
        </p:nvSpPr>
        <p:spPr bwMode="auto">
          <a:xfrm>
            <a:off x="468313" y="5949950"/>
            <a:ext cx="3743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a:t>Espace de collecte de déchets valorisables pour les clients</a:t>
            </a:r>
          </a:p>
        </p:txBody>
      </p:sp>
      <p:pic>
        <p:nvPicPr>
          <p:cNvPr id="18438" name="Picture 22" descr="SAM_2887"/>
          <p:cNvPicPr>
            <a:picLocks noChangeAspect="1" noChangeArrowheads="1"/>
          </p:cNvPicPr>
          <p:nvPr/>
        </p:nvPicPr>
        <p:blipFill>
          <a:blip r:embed="rId4">
            <a:extLst>
              <a:ext uri="{28A0092B-C50C-407E-A947-70E740481C1C}">
                <a14:useLocalDpi xmlns:a14="http://schemas.microsoft.com/office/drawing/2010/main" val="0"/>
              </a:ext>
            </a:extLst>
          </a:blip>
          <a:srcRect t="16486"/>
          <a:stretch>
            <a:fillRect/>
          </a:stretch>
        </p:blipFill>
        <p:spPr bwMode="auto">
          <a:xfrm>
            <a:off x="539750" y="908050"/>
            <a:ext cx="3024188" cy="1893888"/>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 Box 25"/>
          <p:cNvSpPr txBox="1">
            <a:spLocks noChangeArrowheads="1"/>
          </p:cNvSpPr>
          <p:nvPr/>
        </p:nvSpPr>
        <p:spPr bwMode="auto">
          <a:xfrm>
            <a:off x="468313" y="2852738"/>
            <a:ext cx="38877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Information des clients en arrière caisse en faveur du développement durable en magasin </a:t>
            </a:r>
          </a:p>
        </p:txBody>
      </p:sp>
      <p:sp>
        <p:nvSpPr>
          <p:cNvPr id="18440" name="Rectangle 32"/>
          <p:cNvSpPr>
            <a:spLocks noChangeArrowheads="1"/>
          </p:cNvSpPr>
          <p:nvPr/>
        </p:nvSpPr>
        <p:spPr bwMode="gray">
          <a:xfrm>
            <a:off x="539750" y="188913"/>
            <a:ext cx="838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r>
              <a:rPr lang="fr-FR" sz="2400" b="1">
                <a:solidFill>
                  <a:schemeClr val="hlink"/>
                </a:solidFill>
              </a:rPr>
              <a:t>Nous agissons pour faire jaillir dans les consciences des réflexes citoyens !</a:t>
            </a:r>
            <a:endParaRPr lang="fr-FR" sz="1800" b="1">
              <a:solidFill>
                <a:schemeClr val="hlink"/>
              </a:solidFill>
            </a:endParaRPr>
          </a:p>
        </p:txBody>
      </p:sp>
      <p:pic>
        <p:nvPicPr>
          <p:cNvPr id="18441" name="Picture 33"/>
          <p:cNvPicPr>
            <a:picLocks noChangeAspect="1" noChangeArrowheads="1"/>
          </p:cNvPicPr>
          <p:nvPr/>
        </p:nvPicPr>
        <p:blipFill>
          <a:blip r:embed="rId5">
            <a:extLst>
              <a:ext uri="{28A0092B-C50C-407E-A947-70E740481C1C}">
                <a14:useLocalDpi xmlns:a14="http://schemas.microsoft.com/office/drawing/2010/main" val="0"/>
              </a:ext>
            </a:extLst>
          </a:blip>
          <a:srcRect l="23421" r="24153" b="14561"/>
          <a:stretch>
            <a:fillRect/>
          </a:stretch>
        </p:blipFill>
        <p:spPr bwMode="auto">
          <a:xfrm>
            <a:off x="5003800" y="4005263"/>
            <a:ext cx="2003425" cy="2447925"/>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2" name="Picture 26"/>
          <p:cNvPicPr>
            <a:picLocks noChangeAspect="1" noChangeArrowheads="1"/>
          </p:cNvPicPr>
          <p:nvPr>
            <p:ph sz="half" idx="4294967295"/>
          </p:nvPr>
        </p:nvPicPr>
        <p:blipFill>
          <a:blip r:embed="rId6">
            <a:extLst>
              <a:ext uri="{28A0092B-C50C-407E-A947-70E740481C1C}">
                <a14:useLocalDpi xmlns:a14="http://schemas.microsoft.com/office/drawing/2010/main" val="0"/>
              </a:ext>
            </a:extLst>
          </a:blip>
          <a:srcRect l="19136" t="4524" r="17862" b="7021"/>
          <a:stretch>
            <a:fillRect/>
          </a:stretch>
        </p:blipFill>
        <p:spPr>
          <a:xfrm>
            <a:off x="6588125" y="2276475"/>
            <a:ext cx="2232025" cy="2101850"/>
          </a:xfrm>
          <a:noFill/>
          <a:ln>
            <a:solidFill>
              <a:srgbClr val="008000"/>
            </a:solidFill>
            <a:miter lim="800000"/>
            <a:headEnd/>
            <a:tailEnd/>
          </a:ln>
        </p:spPr>
      </p:pic>
      <p:sp>
        <p:nvSpPr>
          <p:cNvPr id="18443" name="Text Box 34"/>
          <p:cNvSpPr txBox="1">
            <a:spLocks noChangeArrowheads="1"/>
          </p:cNvSpPr>
          <p:nvPr/>
        </p:nvSpPr>
        <p:spPr bwMode="auto">
          <a:xfrm>
            <a:off x="4695825" y="981075"/>
            <a:ext cx="38369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Le parcours Développement durable : sensibiliser, informer et rappeler à chacun, les gestes simples à mettre en oeuvre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CDC6A55B-57DC-A241-B81F-4E80F7CCD263}" type="slidenum">
              <a:rPr lang="fr-FR" sz="1000"/>
              <a:pPr/>
              <a:t>17</a:t>
            </a:fld>
            <a:r>
              <a:rPr lang="fr-FR" sz="1000"/>
              <a:t> - </a:t>
            </a:r>
            <a:fld id="{1BEC5FD0-418F-EC41-AAAC-118D4276AB0C}" type="datetime1">
              <a:rPr lang="fr-FR" sz="1000"/>
              <a:pPr/>
              <a:t>12/12/12</a:t>
            </a:fld>
            <a:endParaRPr lang="fr-FR" sz="1000"/>
          </a:p>
        </p:txBody>
      </p:sp>
      <p:pic>
        <p:nvPicPr>
          <p:cNvPr id="19459" name="Picture 9" descr="SAM_287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3489325" cy="26177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11" descr="SAM_287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1116013" y="3500438"/>
            <a:ext cx="3778250" cy="2833687"/>
          </a:xfrm>
          <a:noFill/>
          <a:ln>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 Box 13"/>
          <p:cNvSpPr txBox="1">
            <a:spLocks noChangeArrowheads="1"/>
          </p:cNvSpPr>
          <p:nvPr/>
        </p:nvSpPr>
        <p:spPr bwMode="auto">
          <a:xfrm>
            <a:off x="4643438" y="1484313"/>
            <a:ext cx="40322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Création de zones dédiées pour valoriser des produits locaux et régionaux, les produits Bio, les produits issus du commerce équitable et instaurer ainsi des partenariats durables</a:t>
            </a:r>
          </a:p>
        </p:txBody>
      </p:sp>
      <p:sp>
        <p:nvSpPr>
          <p:cNvPr id="19462" name="AutoShape 15"/>
          <p:cNvSpPr>
            <a:spLocks noChangeAspect="1" noChangeArrowheads="1"/>
          </p:cNvSpPr>
          <p:nvPr>
            <p:ph type="title" sz="quarter"/>
          </p:nvPr>
        </p:nvSpPr>
        <p:spPr>
          <a:noFill/>
        </p:spPr>
        <p:txBody>
          <a:bodyPr/>
          <a:lstStyle/>
          <a:p>
            <a:r>
              <a:rPr lang="fr-FR">
                <a:latin typeface="Arial" charset="0"/>
              </a:rPr>
              <a:t>La valorisation de produits locaux et des produits qui intègrent une démarche sociale ou environnementale </a:t>
            </a:r>
            <a:br>
              <a:rPr lang="fr-FR">
                <a:latin typeface="Arial" charset="0"/>
              </a:rPr>
            </a:br>
            <a:r>
              <a:rPr lang="fr-FR">
                <a:latin typeface="Arial" charset="0"/>
              </a:rPr>
              <a:t/>
            </a:r>
            <a:br>
              <a:rPr lang="fr-FR">
                <a:latin typeface="Arial" charset="0"/>
              </a:rPr>
            </a:br>
            <a:endParaRPr lang="fr-FR">
              <a:latin typeface="Arial" charset="0"/>
            </a:endParaRPr>
          </a:p>
        </p:txBody>
      </p:sp>
      <p:pic>
        <p:nvPicPr>
          <p:cNvPr id="19463" name="Picture 17"/>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72000" y="2708275"/>
            <a:ext cx="3470275" cy="2605088"/>
          </a:xfrm>
          <a:ln>
            <a:solidFill>
              <a:srgbClr val="FF66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6FEA349C-8E8A-D84B-9923-71DBC0547251}" type="slidenum">
              <a:rPr lang="fr-FR" sz="1000"/>
              <a:pPr/>
              <a:t>18</a:t>
            </a:fld>
            <a:r>
              <a:rPr lang="fr-FR" sz="1000"/>
              <a:t> - </a:t>
            </a:r>
            <a:fld id="{9FEA442B-FE06-9D49-9597-ECE23426FAC8}" type="datetime1">
              <a:rPr lang="fr-FR" sz="1000"/>
              <a:pPr/>
              <a:t>12/12/12</a:t>
            </a:fld>
            <a:endParaRPr lang="fr-FR" sz="1000"/>
          </a:p>
        </p:txBody>
      </p:sp>
      <p:sp>
        <p:nvSpPr>
          <p:cNvPr id="20483" name="Rectangle 2"/>
          <p:cNvSpPr>
            <a:spLocks noGrp="1" noChangeArrowheads="1"/>
          </p:cNvSpPr>
          <p:nvPr>
            <p:ph type="title"/>
          </p:nvPr>
        </p:nvSpPr>
        <p:spPr/>
        <p:txBody>
          <a:bodyPr/>
          <a:lstStyle/>
          <a:p>
            <a:r>
              <a:rPr lang="fr-FR">
                <a:latin typeface="Arial" charset="0"/>
              </a:rPr>
              <a:t>Une politique d</a:t>
            </a:r>
            <a:r>
              <a:rPr lang="ja-JP" altLang="fr-FR">
                <a:latin typeface="Arial" charset="0"/>
              </a:rPr>
              <a:t>’</a:t>
            </a:r>
            <a:r>
              <a:rPr lang="fr-FR">
                <a:latin typeface="Arial" charset="0"/>
              </a:rPr>
              <a:t>emploi adaptée</a:t>
            </a:r>
          </a:p>
        </p:txBody>
      </p:sp>
      <p:sp>
        <p:nvSpPr>
          <p:cNvPr id="20484" name="Rectangle 3"/>
          <p:cNvSpPr>
            <a:spLocks noGrp="1" noChangeArrowheads="1"/>
          </p:cNvSpPr>
          <p:nvPr>
            <p:ph type="body" idx="1"/>
          </p:nvPr>
        </p:nvSpPr>
        <p:spPr>
          <a:xfrm>
            <a:off x="539750" y="1125538"/>
            <a:ext cx="8223250" cy="4894262"/>
          </a:xfrm>
        </p:spPr>
        <p:txBody>
          <a:bodyPr/>
          <a:lstStyle/>
          <a:p>
            <a:pPr>
              <a:lnSpc>
                <a:spcPct val="90000"/>
              </a:lnSpc>
            </a:pPr>
            <a:r>
              <a:rPr lang="fr-FR" sz="1800">
                <a:latin typeface="Arial" charset="0"/>
              </a:rPr>
              <a:t>Le recrutement local est privilégié</a:t>
            </a:r>
          </a:p>
          <a:p>
            <a:pPr>
              <a:lnSpc>
                <a:spcPct val="90000"/>
              </a:lnSpc>
            </a:pPr>
            <a:endParaRPr lang="fr-FR" sz="1800">
              <a:latin typeface="Arial" charset="0"/>
            </a:endParaRPr>
          </a:p>
          <a:p>
            <a:pPr>
              <a:lnSpc>
                <a:spcPct val="90000"/>
              </a:lnSpc>
            </a:pPr>
            <a:r>
              <a:rPr lang="fr-FR" sz="1800">
                <a:latin typeface="Arial" charset="0"/>
              </a:rPr>
              <a:t>Un guide d</a:t>
            </a:r>
            <a:r>
              <a:rPr lang="ja-JP" altLang="fr-FR" sz="1800">
                <a:latin typeface="Arial" charset="0"/>
              </a:rPr>
              <a:t>’</a:t>
            </a:r>
            <a:r>
              <a:rPr lang="fr-FR" sz="1800">
                <a:latin typeface="Arial" charset="0"/>
              </a:rPr>
              <a:t>accueil facilite l</a:t>
            </a:r>
            <a:r>
              <a:rPr lang="ja-JP" altLang="fr-FR" sz="1800">
                <a:latin typeface="Arial" charset="0"/>
              </a:rPr>
              <a:t>’</a:t>
            </a:r>
            <a:r>
              <a:rPr lang="fr-FR" sz="1800">
                <a:latin typeface="Arial" charset="0"/>
              </a:rPr>
              <a:t>intégration des nouveaux arrivants</a:t>
            </a:r>
          </a:p>
          <a:p>
            <a:pPr>
              <a:lnSpc>
                <a:spcPct val="90000"/>
              </a:lnSpc>
            </a:pPr>
            <a:endParaRPr lang="fr-FR" sz="1800">
              <a:latin typeface="Arial" charset="0"/>
            </a:endParaRPr>
          </a:p>
          <a:p>
            <a:pPr>
              <a:lnSpc>
                <a:spcPct val="90000"/>
              </a:lnSpc>
            </a:pPr>
            <a:r>
              <a:rPr lang="fr-FR" sz="1800">
                <a:latin typeface="Arial" charset="0"/>
              </a:rPr>
              <a:t>Un plan de formation par magasin pour développer les compétences de chacun, favoriser la promotion interne</a:t>
            </a:r>
          </a:p>
          <a:p>
            <a:pPr>
              <a:lnSpc>
                <a:spcPct val="90000"/>
              </a:lnSpc>
            </a:pPr>
            <a:endParaRPr lang="fr-FR" sz="1800">
              <a:latin typeface="Arial" charset="0"/>
            </a:endParaRPr>
          </a:p>
          <a:p>
            <a:pPr>
              <a:lnSpc>
                <a:spcPct val="90000"/>
              </a:lnSpc>
            </a:pPr>
            <a:r>
              <a:rPr lang="fr-FR" sz="1800">
                <a:latin typeface="Arial" charset="0"/>
              </a:rPr>
              <a:t>Mission handicap: des programmes d</a:t>
            </a:r>
            <a:r>
              <a:rPr lang="ja-JP" altLang="fr-FR" sz="1800">
                <a:latin typeface="Arial" charset="0"/>
              </a:rPr>
              <a:t>’</a:t>
            </a:r>
            <a:r>
              <a:rPr lang="fr-FR" sz="1800">
                <a:latin typeface="Arial" charset="0"/>
              </a:rPr>
              <a:t>aide à l</a:t>
            </a:r>
            <a:r>
              <a:rPr lang="ja-JP" altLang="fr-FR" sz="1800">
                <a:latin typeface="Arial" charset="0"/>
              </a:rPr>
              <a:t>’</a:t>
            </a:r>
            <a:r>
              <a:rPr lang="fr-FR" sz="1800">
                <a:latin typeface="Arial" charset="0"/>
              </a:rPr>
              <a:t>intégration des personnes handicapées dans nos équipes sont animés par des formateurs auprès des Directeurs et Managers</a:t>
            </a:r>
          </a:p>
          <a:p>
            <a:pPr>
              <a:lnSpc>
                <a:spcPct val="90000"/>
              </a:lnSpc>
            </a:pPr>
            <a:endParaRPr lang="fr-FR" sz="1800">
              <a:latin typeface="Arial" charset="0"/>
            </a:endParaRPr>
          </a:p>
          <a:p>
            <a:pPr>
              <a:lnSpc>
                <a:spcPct val="90000"/>
              </a:lnSpc>
            </a:pPr>
            <a:r>
              <a:rPr lang="fr-FR" sz="1800">
                <a:latin typeface="Arial" charset="0"/>
              </a:rPr>
              <a:t> Des formations ainsi que des parcours d</a:t>
            </a:r>
            <a:r>
              <a:rPr lang="ja-JP" altLang="fr-FR" sz="1800">
                <a:latin typeface="Arial" charset="0"/>
              </a:rPr>
              <a:t>’</a:t>
            </a:r>
            <a:r>
              <a:rPr lang="fr-FR" sz="1800">
                <a:latin typeface="Arial" charset="0"/>
              </a:rPr>
              <a:t>intégration des personnes handicapées sont mis en place dans chaque magasin </a:t>
            </a:r>
          </a:p>
          <a:p>
            <a:pPr>
              <a:lnSpc>
                <a:spcPct val="90000"/>
              </a:lnSpc>
            </a:pPr>
            <a:endParaRPr lang="fr-FR" sz="1800">
              <a:latin typeface="Arial" charset="0"/>
            </a:endParaRPr>
          </a:p>
          <a:p>
            <a:pPr>
              <a:lnSpc>
                <a:spcPct val="90000"/>
              </a:lnSpc>
            </a:pPr>
            <a:r>
              <a:rPr lang="fr-FR" sz="1800">
                <a:latin typeface="Arial" charset="0"/>
              </a:rPr>
              <a:t>Des journées « plaisir » au coeur de la vie locale, où chacun trouve du bien être </a:t>
            </a:r>
          </a:p>
          <a:p>
            <a:pPr>
              <a:lnSpc>
                <a:spcPct val="90000"/>
              </a:lnSpc>
            </a:pPr>
            <a:endParaRPr lang="fr-FR" sz="1800">
              <a:latin typeface="Arial" charset="0"/>
            </a:endParaRPr>
          </a:p>
        </p:txBody>
      </p:sp>
      <p:sp>
        <p:nvSpPr>
          <p:cNvPr id="20485" name="AutoShape 4"/>
          <p:cNvSpPr>
            <a:spLocks noChangeArrowheads="1"/>
          </p:cNvSpPr>
          <p:nvPr/>
        </p:nvSpPr>
        <p:spPr bwMode="auto">
          <a:xfrm>
            <a:off x="1835150" y="5373688"/>
            <a:ext cx="720725" cy="269875"/>
          </a:xfrm>
          <a:prstGeom prst="rightArrow">
            <a:avLst>
              <a:gd name="adj1" fmla="val 50000"/>
              <a:gd name="adj2" fmla="val 6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2936046E-A203-4A45-9512-3BECC0DE1C06}" type="slidenum">
              <a:rPr lang="fr-FR" sz="1000"/>
              <a:pPr/>
              <a:t>19</a:t>
            </a:fld>
            <a:r>
              <a:rPr lang="fr-FR" sz="1000"/>
              <a:t> - </a:t>
            </a:r>
            <a:fld id="{DB88AB44-EDA2-BA47-BBFE-F89B7D09B083}" type="datetime1">
              <a:rPr lang="fr-FR" sz="1000"/>
              <a:pPr/>
              <a:t>12/12/12</a:t>
            </a:fld>
            <a:endParaRPr lang="fr-FR" sz="1000"/>
          </a:p>
        </p:txBody>
      </p:sp>
      <p:pic>
        <p:nvPicPr>
          <p:cNvPr id="21507" name="Picture 2" descr="Colline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3333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l="39375" t="33000" r="39375" b="33000"/>
          <a:stretch>
            <a:fillRect/>
          </a:stretch>
        </p:blipFill>
        <p:spPr bwMode="auto">
          <a:xfrm>
            <a:off x="971550" y="1484313"/>
            <a:ext cx="1512888" cy="1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1509" name="Object 4"/>
          <p:cNvGraphicFramePr>
            <a:graphicFrameLocks noChangeAspect="1"/>
          </p:cNvGraphicFramePr>
          <p:nvPr>
            <p:ph sz="quarter" idx="1"/>
          </p:nvPr>
        </p:nvGraphicFramePr>
        <p:xfrm>
          <a:off x="6413500" y="0"/>
          <a:ext cx="2730500" cy="773113"/>
        </p:xfrm>
        <a:graphic>
          <a:graphicData uri="http://schemas.openxmlformats.org/presentationml/2006/ole">
            <mc:AlternateContent xmlns:mc="http://schemas.openxmlformats.org/markup-compatibility/2006">
              <mc:Choice xmlns:v="urn:schemas-microsoft-com:vml" Requires="v">
                <p:oleObj spid="_x0000_s21520" name="Photo Editor Photo" r:id="rId5" imgW="4105848" imgH="1162212" progId="MSPhotoEd.3">
                  <p:embed/>
                </p:oleObj>
              </mc:Choice>
              <mc:Fallback>
                <p:oleObj name="Photo Editor Photo" r:id="rId5" imgW="4105848" imgH="1162212"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6413500" y="0"/>
                        <a:ext cx="27305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0" name="Picture 6" descr="SAM_0010"/>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250825" y="4724400"/>
            <a:ext cx="2592388" cy="1944688"/>
          </a:xfrm>
          <a:ln>
            <a:solidFill>
              <a:srgbClr val="FFCC00"/>
            </a:solidFill>
            <a:miter lim="800000"/>
            <a:headEnd/>
            <a:tailEnd/>
          </a:ln>
        </p:spPr>
      </p:pic>
      <p:pic>
        <p:nvPicPr>
          <p:cNvPr id="21511" name="Picture 8" descr="SAM_0008"/>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5508625" y="2205038"/>
            <a:ext cx="2849563" cy="2033587"/>
          </a:xfrm>
          <a:ln>
            <a:solidFill>
              <a:srgbClr val="FFCC00"/>
            </a:solidFill>
            <a:miter lim="800000"/>
            <a:headEnd/>
            <a:tailEnd/>
          </a:ln>
        </p:spPr>
      </p:pic>
      <p:pic>
        <p:nvPicPr>
          <p:cNvPr id="21512" name="Picture 9" descr="DSC06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1412875"/>
            <a:ext cx="17494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DSC062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4292600"/>
            <a:ext cx="2109788" cy="25654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1514" name="Picture 11" descr="SAM_0027"/>
          <p:cNvPicPr>
            <a:picLocks noChangeAspect="1" noChangeArrowheads="1"/>
          </p:cNvPicPr>
          <p:nvPr/>
        </p:nvPicPr>
        <p:blipFill>
          <a:blip r:embed="rId11">
            <a:extLst>
              <a:ext uri="{28A0092B-C50C-407E-A947-70E740481C1C}">
                <a14:useLocalDpi xmlns:a14="http://schemas.microsoft.com/office/drawing/2010/main" val="0"/>
              </a:ext>
            </a:extLst>
          </a:blip>
          <a:srcRect l="23288" t="16275" r="24559" b="12720"/>
          <a:stretch>
            <a:fillRect/>
          </a:stretch>
        </p:blipFill>
        <p:spPr bwMode="auto">
          <a:xfrm>
            <a:off x="3563938" y="4986338"/>
            <a:ext cx="1833562" cy="1871662"/>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1515" name="AutoShape 12"/>
          <p:cNvSpPr>
            <a:spLocks noChangeArrowheads="1"/>
          </p:cNvSpPr>
          <p:nvPr/>
        </p:nvSpPr>
        <p:spPr bwMode="auto">
          <a:xfrm>
            <a:off x="6227763" y="1196975"/>
            <a:ext cx="2736850" cy="720725"/>
          </a:xfrm>
          <a:prstGeom prst="wedgeRoundRectCallout">
            <a:avLst>
              <a:gd name="adj1" fmla="val 10269"/>
              <a:gd name="adj2" fmla="val 151542"/>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fr-FR" sz="900"/>
              <a:t>Après la fondue des glaces, on découvre de grandes étendues de forêts et autres paysages naturels plus beaux les uns que les autres </a:t>
            </a:r>
          </a:p>
        </p:txBody>
      </p:sp>
      <p:sp>
        <p:nvSpPr>
          <p:cNvPr id="21516" name="AutoShape 13"/>
          <p:cNvSpPr>
            <a:spLocks noChangeArrowheads="1"/>
          </p:cNvSpPr>
          <p:nvPr/>
        </p:nvSpPr>
        <p:spPr bwMode="auto">
          <a:xfrm>
            <a:off x="250825" y="3500438"/>
            <a:ext cx="2376488" cy="933450"/>
          </a:xfrm>
          <a:prstGeom prst="wedgeRoundRectCallout">
            <a:avLst>
              <a:gd name="adj1" fmla="val -32968"/>
              <a:gd name="adj2" fmla="val 100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fr-FR" sz="900"/>
              <a:t>La hauteur des parois du cirque de Gavarnie atteint près de 1 500 mètres, en trois étages successifs séparés par des banquettes moins inclinées. </a:t>
            </a:r>
          </a:p>
        </p:txBody>
      </p:sp>
      <p:sp>
        <p:nvSpPr>
          <p:cNvPr id="21517" name="AutoShape 14"/>
          <p:cNvSpPr>
            <a:spLocks noChangeArrowheads="1"/>
          </p:cNvSpPr>
          <p:nvPr/>
        </p:nvSpPr>
        <p:spPr bwMode="auto">
          <a:xfrm>
            <a:off x="5219700" y="5084763"/>
            <a:ext cx="1368425" cy="962025"/>
          </a:xfrm>
          <a:prstGeom prst="wedgeRoundRectCallout">
            <a:avLst>
              <a:gd name="adj1" fmla="val -67171"/>
              <a:gd name="adj2" fmla="val 1452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fr-FR" sz="900"/>
              <a:t>Près de cent plantes présentes  à Gavarnie dont Gentiane, Crocus , Anémone, Asphodèle…</a:t>
            </a:r>
          </a:p>
        </p:txBody>
      </p:sp>
      <p:sp>
        <p:nvSpPr>
          <p:cNvPr id="21518" name="AutoShape 15"/>
          <p:cNvSpPr>
            <a:spLocks noChangeArrowheads="1"/>
          </p:cNvSpPr>
          <p:nvPr/>
        </p:nvSpPr>
        <p:spPr bwMode="auto">
          <a:xfrm>
            <a:off x="2843213" y="3860800"/>
            <a:ext cx="2232025" cy="1081088"/>
          </a:xfrm>
          <a:prstGeom prst="wedgeRoundRectCallout">
            <a:avLst>
              <a:gd name="adj1" fmla="val -11097"/>
              <a:gd name="adj2" fmla="val -7408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fr-FR" sz="900"/>
              <a:t>Le Gave de Pau prend sa source  au cirque de Gavarnie. C</a:t>
            </a:r>
            <a:r>
              <a:rPr lang="ja-JP" altLang="fr-FR" sz="900"/>
              <a:t>’</a:t>
            </a:r>
            <a:r>
              <a:rPr lang="fr-FR" sz="900"/>
              <a:t>est une rivière très abondante, puissamment alimentée par les précipitations importantes qui tombent sur les hauts sommets . </a:t>
            </a:r>
          </a:p>
        </p:txBody>
      </p:sp>
      <p:sp>
        <p:nvSpPr>
          <p:cNvPr id="21519" name="Text Box 18"/>
          <p:cNvSpPr txBox="1">
            <a:spLocks noChangeArrowheads="1"/>
          </p:cNvSpPr>
          <p:nvPr/>
        </p:nvSpPr>
        <p:spPr bwMode="auto">
          <a:xfrm>
            <a:off x="303213" y="115888"/>
            <a:ext cx="5781675" cy="15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2000"/>
              <a:t>Une formidable sensibilisation à la protection de nos montagnes, organisée par 3 magasins </a:t>
            </a:r>
          </a:p>
          <a:p>
            <a:pPr algn="ctr" eaLnBrk="1" hangingPunct="1"/>
            <a:r>
              <a:rPr lang="fr-FR" sz="1800" b="1">
                <a:solidFill>
                  <a:srgbClr val="CC3300"/>
                </a:solidFill>
              </a:rPr>
              <a:t>120 enfants ont participé à ce rassemblement</a:t>
            </a:r>
          </a:p>
          <a:p>
            <a:endParaRPr lang="fr-FR" sz="1800" b="1">
              <a:solidFill>
                <a:schemeClr val="accent2"/>
              </a:solidFill>
            </a:endParaRPr>
          </a:p>
          <a:p>
            <a:endParaRPr lang="fr-FR" sz="180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467FAD21-8022-4B42-B0D7-AE059DB67614}" type="slidenum">
              <a:rPr lang="fr-FR" sz="1000"/>
              <a:pPr/>
              <a:t>2</a:t>
            </a:fld>
            <a:r>
              <a:rPr lang="fr-FR" sz="1000"/>
              <a:t> - </a:t>
            </a:r>
            <a:fld id="{A070665D-1EB2-C84D-AF46-966C1E6FFD2A}" type="datetime1">
              <a:rPr lang="fr-FR" sz="1000"/>
              <a:pPr/>
              <a:t>12/12/12</a:t>
            </a:fld>
            <a:endParaRPr lang="fr-FR" sz="1000"/>
          </a:p>
        </p:txBody>
      </p:sp>
      <p:sp>
        <p:nvSpPr>
          <p:cNvPr id="4099" name="Rectangle 3"/>
          <p:cNvSpPr>
            <a:spLocks noGrp="1" noChangeArrowheads="1"/>
          </p:cNvSpPr>
          <p:nvPr>
            <p:ph type="body" idx="1"/>
          </p:nvPr>
        </p:nvSpPr>
        <p:spPr/>
        <p:txBody>
          <a:bodyPr/>
          <a:lstStyle/>
          <a:p>
            <a:pPr algn="ctr">
              <a:lnSpc>
                <a:spcPct val="90000"/>
              </a:lnSpc>
              <a:buFontTx/>
              <a:buNone/>
            </a:pPr>
            <a:r>
              <a:rPr lang="fr-FR" sz="4000">
                <a:solidFill>
                  <a:schemeClr val="hlink"/>
                </a:solidFill>
                <a:latin typeface="Arial" charset="0"/>
              </a:rPr>
              <a:t>MONDONVILLE</a:t>
            </a:r>
          </a:p>
          <a:p>
            <a:pPr algn="ctr">
              <a:lnSpc>
                <a:spcPct val="90000"/>
              </a:lnSpc>
              <a:buFontTx/>
              <a:buNone/>
            </a:pPr>
            <a:endParaRPr lang="fr-FR" sz="4000">
              <a:solidFill>
                <a:schemeClr val="hlink"/>
              </a:solidFill>
              <a:latin typeface="Arial" charset="0"/>
            </a:endParaRPr>
          </a:p>
          <a:p>
            <a:pPr algn="ctr">
              <a:lnSpc>
                <a:spcPct val="90000"/>
              </a:lnSpc>
              <a:buFontTx/>
              <a:buNone/>
            </a:pPr>
            <a:r>
              <a:rPr lang="fr-FR">
                <a:latin typeface="Arial" charset="0"/>
              </a:rPr>
              <a:t>Création du premier supermarché </a:t>
            </a:r>
          </a:p>
          <a:p>
            <a:pPr algn="ctr">
              <a:lnSpc>
                <a:spcPct val="90000"/>
              </a:lnSpc>
              <a:buFontTx/>
              <a:buNone/>
            </a:pPr>
            <a:r>
              <a:rPr lang="fr-FR">
                <a:latin typeface="Arial" charset="0"/>
              </a:rPr>
              <a:t>en France entièrement certifié HQE</a:t>
            </a:r>
          </a:p>
          <a:p>
            <a:pPr algn="ctr">
              <a:lnSpc>
                <a:spcPct val="90000"/>
              </a:lnSpc>
              <a:buFontTx/>
              <a:buNone/>
            </a:pPr>
            <a:r>
              <a:rPr lang="fr-FR">
                <a:latin typeface="Arial" charset="0"/>
              </a:rPr>
              <a:t> </a:t>
            </a:r>
          </a:p>
          <a:p>
            <a:pPr algn="ctr">
              <a:lnSpc>
                <a:spcPct val="90000"/>
              </a:lnSpc>
              <a:buFontTx/>
              <a:buNone/>
            </a:pPr>
            <a:r>
              <a:rPr lang="fr-FR">
                <a:latin typeface="Arial" charset="0"/>
              </a:rPr>
              <a:t>Ouverture le 27 Octobre 2010 </a:t>
            </a:r>
            <a:br>
              <a:rPr lang="fr-FR">
                <a:latin typeface="Arial" charset="0"/>
              </a:rPr>
            </a:br>
            <a:r>
              <a:rPr lang="fr-FR">
                <a:latin typeface="Arial" charset="0"/>
              </a:rPr>
              <a:t/>
            </a:r>
            <a:br>
              <a:rPr lang="fr-FR">
                <a:latin typeface="Arial" charset="0"/>
              </a:rPr>
            </a:br>
            <a:endParaRPr lang="fr-FR">
              <a:latin typeface="Arial" charset="0"/>
            </a:endParaRPr>
          </a:p>
        </p:txBody>
      </p:sp>
      <p:sp>
        <p:nvSpPr>
          <p:cNvPr id="4100" name="AutoShape 4"/>
          <p:cNvSpPr>
            <a:spLocks noChangeArrowheads="1"/>
          </p:cNvSpPr>
          <p:nvPr/>
        </p:nvSpPr>
        <p:spPr bwMode="auto">
          <a:xfrm>
            <a:off x="6443663" y="5589588"/>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a date 1"/>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CCAC6B8D-B30C-A642-9DFF-0837B9223E72}" type="slidenum">
              <a:rPr lang="fr-FR" sz="1000"/>
              <a:pPr/>
              <a:t>20</a:t>
            </a:fld>
            <a:r>
              <a:rPr lang="fr-FR" sz="1000"/>
              <a:t> - </a:t>
            </a:r>
            <a:fld id="{67F9731E-9225-5044-BF3F-61C97237BA83}" type="datetime1">
              <a:rPr lang="fr-FR" sz="1000"/>
              <a:pPr/>
              <a:t>12/12/12</a:t>
            </a:fld>
            <a:endParaRPr lang="fr-FR" sz="1000"/>
          </a:p>
        </p:txBody>
      </p:sp>
      <p:sp>
        <p:nvSpPr>
          <p:cNvPr id="22531" name="Rectangle 2"/>
          <p:cNvSpPr>
            <a:spLocks noGrp="1" noChangeArrowheads="1"/>
          </p:cNvSpPr>
          <p:nvPr>
            <p:ph type="title" idx="4294967295"/>
          </p:nvPr>
        </p:nvSpPr>
        <p:spPr>
          <a:xfrm>
            <a:off x="1476375" y="188913"/>
            <a:ext cx="6840538" cy="1143000"/>
          </a:xfrm>
        </p:spPr>
        <p:txBody>
          <a:bodyPr lIns="91440" tIns="45720" rIns="91440" bIns="45720" anchor="ctr"/>
          <a:lstStyle/>
          <a:p>
            <a:pPr eaLnBrk="1" hangingPunct="1"/>
            <a:r>
              <a:rPr lang="fr-FR" sz="2000">
                <a:solidFill>
                  <a:srgbClr val="002060"/>
                </a:solidFill>
                <a:latin typeface="Arial" charset="0"/>
              </a:rPr>
              <a:t>La semaine du goût: plus de 2000 enfants participent à l</a:t>
            </a:r>
            <a:r>
              <a:rPr lang="ja-JP" altLang="fr-FR" sz="2000">
                <a:solidFill>
                  <a:srgbClr val="002060"/>
                </a:solidFill>
                <a:latin typeface="Arial" charset="0"/>
              </a:rPr>
              <a:t>’</a:t>
            </a:r>
            <a:r>
              <a:rPr lang="fr-FR" sz="2000">
                <a:solidFill>
                  <a:srgbClr val="002060"/>
                </a:solidFill>
                <a:latin typeface="Arial" charset="0"/>
              </a:rPr>
              <a:t>atelier du goût dans nos magasins</a:t>
            </a:r>
            <a:endParaRPr lang="fr-FR" sz="2000">
              <a:solidFill>
                <a:schemeClr val="folHlink"/>
              </a:solidFill>
              <a:latin typeface="Cooper Black" charset="0"/>
            </a:endParaRPr>
          </a:p>
        </p:txBody>
      </p:sp>
      <p:pic>
        <p:nvPicPr>
          <p:cNvPr id="22532" name="Picture 5" descr="Photo 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62138"/>
            <a:ext cx="3313112" cy="24860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59079" name="AutoShape 7"/>
          <p:cNvSpPr>
            <a:spLocks noChangeArrowheads="1"/>
          </p:cNvSpPr>
          <p:nvPr/>
        </p:nvSpPr>
        <p:spPr bwMode="auto">
          <a:xfrm rot="219755">
            <a:off x="465138" y="4656138"/>
            <a:ext cx="2232025" cy="1871662"/>
          </a:xfrm>
          <a:prstGeom prst="cloudCallout">
            <a:avLst>
              <a:gd name="adj1" fmla="val -37042"/>
              <a:gd name="adj2" fmla="val -84278"/>
            </a:avLst>
          </a:prstGeom>
          <a:solidFill>
            <a:srgbClr val="FFCC99"/>
          </a:solidFill>
          <a:ln w="9525">
            <a:solidFill>
              <a:schemeClr val="tx1"/>
            </a:solidFill>
            <a:round/>
            <a:headEnd/>
            <a:tailEnd/>
          </a:ln>
        </p:spPr>
        <p:txBody>
          <a:bodyPr/>
          <a:lstStyle/>
          <a:p>
            <a:pPr algn="ctr" eaLnBrk="1" hangingPunct="1"/>
            <a:r>
              <a:rPr lang="fr-FR" b="1">
                <a:effectLst>
                  <a:outerShdw blurRad="38100" dist="38100" dir="2700000" algn="tl">
                    <a:srgbClr val="FFFFFF"/>
                  </a:outerShdw>
                </a:effectLst>
              </a:rPr>
              <a:t>Il me tarde de pouvoir déguster ces gâteaux aux délicieux fruits de saison!</a:t>
            </a:r>
          </a:p>
        </p:txBody>
      </p:sp>
      <p:pic>
        <p:nvPicPr>
          <p:cNvPr id="2253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5413"/>
            <a:ext cx="1225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Photo Nadege 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767">
            <a:off x="5580063" y="1196975"/>
            <a:ext cx="3060700" cy="2293938"/>
          </a:xfrm>
          <a:prstGeom prst="rect">
            <a:avLst/>
          </a:prstGeom>
          <a:noFill/>
          <a:ln w="12700">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13" descr="101_00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789363"/>
            <a:ext cx="4572000" cy="280828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22537" name="Bulle ronde 8"/>
          <p:cNvSpPr>
            <a:spLocks noChangeArrowheads="1"/>
          </p:cNvSpPr>
          <p:nvPr/>
        </p:nvSpPr>
        <p:spPr bwMode="auto">
          <a:xfrm>
            <a:off x="3348038" y="4581525"/>
            <a:ext cx="2160587" cy="1038225"/>
          </a:xfrm>
          <a:prstGeom prst="wedgeEllipseCallout">
            <a:avLst>
              <a:gd name="adj1" fmla="val 67486"/>
              <a:gd name="adj2" fmla="val 14069"/>
            </a:avLst>
          </a:prstGeom>
          <a:solidFill>
            <a:srgbClr val="FFCC00"/>
          </a:solidFill>
          <a:ln w="25400">
            <a:solidFill>
              <a:srgbClr val="FFCC00"/>
            </a:solidFill>
            <a:miter lim="800000"/>
            <a:headEnd/>
            <a:tailEnd/>
          </a:ln>
        </p:spPr>
        <p:txBody>
          <a:bodyPr lIns="0" tIns="0" rIns="0" bIns="0" anchor="ctr"/>
          <a:lstStyle/>
          <a:p>
            <a:pPr eaLnBrk="1" hangingPunct="1"/>
            <a:r>
              <a:rPr lang="fr-FR" sz="1600" b="1">
                <a:solidFill>
                  <a:schemeClr val="tx2"/>
                </a:solidFill>
                <a:latin typeface="Calibri" charset="0"/>
                <a:cs typeface="Calibri" charset="0"/>
              </a:rPr>
              <a:t>Croquer une pomme, c</a:t>
            </a:r>
            <a:r>
              <a:rPr lang="ja-JP" altLang="fr-FR" sz="1600" b="1">
                <a:solidFill>
                  <a:schemeClr val="tx2"/>
                </a:solidFill>
                <a:latin typeface="Calibri" charset="0"/>
                <a:cs typeface="Calibri" charset="0"/>
              </a:rPr>
              <a:t>’</a:t>
            </a:r>
            <a:r>
              <a:rPr lang="fr-FR" sz="1600" b="1">
                <a:solidFill>
                  <a:schemeClr val="tx2"/>
                </a:solidFill>
                <a:latin typeface="Calibri" charset="0"/>
                <a:cs typeface="Calibri" charset="0"/>
              </a:rPr>
              <a:t>est bon pour les dents !</a:t>
            </a:r>
          </a:p>
        </p:txBody>
      </p:sp>
      <p:sp>
        <p:nvSpPr>
          <p:cNvPr id="22538" name="Text Box 12"/>
          <p:cNvSpPr txBox="1">
            <a:spLocks noChangeArrowheads="1"/>
          </p:cNvSpPr>
          <p:nvPr/>
        </p:nvSpPr>
        <p:spPr bwMode="auto">
          <a:xfrm>
            <a:off x="3563938" y="1700213"/>
            <a:ext cx="1871662"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a:t>L</a:t>
            </a:r>
            <a:r>
              <a:rPr lang="ja-JP" altLang="fr-FR"/>
              <a:t>’</a:t>
            </a:r>
            <a:r>
              <a:rPr lang="fr-FR"/>
              <a:t>occasion de promouvoir des comportements alimentaires s</a:t>
            </a:r>
            <a:r>
              <a:rPr lang="ja-JP" altLang="fr-FR"/>
              <a:t>’</a:t>
            </a:r>
            <a:r>
              <a:rPr lang="fr-FR"/>
              <a:t>inscrivant dans le cadre d</a:t>
            </a:r>
            <a:r>
              <a:rPr lang="ja-JP" altLang="fr-FR"/>
              <a:t>’</a:t>
            </a:r>
            <a:r>
              <a:rPr lang="fr-FR"/>
              <a:t>un mode de vie équilibré.</a:t>
            </a:r>
            <a:br>
              <a:rPr lang="fr-FR"/>
            </a:br>
            <a:endParaRPr lang="fr-F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627313" y="2420938"/>
            <a:ext cx="2952750" cy="2430462"/>
          </a:xfrm>
        </p:spPr>
        <p:txBody>
          <a:bodyPr/>
          <a:lstStyle/>
          <a:p>
            <a:pPr algn="ctr"/>
            <a:r>
              <a:rPr lang="fr-FR" sz="2400">
                <a:latin typeface="Arial" charset="0"/>
              </a:rPr>
              <a:t/>
            </a:r>
            <a:br>
              <a:rPr lang="fr-FR" sz="2400">
                <a:latin typeface="Arial" charset="0"/>
              </a:rPr>
            </a:br>
            <a:r>
              <a:rPr lang="fr-FR" sz="3600" b="0">
                <a:solidFill>
                  <a:srgbClr val="F2F2F2"/>
                </a:solidFill>
                <a:latin typeface="Arial" charset="0"/>
              </a:rPr>
              <a:t>Merci de votre attention</a:t>
            </a:r>
            <a:br>
              <a:rPr lang="fr-FR" sz="3600" b="0">
                <a:solidFill>
                  <a:srgbClr val="F2F2F2"/>
                </a:solidFill>
                <a:latin typeface="Arial" charset="0"/>
              </a:rPr>
            </a:br>
            <a:endParaRPr lang="fr-FR" sz="3600" b="0">
              <a:solidFill>
                <a:srgbClr val="F2F2F2"/>
              </a:solidFill>
              <a:latin typeface="Arial" charset="0"/>
            </a:endParaRPr>
          </a:p>
        </p:txBody>
      </p:sp>
      <p:sp>
        <p:nvSpPr>
          <p:cNvPr id="23555" name="Rectangle 3"/>
          <p:cNvSpPr>
            <a:spLocks noGrp="1" noChangeArrowheads="1"/>
          </p:cNvSpPr>
          <p:nvPr>
            <p:ph type="subTitle" idx="1"/>
          </p:nvPr>
        </p:nvSpPr>
        <p:spPr/>
        <p:txBody>
          <a:bodyPr/>
          <a:lstStyle/>
          <a:p>
            <a:r>
              <a:rPr lang="fr-FR">
                <a:latin typeface="Arial" charset="0"/>
              </a:rPr>
              <a:t>Octobre 2012</a:t>
            </a:r>
            <a:endParaRPr lang="fr-FR">
              <a:latin typeface="Arial" charset="0"/>
              <a:hlinkClick r:id="rId3" action="ppaction://hlinkpres?slideindex=1&amp;slidetitle="/>
            </a:endParaRPr>
          </a:p>
        </p:txBody>
      </p:sp>
      <p:pic>
        <p:nvPicPr>
          <p:cNvPr id="23556" name="Picture 4" descr="LOGO_CRFM-3li_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58763"/>
            <a:ext cx="12954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e021%20plant%20et%20main.jpg"/>
          <p:cNvPicPr>
            <a:picLocks noChangeAspect="1"/>
          </p:cNvPicPr>
          <p:nvPr/>
        </p:nvPicPr>
        <p:blipFill>
          <a:blip r:embed="rId5" cstate="print"/>
          <a:stretch>
            <a:fillRect/>
          </a:stretch>
        </p:blipFill>
        <p:spPr>
          <a:xfrm>
            <a:off x="369689" y="2199531"/>
            <a:ext cx="1958618"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495A38F9-9E59-494E-8F1E-42380B2565CE}" type="slidenum">
              <a:rPr lang="fr-FR" sz="1000"/>
              <a:pPr/>
              <a:t>3</a:t>
            </a:fld>
            <a:r>
              <a:rPr lang="fr-FR" sz="1000"/>
              <a:t> - </a:t>
            </a:r>
            <a:fld id="{F544BD11-D08A-F046-B0A3-76D2B2A01AE4}" type="datetime1">
              <a:rPr lang="fr-FR" sz="1000"/>
              <a:pPr/>
              <a:t>12/12/12</a:t>
            </a:fld>
            <a:endParaRPr lang="fr-FR" sz="1000"/>
          </a:p>
        </p:txBody>
      </p:sp>
      <p:sp>
        <p:nvSpPr>
          <p:cNvPr id="5123" name="Rectangle 2"/>
          <p:cNvSpPr>
            <a:spLocks noGrp="1" noChangeArrowheads="1"/>
          </p:cNvSpPr>
          <p:nvPr>
            <p:ph type="title"/>
          </p:nvPr>
        </p:nvSpPr>
        <p:spPr/>
        <p:txBody>
          <a:bodyPr/>
          <a:lstStyle/>
          <a:p>
            <a:pPr algn="ctr"/>
            <a:r>
              <a:rPr lang="fr-FR" sz="2800">
                <a:latin typeface="Arial" charset="0"/>
              </a:rPr>
              <a:t>Mondonville : 1</a:t>
            </a:r>
            <a:r>
              <a:rPr lang="fr-FR" sz="2800" baseline="30000">
                <a:latin typeface="Arial" charset="0"/>
              </a:rPr>
              <a:t>er</a:t>
            </a:r>
            <a:r>
              <a:rPr lang="fr-FR" sz="2800">
                <a:latin typeface="Arial" charset="0"/>
              </a:rPr>
              <a:t> supermarché HQE</a:t>
            </a:r>
          </a:p>
        </p:txBody>
      </p:sp>
      <p:pic>
        <p:nvPicPr>
          <p:cNvPr id="5124" name="Image 1" descr="image 4 vue d'ense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836613"/>
            <a:ext cx="4248150" cy="241935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6600"/>
                </a:solidFill>
              </a14:hiddenFill>
            </a:ext>
          </a:extLst>
        </p:spPr>
      </p:pic>
      <p:sp>
        <p:nvSpPr>
          <p:cNvPr id="5125" name="Text Box 5"/>
          <p:cNvSpPr txBox="1">
            <a:spLocks noChangeArrowheads="1"/>
          </p:cNvSpPr>
          <p:nvPr/>
        </p:nvSpPr>
        <p:spPr bwMode="auto">
          <a:xfrm>
            <a:off x="323850" y="1844675"/>
            <a:ext cx="338455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spcBef>
                <a:spcPct val="50000"/>
              </a:spcBef>
            </a:pPr>
            <a:r>
              <a:rPr lang="fr-FR" sz="1600" b="1"/>
              <a:t>La réussite de ce projet s</a:t>
            </a:r>
            <a:r>
              <a:rPr lang="ja-JP" altLang="fr-FR" sz="1600" b="1"/>
              <a:t>’</a:t>
            </a:r>
            <a:r>
              <a:rPr lang="fr-FR" sz="1600" b="1"/>
              <a:t>appuie sur  :</a:t>
            </a:r>
          </a:p>
          <a:p>
            <a:pPr>
              <a:spcBef>
                <a:spcPct val="50000"/>
              </a:spcBef>
              <a:buFontTx/>
              <a:buChar char="•"/>
            </a:pPr>
            <a:r>
              <a:rPr lang="fr-FR" sz="1200" b="1"/>
              <a:t> </a:t>
            </a:r>
            <a:r>
              <a:rPr lang="fr-FR"/>
              <a:t>La relation du bâtiment avec son environnement immédiat </a:t>
            </a:r>
          </a:p>
          <a:p>
            <a:pPr>
              <a:spcBef>
                <a:spcPct val="50000"/>
              </a:spcBef>
              <a:buFontTx/>
              <a:buChar char="•"/>
            </a:pPr>
            <a:r>
              <a:rPr lang="fr-FR"/>
              <a:t> La gestion des énergies,</a:t>
            </a:r>
          </a:p>
          <a:p>
            <a:pPr>
              <a:spcBef>
                <a:spcPct val="50000"/>
              </a:spcBef>
              <a:buFontTx/>
              <a:buChar char="•"/>
            </a:pPr>
            <a:r>
              <a:rPr lang="fr-FR"/>
              <a:t> Chantier à faible impact environnemental dans le respect des riverains </a:t>
            </a:r>
          </a:p>
          <a:p>
            <a:pPr>
              <a:spcBef>
                <a:spcPct val="50000"/>
              </a:spcBef>
              <a:buFontTx/>
              <a:buChar char="•"/>
            </a:pPr>
            <a:r>
              <a:rPr lang="fr-FR"/>
              <a:t> La gestion des déchets d</a:t>
            </a:r>
            <a:r>
              <a:rPr lang="ja-JP" altLang="fr-FR"/>
              <a:t>’</a:t>
            </a:r>
            <a:r>
              <a:rPr lang="fr-FR"/>
              <a:t>activité</a:t>
            </a:r>
          </a:p>
          <a:p>
            <a:pPr>
              <a:spcBef>
                <a:spcPct val="50000"/>
              </a:spcBef>
              <a:buFontTx/>
              <a:buChar char="•"/>
            </a:pPr>
            <a:endParaRPr lang="fr-FR"/>
          </a:p>
        </p:txBody>
      </p:sp>
      <p:pic>
        <p:nvPicPr>
          <p:cNvPr id="5126" name="Picture 7" descr="SAM_33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573463"/>
            <a:ext cx="3671887"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1B089926-E716-3B4A-B671-906AA9171C4B}" type="slidenum">
              <a:rPr lang="fr-FR" sz="1000"/>
              <a:pPr/>
              <a:t>4</a:t>
            </a:fld>
            <a:r>
              <a:rPr lang="fr-FR" sz="1000"/>
              <a:t> - </a:t>
            </a:r>
            <a:fld id="{FC911E7F-6CEC-5943-9F3F-892653A2B58E}" type="datetime1">
              <a:rPr lang="fr-FR" sz="1000"/>
              <a:pPr/>
              <a:t>12/12/12</a:t>
            </a:fld>
            <a:endParaRPr lang="fr-FR" sz="1000"/>
          </a:p>
        </p:txBody>
      </p:sp>
      <p:sp>
        <p:nvSpPr>
          <p:cNvPr id="6147" name="Rectangle 2"/>
          <p:cNvSpPr>
            <a:spLocks noGrp="1" noChangeArrowheads="1"/>
          </p:cNvSpPr>
          <p:nvPr>
            <p:ph type="title"/>
          </p:nvPr>
        </p:nvSpPr>
        <p:spPr/>
        <p:txBody>
          <a:bodyPr/>
          <a:lstStyle/>
          <a:p>
            <a:r>
              <a:rPr lang="fr-FR" sz="1800">
                <a:latin typeface="Arial" charset="0"/>
              </a:rPr>
              <a:t>Le recours à des matériaux spécifiques de la région comme les tuiles ou les briques permet une parfaite intégration du supermarché dans son environnement immédiat</a:t>
            </a:r>
          </a:p>
        </p:txBody>
      </p:sp>
      <p:pic>
        <p:nvPicPr>
          <p:cNvPr id="6148" name="Picture 3" descr="SAM_06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2455">
            <a:off x="5435600" y="1484313"/>
            <a:ext cx="3095625" cy="231933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663">
            <a:off x="1619250" y="1268413"/>
            <a:ext cx="2879725" cy="21590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BBE0E3"/>
                </a:solidFill>
              </a14:hiddenFill>
            </a:ext>
          </a:extLst>
        </p:spPr>
      </p:pic>
      <p:sp>
        <p:nvSpPr>
          <p:cNvPr id="6150" name="Rectangle 5"/>
          <p:cNvSpPr>
            <a:spLocks noChangeArrowheads="1"/>
          </p:cNvSpPr>
          <p:nvPr/>
        </p:nvSpPr>
        <p:spPr bwMode="auto">
          <a:xfrm>
            <a:off x="323850" y="3540125"/>
            <a:ext cx="45370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895600" algn="ctr"/>
                <a:tab pos="4191000" algn="l"/>
              </a:tabLst>
            </a:pPr>
            <a:endParaRPr lang="fr-FR"/>
          </a:p>
          <a:p>
            <a:pPr>
              <a:buFontTx/>
              <a:buChar char="•"/>
              <a:tabLst>
                <a:tab pos="2895600" algn="ctr"/>
                <a:tab pos="4191000" algn="l"/>
              </a:tabLst>
            </a:pPr>
            <a:r>
              <a:rPr lang="fr-FR"/>
              <a:t> Tuiles locales sur les parties visibles du toit</a:t>
            </a:r>
          </a:p>
          <a:p>
            <a:pPr>
              <a:buFontTx/>
              <a:buChar char="•"/>
              <a:tabLst>
                <a:tab pos="2895600" algn="ctr"/>
                <a:tab pos="4191000" algn="l"/>
              </a:tabLst>
            </a:pPr>
            <a:endParaRPr lang="fr-FR"/>
          </a:p>
          <a:p>
            <a:pPr>
              <a:buFontTx/>
              <a:buChar char="•"/>
              <a:tabLst>
                <a:tab pos="2895600" algn="ctr"/>
                <a:tab pos="4191000" algn="l"/>
              </a:tabLst>
            </a:pPr>
            <a:r>
              <a:rPr lang="fr-FR"/>
              <a:t> Façade sud réalisée en brique monomur:  matériau ayant une bonne inertie thermique donc permettant de ralentir l</a:t>
            </a:r>
            <a:r>
              <a:rPr lang="ja-JP" altLang="fr-FR"/>
              <a:t>’</a:t>
            </a:r>
            <a:r>
              <a:rPr lang="fr-FR"/>
              <a:t>entrée de froid l</a:t>
            </a:r>
            <a:r>
              <a:rPr lang="ja-JP" altLang="fr-FR"/>
              <a:t>’</a:t>
            </a:r>
            <a:r>
              <a:rPr lang="fr-FR"/>
              <a:t>hiver et l</a:t>
            </a:r>
            <a:r>
              <a:rPr lang="ja-JP" altLang="fr-FR"/>
              <a:t>’</a:t>
            </a:r>
            <a:r>
              <a:rPr lang="fr-FR"/>
              <a:t>entrée de chaud l</a:t>
            </a:r>
            <a:r>
              <a:rPr lang="ja-JP" altLang="fr-FR"/>
              <a:t>’</a:t>
            </a:r>
            <a:r>
              <a:rPr lang="fr-FR"/>
              <a:t>été. </a:t>
            </a:r>
          </a:p>
          <a:p>
            <a:pPr>
              <a:tabLst>
                <a:tab pos="2895600" algn="ctr"/>
                <a:tab pos="4191000" algn="l"/>
              </a:tabLst>
            </a:pPr>
            <a:r>
              <a:rPr lang="fr-FR"/>
              <a:t>Une meilleure isolation thermique du bâtiment (supérieure RT2005)</a:t>
            </a:r>
          </a:p>
          <a:p>
            <a:pPr>
              <a:tabLst>
                <a:tab pos="2895600" algn="ctr"/>
                <a:tab pos="4191000" algn="l"/>
              </a:tabLst>
            </a:pPr>
            <a:endParaRPr lang="fr-FR"/>
          </a:p>
          <a:p>
            <a:pPr>
              <a:buFontTx/>
              <a:buChar char="•"/>
              <a:tabLst>
                <a:tab pos="2895600" algn="ctr"/>
                <a:tab pos="4191000" algn="l"/>
              </a:tabLst>
            </a:pPr>
            <a:r>
              <a:rPr lang="fr-FR"/>
              <a:t> Un meilleur cycle de vie : les matériaux recyclables et/ou recyclés ( de la filière sèche) sont privilégiés. Par exemple , la charpente en acier et les façades en acier et verre sont complètement recyclables en fin de vie.</a:t>
            </a:r>
          </a:p>
        </p:txBody>
      </p:sp>
      <p:pic>
        <p:nvPicPr>
          <p:cNvPr id="6151" name="Picture 7" descr="SAM_3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149725"/>
            <a:ext cx="2951163" cy="22129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6456168F-98BC-534F-8D4B-BDF6A140E32B}" type="slidenum">
              <a:rPr lang="fr-FR" sz="1000"/>
              <a:pPr/>
              <a:t>5</a:t>
            </a:fld>
            <a:r>
              <a:rPr lang="fr-FR" sz="1000"/>
              <a:t> - </a:t>
            </a:r>
            <a:fld id="{77268AB5-2CAA-0245-9974-91A8B9591A91}" type="datetime1">
              <a:rPr lang="fr-FR" sz="1000"/>
              <a:pPr/>
              <a:t>12/12/12</a:t>
            </a:fld>
            <a:endParaRPr lang="fr-FR" sz="1000"/>
          </a:p>
        </p:txBody>
      </p:sp>
      <p:pic>
        <p:nvPicPr>
          <p:cNvPr id="7171" name="Picture 3" descr="SAM_0926"/>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932363" y="4724400"/>
            <a:ext cx="2232025" cy="1673225"/>
          </a:xfrm>
          <a:noFill/>
          <a:ln>
            <a:solidFill>
              <a:srgbClr val="FF66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6"/>
          <p:cNvSpPr>
            <a:spLocks noChangeArrowheads="1"/>
          </p:cNvSpPr>
          <p:nvPr/>
        </p:nvSpPr>
        <p:spPr bwMode="auto">
          <a:xfrm>
            <a:off x="395288" y="1268413"/>
            <a:ext cx="45370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buFontTx/>
              <a:buChar char="•"/>
            </a:pPr>
            <a:r>
              <a:rPr lang="fr-FR"/>
              <a:t>Le bassin d</a:t>
            </a:r>
            <a:r>
              <a:rPr lang="ja-JP" altLang="fr-FR"/>
              <a:t>’</a:t>
            </a:r>
            <a:r>
              <a:rPr lang="fr-FR"/>
              <a:t>orage est bordé de plantes, les espaces verts accueillent des essences méditerranéennes (thym, romarin…) et de nombreux arbres jouxtent la cuve de stockage eau incendie (frênes, chênes verts, charmes, érables, micocouliers). </a:t>
            </a:r>
          </a:p>
          <a:p>
            <a:pPr>
              <a:buFontTx/>
              <a:buChar char="•"/>
            </a:pPr>
            <a:endParaRPr lang="fr-FR"/>
          </a:p>
          <a:p>
            <a:pPr>
              <a:buFontTx/>
              <a:buChar char="•"/>
            </a:pPr>
            <a:endParaRPr lang="fr-FR"/>
          </a:p>
          <a:p>
            <a:pPr>
              <a:buFontTx/>
              <a:buChar char="•"/>
            </a:pPr>
            <a:r>
              <a:rPr lang="fr-FR"/>
              <a:t>Cheminements piétons bien identifiés dans la continuité d</a:t>
            </a:r>
            <a:r>
              <a:rPr lang="ja-JP" altLang="fr-FR"/>
              <a:t>’</a:t>
            </a:r>
            <a:r>
              <a:rPr lang="fr-FR"/>
              <a:t>un chemin venant de la ville</a:t>
            </a:r>
          </a:p>
          <a:p>
            <a:pPr>
              <a:buFontTx/>
              <a:buChar char="•"/>
            </a:pPr>
            <a:endParaRPr lang="fr-FR"/>
          </a:p>
          <a:p>
            <a:pPr>
              <a:buFontTx/>
              <a:buChar char="•"/>
            </a:pPr>
            <a:endParaRPr lang="fr-FR"/>
          </a:p>
          <a:p>
            <a:pPr>
              <a:buFontTx/>
              <a:buChar char="•"/>
            </a:pPr>
            <a:r>
              <a:rPr lang="fr-FR"/>
              <a:t>Le rechargement des voitures électriques est facilité par des bornes mises à disposition pendant le temps des courses</a:t>
            </a:r>
          </a:p>
          <a:p>
            <a:pPr>
              <a:buFontTx/>
              <a:buChar char="•"/>
            </a:pPr>
            <a:endParaRPr lang="fr-FR"/>
          </a:p>
          <a:p>
            <a:pPr>
              <a:buFontTx/>
              <a:buChar char="•"/>
            </a:pPr>
            <a:r>
              <a:rPr lang="fr-FR"/>
              <a:t> Arrière cour clôturée et bardée de bois pour réduire au maximum les nuisances visuelles dans le respect des riverains </a:t>
            </a:r>
          </a:p>
          <a:p>
            <a:endParaRPr lang="fr-FR"/>
          </a:p>
          <a:p>
            <a:endParaRPr lang="fr-FR"/>
          </a:p>
          <a:p>
            <a:pPr>
              <a:buFontTx/>
              <a:buChar char="•"/>
            </a:pPr>
            <a:endParaRPr lang="fr-FR"/>
          </a:p>
          <a:p>
            <a:endParaRPr lang="fr-FR"/>
          </a:p>
        </p:txBody>
      </p:sp>
      <p:pic>
        <p:nvPicPr>
          <p:cNvPr id="7173" name="Picture 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2916238" y="5013325"/>
            <a:ext cx="1800225" cy="1350963"/>
          </a:xfrm>
          <a:ln>
            <a:solidFill>
              <a:srgbClr val="FF9900"/>
            </a:solidFill>
            <a:miter lim="800000"/>
            <a:headEnd/>
            <a:tailEnd/>
          </a:ln>
        </p:spPr>
      </p:pic>
      <p:sp>
        <p:nvSpPr>
          <p:cNvPr id="7174" name="Rectangle 10"/>
          <p:cNvSpPr>
            <a:spLocks noChangeArrowheads="1"/>
          </p:cNvSpPr>
          <p:nvPr/>
        </p:nvSpPr>
        <p:spPr bwMode="auto">
          <a:xfrm rot="10800000" flipV="1">
            <a:off x="395288" y="260350"/>
            <a:ext cx="7994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FR" sz="1800" b="1">
                <a:solidFill>
                  <a:schemeClr val="hlink"/>
                </a:solidFill>
              </a:rPr>
              <a:t>Un bâtiment en harmonie avec son environnement, facilitant la vie de tous</a:t>
            </a:r>
          </a:p>
        </p:txBody>
      </p:sp>
      <p:pic>
        <p:nvPicPr>
          <p:cNvPr id="7175" name="Picture 12" descr="SAM_3310"/>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r="9781"/>
          <a:stretch>
            <a:fillRect/>
          </a:stretch>
        </p:blipFill>
        <p:spPr bwMode="auto">
          <a:xfrm>
            <a:off x="5076825" y="692150"/>
            <a:ext cx="2447925" cy="2035175"/>
          </a:xfrm>
          <a:noFill/>
          <a:ln>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13" descr="SAM_3316"/>
          <p:cNvPicPr>
            <a:picLocks noChangeAspect="1" noChangeArrowheads="1"/>
          </p:cNvPicPr>
          <p:nvPr/>
        </p:nvPicPr>
        <p:blipFill>
          <a:blip r:embed="rId5">
            <a:extLst>
              <a:ext uri="{28A0092B-C50C-407E-A947-70E740481C1C}">
                <a14:useLocalDpi xmlns:a14="http://schemas.microsoft.com/office/drawing/2010/main" val="0"/>
              </a:ext>
            </a:extLst>
          </a:blip>
          <a:srcRect t="11073" r="19783"/>
          <a:stretch>
            <a:fillRect/>
          </a:stretch>
        </p:blipFill>
        <p:spPr bwMode="auto">
          <a:xfrm>
            <a:off x="6372225" y="2781300"/>
            <a:ext cx="2232025" cy="18573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a date 6"/>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673C9CB1-6A41-5D48-AE69-AE06F7D3F970}" type="slidenum">
              <a:rPr lang="fr-FR" sz="1000"/>
              <a:pPr/>
              <a:t>6</a:t>
            </a:fld>
            <a:r>
              <a:rPr lang="fr-FR" sz="1000"/>
              <a:t> - </a:t>
            </a:r>
            <a:fld id="{E7147B97-1913-AF45-9937-29451E74D1FB}" type="datetime1">
              <a:rPr lang="fr-FR" sz="1000"/>
              <a:pPr/>
              <a:t>12/12/12</a:t>
            </a:fld>
            <a:endParaRPr lang="fr-FR" sz="1000"/>
          </a:p>
        </p:txBody>
      </p:sp>
      <p:sp>
        <p:nvSpPr>
          <p:cNvPr id="8195" name="Rectangle 2"/>
          <p:cNvSpPr>
            <a:spLocks noGrp="1" noChangeArrowheads="1"/>
          </p:cNvSpPr>
          <p:nvPr>
            <p:ph type="title" sz="quarter"/>
          </p:nvPr>
        </p:nvSpPr>
        <p:spPr>
          <a:xfrm>
            <a:off x="381000" y="228600"/>
            <a:ext cx="8382000" cy="1255713"/>
          </a:xfrm>
        </p:spPr>
        <p:txBody>
          <a:bodyPr/>
          <a:lstStyle/>
          <a:p>
            <a:r>
              <a:rPr lang="fr-FR" sz="1800">
                <a:latin typeface="Arial" charset="0"/>
              </a:rPr>
              <a:t>Le bâtiment est structuré en sheds</a:t>
            </a:r>
            <a:endParaRPr lang="fr-FR">
              <a:latin typeface="Arial" charset="0"/>
            </a:endParaRPr>
          </a:p>
        </p:txBody>
      </p:sp>
      <p:pic>
        <p:nvPicPr>
          <p:cNvPr id="8196" name="Picture 3" descr="SAM_068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435600" y="2420938"/>
            <a:ext cx="2592388" cy="1944687"/>
          </a:xfrm>
          <a:ln>
            <a:solidFill>
              <a:srgbClr val="FF6600"/>
            </a:solidFill>
            <a:miter lim="800000"/>
            <a:headEnd/>
            <a:tailEnd/>
          </a:ln>
        </p:spPr>
      </p:pic>
      <p:pic>
        <p:nvPicPr>
          <p:cNvPr id="8197" name="Picture 4" descr="SAM_0684"/>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56325" y="4508500"/>
            <a:ext cx="2376488" cy="1782763"/>
          </a:xfrm>
          <a:noFill/>
          <a:ln>
            <a:solidFill>
              <a:srgbClr val="FF66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Rectangle 9"/>
          <p:cNvSpPr>
            <a:spLocks noChangeArrowheads="1"/>
          </p:cNvSpPr>
          <p:nvPr/>
        </p:nvSpPr>
        <p:spPr bwMode="auto">
          <a:xfrm>
            <a:off x="250825" y="981075"/>
            <a:ext cx="5113338"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fr-FR"/>
              <a:t> Structure du bâtiment en shed : Les 3 dents de scie de toiture sont orientées nord =&gt;  les vitrages verticaux sont exposés au nord et les pentes opaques sont orientées au sud. Le bénéfice de ce genre de bâtiment est de permettre un éclairage naturel important venant du nord sans échauffement thermique à l</a:t>
            </a:r>
            <a:r>
              <a:rPr lang="ja-JP" altLang="fr-FR"/>
              <a:t>’</a:t>
            </a:r>
            <a:r>
              <a:rPr lang="fr-FR"/>
              <a:t>intérieur du bâtiment. bonne isolation : 16 cm de laine minérale en sous face de toiture</a:t>
            </a:r>
          </a:p>
          <a:p>
            <a:pPr>
              <a:buFontTx/>
              <a:buChar char="•"/>
            </a:pPr>
            <a:r>
              <a:rPr lang="fr-FR" b="1">
                <a:solidFill>
                  <a:srgbClr val="0000FF"/>
                </a:solidFill>
              </a:rPr>
              <a:t>Bilan : 20% plus performant par rapport à la RT2005 (réglementation thermique en vigueur)</a:t>
            </a:r>
          </a:p>
          <a:p>
            <a:pPr eaLnBrk="1" hangingPunct="1"/>
            <a:endParaRPr lang="fr-FR">
              <a:solidFill>
                <a:srgbClr val="0000FF"/>
              </a:solidFill>
            </a:endParaRPr>
          </a:p>
          <a:p>
            <a:pPr>
              <a:lnSpc>
                <a:spcPct val="80000"/>
              </a:lnSpc>
              <a:spcBef>
                <a:spcPct val="20000"/>
              </a:spcBef>
              <a:buClr>
                <a:schemeClr val="accent2"/>
              </a:buClr>
              <a:buSzPct val="130000"/>
              <a:buFontTx/>
              <a:buChar char="•"/>
            </a:pPr>
            <a:r>
              <a:rPr lang="fr-FR"/>
              <a:t> Vitrage à isolation renforcée </a:t>
            </a: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r>
              <a:rPr lang="fr-FR"/>
              <a:t> Dans les réserves 4 lanterneaux assurent un éclairage naturel </a:t>
            </a: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r>
              <a:rPr lang="fr-FR"/>
              <a:t> L</a:t>
            </a:r>
            <a:r>
              <a:rPr lang="ja-JP" altLang="fr-FR"/>
              <a:t>’</a:t>
            </a:r>
            <a:r>
              <a:rPr lang="fr-FR"/>
              <a:t>allumage des néons à basse consommation est commandé par des détecteurs crépusculaires afin de réduire l</a:t>
            </a:r>
            <a:r>
              <a:rPr lang="ja-JP" altLang="fr-FR"/>
              <a:t>’</a:t>
            </a:r>
            <a:r>
              <a:rPr lang="fr-FR"/>
              <a:t>intensité quand l</a:t>
            </a:r>
            <a:r>
              <a:rPr lang="ja-JP" altLang="fr-FR"/>
              <a:t>’</a:t>
            </a:r>
            <a:r>
              <a:rPr lang="fr-FR"/>
              <a:t>éclairage naturel est suffisant</a:t>
            </a: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r>
              <a:rPr lang="fr-FR"/>
              <a:t> Tous les bureaux, équipés de lanterneaux afin que chaque collaborateur  profite au maximum de la lumière extérieure pour un meilleur confort de travail </a:t>
            </a: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r>
              <a:rPr lang="fr-FR"/>
              <a:t> L</a:t>
            </a:r>
            <a:r>
              <a:rPr lang="ja-JP" altLang="fr-FR"/>
              <a:t>’</a:t>
            </a:r>
            <a:r>
              <a:rPr lang="fr-FR"/>
              <a:t>éclairage du parking, est assuré par  des lampes économes en énergie. Deux périodes d</a:t>
            </a:r>
            <a:r>
              <a:rPr lang="ja-JP" altLang="fr-FR"/>
              <a:t>’</a:t>
            </a:r>
            <a:r>
              <a:rPr lang="fr-FR"/>
              <a:t>intensité lumineuses sont définies en fonction des heures d</a:t>
            </a:r>
            <a:r>
              <a:rPr lang="ja-JP" altLang="fr-FR"/>
              <a:t>’</a:t>
            </a:r>
            <a:r>
              <a:rPr lang="fr-FR"/>
              <a:t>ouverture du centre commercial </a:t>
            </a:r>
          </a:p>
          <a:p>
            <a:pPr>
              <a:buFontTx/>
              <a:buChar char="•"/>
            </a:pPr>
            <a:endParaRPr lang="fr-F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endParaRPr lang="fr-FR"/>
          </a:p>
          <a:p>
            <a:pPr>
              <a:lnSpc>
                <a:spcPct val="80000"/>
              </a:lnSpc>
              <a:spcBef>
                <a:spcPct val="20000"/>
              </a:spcBef>
              <a:buClr>
                <a:schemeClr val="accent2"/>
              </a:buClr>
              <a:buSzPct val="130000"/>
              <a:buFontTx/>
              <a:buChar char="•"/>
            </a:pPr>
            <a:endParaRPr lang="fr-FR"/>
          </a:p>
          <a:p>
            <a:endParaRPr lang="fr-FR"/>
          </a:p>
          <a:p>
            <a:pPr>
              <a:lnSpc>
                <a:spcPct val="80000"/>
              </a:lnSpc>
              <a:spcBef>
                <a:spcPct val="20000"/>
              </a:spcBef>
              <a:buClr>
                <a:schemeClr val="accent2"/>
              </a:buClr>
              <a:buSzPct val="130000"/>
              <a:buFontTx/>
              <a:buChar char="•"/>
            </a:pPr>
            <a:endParaRPr lang="fr-FR"/>
          </a:p>
        </p:txBody>
      </p:sp>
      <p:pic>
        <p:nvPicPr>
          <p:cNvPr id="81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33375"/>
            <a:ext cx="2960688" cy="17621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5"/>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F55996B9-5B73-CA44-B987-100D7AF2A279}" type="slidenum">
              <a:rPr lang="fr-FR" sz="1000"/>
              <a:pPr/>
              <a:t>7</a:t>
            </a:fld>
            <a:r>
              <a:rPr lang="fr-FR" sz="1000"/>
              <a:t> - </a:t>
            </a:r>
            <a:fld id="{7E61A716-41BA-3B41-8439-8434746D4DD3}" type="datetime1">
              <a:rPr lang="fr-FR" sz="1000"/>
              <a:pPr/>
              <a:t>12/12/12</a:t>
            </a:fld>
            <a:endParaRPr lang="fr-FR" sz="1000"/>
          </a:p>
        </p:txBody>
      </p:sp>
      <p:sp>
        <p:nvSpPr>
          <p:cNvPr id="9219" name="Rectangle 5"/>
          <p:cNvSpPr>
            <a:spLocks noGrp="1" noChangeArrowheads="1"/>
          </p:cNvSpPr>
          <p:nvPr>
            <p:ph type="title"/>
          </p:nvPr>
        </p:nvSpPr>
        <p:spPr/>
        <p:txBody>
          <a:bodyPr/>
          <a:lstStyle/>
          <a:p>
            <a:r>
              <a:rPr lang="fr-FR" sz="1800">
                <a:latin typeface="Arial" charset="0"/>
              </a:rPr>
              <a:t>Gestion de l</a:t>
            </a:r>
            <a:r>
              <a:rPr lang="ja-JP" altLang="fr-FR" sz="1800">
                <a:latin typeface="Arial" charset="0"/>
              </a:rPr>
              <a:t>’</a:t>
            </a:r>
            <a:r>
              <a:rPr lang="fr-FR" sz="1800">
                <a:latin typeface="Arial" charset="0"/>
              </a:rPr>
              <a:t>énergie: un important programme d</a:t>
            </a:r>
            <a:r>
              <a:rPr lang="ja-JP" altLang="fr-FR" sz="1800">
                <a:latin typeface="Arial" charset="0"/>
              </a:rPr>
              <a:t>’</a:t>
            </a:r>
            <a:r>
              <a:rPr lang="fr-FR" sz="1800">
                <a:latin typeface="Arial" charset="0"/>
              </a:rPr>
              <a:t>actions pour diminuer les émissions de CO2 et combattre le gaspillage a été déployé</a:t>
            </a:r>
            <a:r>
              <a:rPr lang="fr-FR">
                <a:latin typeface="Arial" charset="0"/>
              </a:rPr>
              <a:t> </a:t>
            </a:r>
          </a:p>
        </p:txBody>
      </p:sp>
      <p:sp>
        <p:nvSpPr>
          <p:cNvPr id="9220" name="Rectangle 6"/>
          <p:cNvSpPr>
            <a:spLocks noGrp="1" noChangeArrowheads="1"/>
          </p:cNvSpPr>
          <p:nvPr>
            <p:ph sz="half" idx="1"/>
          </p:nvPr>
        </p:nvSpPr>
        <p:spPr>
          <a:xfrm>
            <a:off x="250825" y="1196975"/>
            <a:ext cx="4392613" cy="5257800"/>
          </a:xfrm>
        </p:spPr>
        <p:txBody>
          <a:bodyPr/>
          <a:lstStyle/>
          <a:p>
            <a:r>
              <a:rPr lang="fr-FR" sz="1400" b="0">
                <a:latin typeface="Arial" charset="0"/>
              </a:rPr>
              <a:t>Concernant le chauffage, la chaleur dissipée par la production de froid est valorisée afin de chauffer la surface de vente du magasin (1800 m²). l</a:t>
            </a:r>
            <a:r>
              <a:rPr lang="ja-JP" altLang="fr-FR" sz="1400" b="0">
                <a:latin typeface="Arial" charset="0"/>
              </a:rPr>
              <a:t>’</a:t>
            </a:r>
            <a:r>
              <a:rPr lang="fr-FR" sz="1400" b="0">
                <a:latin typeface="Arial" charset="0"/>
              </a:rPr>
              <a:t>économie générée correspond à la consommation énergétique annuelle de 20 foyers.</a:t>
            </a:r>
            <a:r>
              <a:rPr lang="fr-FR" sz="2400">
                <a:latin typeface="Arial" charset="0"/>
              </a:rPr>
              <a:t> </a:t>
            </a:r>
          </a:p>
          <a:p>
            <a:r>
              <a:rPr lang="fr-FR" sz="1400" b="0">
                <a:latin typeface="Arial" charset="0"/>
              </a:rPr>
              <a:t>Détecteurs de présence dans les couloirs, sanitaires et locaux sociaux </a:t>
            </a:r>
          </a:p>
          <a:p>
            <a:endParaRPr lang="fr-FR" sz="1400" b="0">
              <a:latin typeface="Arial" charset="0"/>
            </a:endParaRPr>
          </a:p>
          <a:p>
            <a:r>
              <a:rPr lang="fr-FR" sz="1400" b="0">
                <a:latin typeface="Arial" charset="0"/>
              </a:rPr>
              <a:t>Les nuisances sonores sont réduites au maximum pour le confort de tous: les ventilateurs sont dotés de silencieux, les équipements techniques sont isolés et disposent de pièges à bruit. </a:t>
            </a:r>
          </a:p>
          <a:p>
            <a:endParaRPr lang="fr-FR" sz="1400" b="0">
              <a:latin typeface="Arial" charset="0"/>
            </a:endParaRPr>
          </a:p>
          <a:p>
            <a:r>
              <a:rPr lang="fr-FR" sz="1400" b="0">
                <a:latin typeface="Arial" charset="0"/>
              </a:rPr>
              <a:t>le revêtement de sol du magasin est en béton surfacé. Il s</a:t>
            </a:r>
            <a:r>
              <a:rPr lang="ja-JP" altLang="fr-FR" sz="1400" b="0">
                <a:latin typeface="Arial" charset="0"/>
              </a:rPr>
              <a:t>’</a:t>
            </a:r>
            <a:r>
              <a:rPr lang="fr-FR" sz="1400" b="0">
                <a:latin typeface="Arial" charset="0"/>
              </a:rPr>
              <a:t>agit d</a:t>
            </a:r>
            <a:r>
              <a:rPr lang="ja-JP" altLang="fr-FR" sz="1400" b="0">
                <a:latin typeface="Arial" charset="0"/>
              </a:rPr>
              <a:t>’</a:t>
            </a:r>
            <a:r>
              <a:rPr lang="fr-FR" sz="1400" b="0">
                <a:latin typeface="Arial" charset="0"/>
              </a:rPr>
              <a:t>un revêtement beaucoup moins consommateur en énergie à produire que le carrelage.</a:t>
            </a:r>
          </a:p>
          <a:p>
            <a:endParaRPr lang="fr-FR" sz="1400" b="0">
              <a:latin typeface="Arial" charset="0"/>
            </a:endParaRPr>
          </a:p>
          <a:p>
            <a:r>
              <a:rPr lang="fr-FR" sz="1400" b="0">
                <a:latin typeface="Arial" charset="0"/>
              </a:rPr>
              <a:t>Meubles surgelés sont équipés de portes fermées qui permettent d</a:t>
            </a:r>
            <a:r>
              <a:rPr lang="ja-JP" altLang="fr-FR" sz="1400" b="0">
                <a:latin typeface="Arial" charset="0"/>
              </a:rPr>
              <a:t>’</a:t>
            </a:r>
            <a:r>
              <a:rPr lang="fr-FR" sz="1400" b="0">
                <a:latin typeface="Arial" charset="0"/>
              </a:rPr>
              <a:t>économiser 60% d</a:t>
            </a:r>
            <a:r>
              <a:rPr lang="ja-JP" altLang="fr-FR" sz="1400" b="0">
                <a:latin typeface="Arial" charset="0"/>
              </a:rPr>
              <a:t>’</a:t>
            </a:r>
            <a:r>
              <a:rPr lang="fr-FR" sz="1400" b="0">
                <a:latin typeface="Arial" charset="0"/>
              </a:rPr>
              <a:t>énergie par meuble.</a:t>
            </a:r>
            <a:r>
              <a:rPr lang="fr-FR" sz="1400">
                <a:latin typeface="Arial" charset="0"/>
              </a:rPr>
              <a:t> </a:t>
            </a:r>
            <a:endParaRPr lang="fr-FR" sz="1400" b="0">
              <a:latin typeface="Arial" charset="0"/>
            </a:endParaRPr>
          </a:p>
          <a:p>
            <a:endParaRPr lang="fr-FR" sz="1400" b="0">
              <a:latin typeface="Arial" charset="0"/>
            </a:endParaRPr>
          </a:p>
          <a:p>
            <a:endParaRPr lang="fr-FR" sz="1400" b="0">
              <a:latin typeface="Arial" charset="0"/>
            </a:endParaRPr>
          </a:p>
          <a:p>
            <a:endParaRPr lang="fr-FR" sz="1400" b="0">
              <a:latin typeface="Arial" charset="0"/>
            </a:endParaRPr>
          </a:p>
          <a:p>
            <a:endParaRPr lang="fr-FR" sz="2400">
              <a:latin typeface="Arial" charset="0"/>
            </a:endParaRPr>
          </a:p>
        </p:txBody>
      </p:sp>
      <p:pic>
        <p:nvPicPr>
          <p:cNvPr id="9221" name="Picture 9"/>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6696"/>
          <a:stretch>
            <a:fillRect/>
          </a:stretch>
        </p:blipFill>
        <p:spPr bwMode="auto">
          <a:xfrm>
            <a:off x="5364163" y="4005263"/>
            <a:ext cx="3313112" cy="2257425"/>
          </a:xfrm>
          <a:noFill/>
          <a:ln>
            <a:solidFill>
              <a:srgbClr val="FF9900"/>
            </a:solidFill>
            <a:miter lim="800000"/>
            <a:headEnd/>
            <a:tailEnd/>
          </a:ln>
        </p:spPr>
      </p:pic>
      <p:pic>
        <p:nvPicPr>
          <p:cNvPr id="92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81075"/>
            <a:ext cx="2057400" cy="27368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34D0DB56-4A00-EA49-B3DC-C9BB6F573B55}" type="slidenum">
              <a:rPr lang="fr-FR" sz="1000"/>
              <a:pPr/>
              <a:t>8</a:t>
            </a:fld>
            <a:r>
              <a:rPr lang="fr-FR" sz="1000"/>
              <a:t> - </a:t>
            </a:r>
            <a:fld id="{EED16112-C58E-D64A-BA60-8646690268CC}" type="datetime1">
              <a:rPr lang="fr-FR" sz="1000"/>
              <a:pPr/>
              <a:t>12/12/12</a:t>
            </a:fld>
            <a:endParaRPr lang="fr-FR" sz="1000"/>
          </a:p>
        </p:txBody>
      </p:sp>
      <p:sp>
        <p:nvSpPr>
          <p:cNvPr id="10243" name="Rectangle 2"/>
          <p:cNvSpPr>
            <a:spLocks noGrp="1" noChangeArrowheads="1"/>
          </p:cNvSpPr>
          <p:nvPr>
            <p:ph type="title"/>
          </p:nvPr>
        </p:nvSpPr>
        <p:spPr/>
        <p:txBody>
          <a:bodyPr/>
          <a:lstStyle/>
          <a:p>
            <a:r>
              <a:rPr lang="fr-FR" sz="1800">
                <a:latin typeface="Arial" charset="0"/>
              </a:rPr>
              <a:t>Chantier à faible impact environnemental</a:t>
            </a:r>
          </a:p>
        </p:txBody>
      </p:sp>
      <p:sp>
        <p:nvSpPr>
          <p:cNvPr id="10244" name="Rectangle 3"/>
          <p:cNvSpPr>
            <a:spLocks noGrp="1" noChangeArrowheads="1"/>
          </p:cNvSpPr>
          <p:nvPr>
            <p:ph type="body" idx="1"/>
          </p:nvPr>
        </p:nvSpPr>
        <p:spPr>
          <a:xfrm>
            <a:off x="323850" y="981075"/>
            <a:ext cx="4392613" cy="4968875"/>
          </a:xfrm>
        </p:spPr>
        <p:txBody>
          <a:bodyPr/>
          <a:lstStyle/>
          <a:p>
            <a:r>
              <a:rPr lang="fr-FR" sz="1400">
                <a:latin typeface="Arial" charset="0"/>
              </a:rPr>
              <a:t> </a:t>
            </a:r>
            <a:r>
              <a:rPr lang="fr-FR" sz="1400" b="0">
                <a:latin typeface="Arial" charset="0"/>
              </a:rPr>
              <a:t>La conduite du chantier du magasin de Mondonville répond à une charte « chantier vert », remise à tous les employés. Dès la construction, une charte </a:t>
            </a:r>
            <a:r>
              <a:rPr lang="fr-FR" sz="1400">
                <a:latin typeface="Arial" charset="0"/>
              </a:rPr>
              <a:t>« Chantier Vert » </a:t>
            </a:r>
            <a:r>
              <a:rPr lang="fr-FR" sz="1400" b="0">
                <a:latin typeface="Arial" charset="0"/>
              </a:rPr>
              <a:t>a été mise en place à chaque étape des travaux, respectée par toutes les entreprises partenaires et contrôlée dans son application par un coordinateur environnemental présent sur le chantier. </a:t>
            </a:r>
          </a:p>
          <a:p>
            <a:endParaRPr lang="fr-FR" sz="1400" b="0">
              <a:latin typeface="Arial" charset="0"/>
            </a:endParaRPr>
          </a:p>
          <a:p>
            <a:r>
              <a:rPr lang="fr-FR" sz="1400" b="0">
                <a:latin typeface="Arial" charset="0"/>
              </a:rPr>
              <a:t>Cela se traduit par:</a:t>
            </a:r>
          </a:p>
          <a:p>
            <a:pPr>
              <a:buFontTx/>
              <a:buNone/>
            </a:pPr>
            <a:endParaRPr lang="fr-FR" sz="1400" b="0">
              <a:latin typeface="Arial" charset="0"/>
            </a:endParaRPr>
          </a:p>
          <a:p>
            <a:pPr>
              <a:buFontTx/>
              <a:buChar char="-"/>
            </a:pPr>
            <a:r>
              <a:rPr lang="fr-FR" sz="1400" b="0">
                <a:latin typeface="Arial" charset="0"/>
              </a:rPr>
              <a:t>une optimisation des déchets de chantier,</a:t>
            </a:r>
          </a:p>
          <a:p>
            <a:pPr>
              <a:buFontTx/>
              <a:buChar char="-"/>
            </a:pPr>
            <a:endParaRPr lang="fr-FR" sz="1400" b="0">
              <a:latin typeface="Arial" charset="0"/>
            </a:endParaRPr>
          </a:p>
          <a:p>
            <a:pPr>
              <a:buFontTx/>
              <a:buChar char="-"/>
            </a:pPr>
            <a:r>
              <a:rPr lang="fr-FR" sz="1400" b="0">
                <a:latin typeface="Arial" charset="0"/>
              </a:rPr>
              <a:t>une limitation des nuisances sonores sur le site,</a:t>
            </a:r>
          </a:p>
          <a:p>
            <a:pPr>
              <a:buFontTx/>
              <a:buChar char="-"/>
            </a:pPr>
            <a:endParaRPr lang="fr-FR" sz="1400" b="0">
              <a:latin typeface="Arial" charset="0"/>
            </a:endParaRPr>
          </a:p>
          <a:p>
            <a:pPr>
              <a:buFontTx/>
              <a:buChar char="-"/>
            </a:pPr>
            <a:r>
              <a:rPr lang="fr-FR" sz="1400" b="0">
                <a:latin typeface="Arial" charset="0"/>
              </a:rPr>
              <a:t>l</a:t>
            </a:r>
            <a:r>
              <a:rPr lang="ja-JP" altLang="fr-FR" sz="1400" b="0">
                <a:latin typeface="Arial" charset="0"/>
              </a:rPr>
              <a:t>’</a:t>
            </a:r>
            <a:r>
              <a:rPr lang="fr-FR" sz="1400" b="0">
                <a:latin typeface="Arial" charset="0"/>
              </a:rPr>
              <a:t>utilisation de sable produisant moins de poussières afin d</a:t>
            </a:r>
            <a:r>
              <a:rPr lang="ja-JP" altLang="fr-FR" sz="1400" b="0">
                <a:latin typeface="Arial" charset="0"/>
              </a:rPr>
              <a:t>’</a:t>
            </a:r>
            <a:r>
              <a:rPr lang="fr-FR" sz="1400" b="0">
                <a:latin typeface="Arial" charset="0"/>
              </a:rPr>
              <a:t>assurer une meilleure propreté ainsi qu</a:t>
            </a:r>
            <a:r>
              <a:rPr lang="ja-JP" altLang="fr-FR" sz="1400" b="0">
                <a:latin typeface="Arial" charset="0"/>
              </a:rPr>
              <a:t>’</a:t>
            </a:r>
            <a:r>
              <a:rPr lang="fr-FR" sz="1400" b="0">
                <a:latin typeface="Arial" charset="0"/>
              </a:rPr>
              <a:t>une meilleure qualité de l</a:t>
            </a:r>
            <a:r>
              <a:rPr lang="ja-JP" altLang="fr-FR" sz="1400" b="0">
                <a:latin typeface="Arial" charset="0"/>
              </a:rPr>
              <a:t>’</a:t>
            </a:r>
            <a:r>
              <a:rPr lang="fr-FR" sz="1400" b="0">
                <a:latin typeface="Arial" charset="0"/>
              </a:rPr>
              <a:t>air environnant. </a:t>
            </a:r>
          </a:p>
          <a:p>
            <a:pPr>
              <a:buFontTx/>
              <a:buChar char="-"/>
            </a:pPr>
            <a:endParaRPr lang="fr-FR" sz="1400" b="0">
              <a:latin typeface="Arial" charset="0"/>
            </a:endParaRP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341438"/>
            <a:ext cx="3141663" cy="195262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7" descr="SAM_06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573463"/>
            <a:ext cx="3455988" cy="2592387"/>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a date 3"/>
          <p:cNvSpPr>
            <a:spLocks noGrp="1"/>
          </p:cNvSpPr>
          <p:nvPr>
            <p:ph type="dt" sz="quarter" idx="10"/>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400">
                <a:solidFill>
                  <a:schemeClr val="tx1"/>
                </a:solidFill>
                <a:latin typeface="Arial" charset="0"/>
                <a:ea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r>
              <a:rPr lang="fr-FR" sz="1000"/>
              <a:t>P.</a:t>
            </a:r>
            <a:fld id="{861CFC74-06C3-0448-9E33-3FDB8C212BC9}" type="slidenum">
              <a:rPr lang="fr-FR" sz="1000"/>
              <a:pPr/>
              <a:t>9</a:t>
            </a:fld>
            <a:r>
              <a:rPr lang="fr-FR" sz="1000"/>
              <a:t> - </a:t>
            </a:r>
            <a:fld id="{106180DA-158A-254C-8FC6-BA48625A1A2F}" type="datetime1">
              <a:rPr lang="fr-FR" sz="1000"/>
              <a:pPr/>
              <a:t>12/12/12</a:t>
            </a:fld>
            <a:endParaRPr lang="fr-FR" sz="1000"/>
          </a:p>
        </p:txBody>
      </p:sp>
      <p:sp>
        <p:nvSpPr>
          <p:cNvPr id="11267" name="Rectangle 2"/>
          <p:cNvSpPr>
            <a:spLocks noGrp="1" noChangeArrowheads="1"/>
          </p:cNvSpPr>
          <p:nvPr>
            <p:ph type="body" idx="1"/>
          </p:nvPr>
        </p:nvSpPr>
        <p:spPr/>
        <p:txBody>
          <a:bodyPr/>
          <a:lstStyle/>
          <a:p>
            <a:pPr algn="ctr">
              <a:buFontTx/>
              <a:buNone/>
            </a:pPr>
            <a:r>
              <a:rPr lang="fr-FR" sz="4000">
                <a:solidFill>
                  <a:schemeClr val="hlink"/>
                </a:solidFill>
                <a:latin typeface="Arial" charset="0"/>
              </a:rPr>
              <a:t>ARGELES GAZOST</a:t>
            </a:r>
          </a:p>
          <a:p>
            <a:pPr algn="ctr">
              <a:buFontTx/>
              <a:buNone/>
            </a:pPr>
            <a:endParaRPr lang="fr-FR" sz="4000">
              <a:solidFill>
                <a:schemeClr val="hlink"/>
              </a:solidFill>
              <a:latin typeface="Arial" charset="0"/>
            </a:endParaRPr>
          </a:p>
          <a:p>
            <a:pPr algn="ctr">
              <a:buFontTx/>
              <a:buNone/>
            </a:pPr>
            <a:r>
              <a:rPr lang="fr-FR">
                <a:latin typeface="Arial" charset="0"/>
              </a:rPr>
              <a:t>Extension de 500M2</a:t>
            </a:r>
          </a:p>
          <a:p>
            <a:pPr algn="ctr">
              <a:buFontTx/>
              <a:buNone/>
            </a:pPr>
            <a:r>
              <a:rPr lang="fr-FR">
                <a:latin typeface="Arial" charset="0"/>
              </a:rPr>
              <a:t> Fin des travaux Mai 2012. </a:t>
            </a:r>
          </a:p>
          <a:p>
            <a:pPr algn="ctr">
              <a:buFontTx/>
              <a:buNone/>
            </a:pPr>
            <a:endParaRPr lang="fr-FR">
              <a:latin typeface="Arial" charset="0"/>
            </a:endParaRPr>
          </a:p>
          <a:p>
            <a:pPr>
              <a:buFontTx/>
              <a:buNone/>
            </a:pPr>
            <a:r>
              <a:rPr lang="fr-FR" sz="2000">
                <a:latin typeface="Arial" charset="0"/>
              </a:rPr>
              <a:t>Créé en 2007 pour une surface initiale de 2500 m2  . </a:t>
            </a:r>
          </a:p>
          <a:p>
            <a:pPr>
              <a:buFontTx/>
              <a:buNone/>
            </a:pPr>
            <a:r>
              <a:rPr lang="fr-FR" sz="2000">
                <a:latin typeface="Arial" charset="0"/>
              </a:rPr>
              <a:t>La démarche d</a:t>
            </a:r>
            <a:r>
              <a:rPr lang="ja-JP" altLang="fr-FR" sz="2000">
                <a:latin typeface="Arial" charset="0"/>
              </a:rPr>
              <a:t>’</a:t>
            </a:r>
            <a:r>
              <a:rPr lang="fr-FR" sz="2000">
                <a:latin typeface="Arial" charset="0"/>
              </a:rPr>
              <a:t>intégration environnementale et sociale a été prise en compte</a:t>
            </a:r>
          </a:p>
          <a:p>
            <a:pPr algn="ctr">
              <a:buFontTx/>
              <a:buNone/>
            </a:pPr>
            <a:endParaRPr lang="fr-FR" sz="2000">
              <a:solidFill>
                <a:schemeClr val="hlink"/>
              </a:solidFill>
              <a:latin typeface="Arial" charset="0"/>
            </a:endParaRPr>
          </a:p>
          <a:p>
            <a:pPr algn="ctr">
              <a:buFontTx/>
              <a:buNone/>
            </a:pPr>
            <a:endParaRPr lang="fr-FR">
              <a:latin typeface="Arial" charset="0"/>
            </a:endParaRPr>
          </a:p>
        </p:txBody>
      </p:sp>
      <p:sp>
        <p:nvSpPr>
          <p:cNvPr id="11268" name="AutoShape 3"/>
          <p:cNvSpPr>
            <a:spLocks noChangeArrowheads="1"/>
          </p:cNvSpPr>
          <p:nvPr/>
        </p:nvSpPr>
        <p:spPr bwMode="auto">
          <a:xfrm>
            <a:off x="6443663" y="5661025"/>
            <a:ext cx="976312"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rrefour_V1_vert2_destiné aux équipes DD">
  <a:themeElements>
    <a:clrScheme name="Carrefour_V1_vert2_destiné aux équipes DD 7">
      <a:dk1>
        <a:srgbClr val="000000"/>
      </a:dk1>
      <a:lt1>
        <a:srgbClr val="FFFFFF"/>
      </a:lt1>
      <a:dk2>
        <a:srgbClr val="141F78"/>
      </a:dk2>
      <a:lt2>
        <a:srgbClr val="868789"/>
      </a:lt2>
      <a:accent1>
        <a:srgbClr val="384249"/>
      </a:accent1>
      <a:accent2>
        <a:srgbClr val="97BF0D"/>
      </a:accent2>
      <a:accent3>
        <a:srgbClr val="FFFFFF"/>
      </a:accent3>
      <a:accent4>
        <a:srgbClr val="000000"/>
      </a:accent4>
      <a:accent5>
        <a:srgbClr val="AEB0B1"/>
      </a:accent5>
      <a:accent6>
        <a:srgbClr val="88AD0B"/>
      </a:accent6>
      <a:hlink>
        <a:srgbClr val="709113"/>
      </a:hlink>
      <a:folHlink>
        <a:srgbClr val="C5D882"/>
      </a:folHlink>
    </a:clrScheme>
    <a:fontScheme name="Carrefour_V1_vert2_destiné aux équipes D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arrefour_V1_vert2_destiné aux équipes DD 1">
        <a:dk1>
          <a:srgbClr val="000000"/>
        </a:dk1>
        <a:lt1>
          <a:srgbClr val="FFFFFF"/>
        </a:lt1>
        <a:dk2>
          <a:srgbClr val="141F78"/>
        </a:dk2>
        <a:lt2>
          <a:srgbClr val="868789"/>
        </a:lt2>
        <a:accent1>
          <a:srgbClr val="384249"/>
        </a:accent1>
        <a:accent2>
          <a:srgbClr val="B0AEA4"/>
        </a:accent2>
        <a:accent3>
          <a:srgbClr val="FFFFFF"/>
        </a:accent3>
        <a:accent4>
          <a:srgbClr val="000000"/>
        </a:accent4>
        <a:accent5>
          <a:srgbClr val="AEB0B1"/>
        </a:accent5>
        <a:accent6>
          <a:srgbClr val="9F9D94"/>
        </a:accent6>
        <a:hlink>
          <a:srgbClr val="87877F"/>
        </a:hlink>
        <a:folHlink>
          <a:srgbClr val="D1D0C8"/>
        </a:folHlink>
      </a:clrScheme>
      <a:clrMap bg1="lt1" tx1="dk1" bg2="lt2" tx2="dk2" accent1="accent1" accent2="accent2" accent3="accent3" accent4="accent4" accent5="accent5" accent6="accent6" hlink="hlink" folHlink="folHlink"/>
    </a:extraClrScheme>
    <a:extraClrScheme>
      <a:clrScheme name="Carrefour_V1_vert2_destiné aux équipes DD 2">
        <a:dk1>
          <a:srgbClr val="000000"/>
        </a:dk1>
        <a:lt1>
          <a:srgbClr val="FFFFFF"/>
        </a:lt1>
        <a:dk2>
          <a:srgbClr val="141F78"/>
        </a:dk2>
        <a:lt2>
          <a:srgbClr val="868789"/>
        </a:lt2>
        <a:accent1>
          <a:srgbClr val="384249"/>
        </a:accent1>
        <a:accent2>
          <a:srgbClr val="A0A5A9"/>
        </a:accent2>
        <a:accent3>
          <a:srgbClr val="FFFFFF"/>
        </a:accent3>
        <a:accent4>
          <a:srgbClr val="000000"/>
        </a:accent4>
        <a:accent5>
          <a:srgbClr val="AEB0B1"/>
        </a:accent5>
        <a:accent6>
          <a:srgbClr val="919599"/>
        </a:accent6>
        <a:hlink>
          <a:srgbClr val="74787B"/>
        </a:hlink>
        <a:folHlink>
          <a:srgbClr val="C7CBCD"/>
        </a:folHlink>
      </a:clrScheme>
      <a:clrMap bg1="lt1" tx1="dk1" bg2="lt2" tx2="dk2" accent1="accent1" accent2="accent2" accent3="accent3" accent4="accent4" accent5="accent5" accent6="accent6" hlink="hlink" folHlink="folHlink"/>
    </a:extraClrScheme>
    <a:extraClrScheme>
      <a:clrScheme name="Carrefour_V1_vert2_destiné aux équipes DD 3">
        <a:dk1>
          <a:srgbClr val="000000"/>
        </a:dk1>
        <a:lt1>
          <a:srgbClr val="FFFFFF"/>
        </a:lt1>
        <a:dk2>
          <a:srgbClr val="141F78"/>
        </a:dk2>
        <a:lt2>
          <a:srgbClr val="868789"/>
        </a:lt2>
        <a:accent1>
          <a:srgbClr val="384249"/>
        </a:accent1>
        <a:accent2>
          <a:srgbClr val="9F9FBB"/>
        </a:accent2>
        <a:accent3>
          <a:srgbClr val="FFFFFF"/>
        </a:accent3>
        <a:accent4>
          <a:srgbClr val="000000"/>
        </a:accent4>
        <a:accent5>
          <a:srgbClr val="AEB0B1"/>
        </a:accent5>
        <a:accent6>
          <a:srgbClr val="9090A9"/>
        </a:accent6>
        <a:hlink>
          <a:srgbClr val="7A7A91"/>
        </a:hlink>
        <a:folHlink>
          <a:srgbClr val="C3C3D6"/>
        </a:folHlink>
      </a:clrScheme>
      <a:clrMap bg1="lt1" tx1="dk1" bg2="lt2" tx2="dk2" accent1="accent1" accent2="accent2" accent3="accent3" accent4="accent4" accent5="accent5" accent6="accent6" hlink="hlink" folHlink="folHlink"/>
    </a:extraClrScheme>
    <a:extraClrScheme>
      <a:clrScheme name="Carrefour_V1_vert2_destiné aux équipes DD 4">
        <a:dk1>
          <a:srgbClr val="000000"/>
        </a:dk1>
        <a:lt1>
          <a:srgbClr val="FFFFFF"/>
        </a:lt1>
        <a:dk2>
          <a:srgbClr val="141F78"/>
        </a:dk2>
        <a:lt2>
          <a:srgbClr val="868789"/>
        </a:lt2>
        <a:accent1>
          <a:srgbClr val="384249"/>
        </a:accent1>
        <a:accent2>
          <a:srgbClr val="88D0F0"/>
        </a:accent2>
        <a:accent3>
          <a:srgbClr val="FFFFFF"/>
        </a:accent3>
        <a:accent4>
          <a:srgbClr val="000000"/>
        </a:accent4>
        <a:accent5>
          <a:srgbClr val="AEB0B1"/>
        </a:accent5>
        <a:accent6>
          <a:srgbClr val="7BBCD9"/>
        </a:accent6>
        <a:hlink>
          <a:srgbClr val="6197AF"/>
        </a:hlink>
        <a:folHlink>
          <a:srgbClr val="BEE4F6"/>
        </a:folHlink>
      </a:clrScheme>
      <a:clrMap bg1="lt1" tx1="dk1" bg2="lt2" tx2="dk2" accent1="accent1" accent2="accent2" accent3="accent3" accent4="accent4" accent5="accent5" accent6="accent6" hlink="hlink" folHlink="folHlink"/>
    </a:extraClrScheme>
    <a:extraClrScheme>
      <a:clrScheme name="Carrefour_V1_vert2_destiné aux équipes DD 5">
        <a:dk1>
          <a:srgbClr val="000000"/>
        </a:dk1>
        <a:lt1>
          <a:srgbClr val="FFFFFF"/>
        </a:lt1>
        <a:dk2>
          <a:srgbClr val="141F78"/>
        </a:dk2>
        <a:lt2>
          <a:srgbClr val="868789"/>
        </a:lt2>
        <a:accent1>
          <a:srgbClr val="384249"/>
        </a:accent1>
        <a:accent2>
          <a:srgbClr val="007BC0"/>
        </a:accent2>
        <a:accent3>
          <a:srgbClr val="FFFFFF"/>
        </a:accent3>
        <a:accent4>
          <a:srgbClr val="000000"/>
        </a:accent4>
        <a:accent5>
          <a:srgbClr val="AEB0B1"/>
        </a:accent5>
        <a:accent6>
          <a:srgbClr val="006FAE"/>
        </a:accent6>
        <a:hlink>
          <a:srgbClr val="005283"/>
        </a:hlink>
        <a:folHlink>
          <a:srgbClr val="69AAD8"/>
        </a:folHlink>
      </a:clrScheme>
      <a:clrMap bg1="lt1" tx1="dk1" bg2="lt2" tx2="dk2" accent1="accent1" accent2="accent2" accent3="accent3" accent4="accent4" accent5="accent5" accent6="accent6" hlink="hlink" folHlink="folHlink"/>
    </a:extraClrScheme>
    <a:extraClrScheme>
      <a:clrScheme name="Carrefour_V1_vert2_destiné aux équipes DD 6">
        <a:dk1>
          <a:srgbClr val="000000"/>
        </a:dk1>
        <a:lt1>
          <a:srgbClr val="FFFFFF"/>
        </a:lt1>
        <a:dk2>
          <a:srgbClr val="141F78"/>
        </a:dk2>
        <a:lt2>
          <a:srgbClr val="868789"/>
        </a:lt2>
        <a:accent1>
          <a:srgbClr val="384249"/>
        </a:accent1>
        <a:accent2>
          <a:srgbClr val="008F4F"/>
        </a:accent2>
        <a:accent3>
          <a:srgbClr val="FFFFFF"/>
        </a:accent3>
        <a:accent4>
          <a:srgbClr val="000000"/>
        </a:accent4>
        <a:accent5>
          <a:srgbClr val="AEB0B1"/>
        </a:accent5>
        <a:accent6>
          <a:srgbClr val="008147"/>
        </a:accent6>
        <a:hlink>
          <a:srgbClr val="006036"/>
        </a:hlink>
        <a:folHlink>
          <a:srgbClr val="6FBA90"/>
        </a:folHlink>
      </a:clrScheme>
      <a:clrMap bg1="lt1" tx1="dk1" bg2="lt2" tx2="dk2" accent1="accent1" accent2="accent2" accent3="accent3" accent4="accent4" accent5="accent5" accent6="accent6" hlink="hlink" folHlink="folHlink"/>
    </a:extraClrScheme>
    <a:extraClrScheme>
      <a:clrScheme name="Carrefour_V1_vert2_destiné aux équipes DD 7">
        <a:dk1>
          <a:srgbClr val="000000"/>
        </a:dk1>
        <a:lt1>
          <a:srgbClr val="FFFFFF"/>
        </a:lt1>
        <a:dk2>
          <a:srgbClr val="141F78"/>
        </a:dk2>
        <a:lt2>
          <a:srgbClr val="868789"/>
        </a:lt2>
        <a:accent1>
          <a:srgbClr val="384249"/>
        </a:accent1>
        <a:accent2>
          <a:srgbClr val="97BF0D"/>
        </a:accent2>
        <a:accent3>
          <a:srgbClr val="FFFFFF"/>
        </a:accent3>
        <a:accent4>
          <a:srgbClr val="000000"/>
        </a:accent4>
        <a:accent5>
          <a:srgbClr val="AEB0B1"/>
        </a:accent5>
        <a:accent6>
          <a:srgbClr val="88AD0B"/>
        </a:accent6>
        <a:hlink>
          <a:srgbClr val="709113"/>
        </a:hlink>
        <a:folHlink>
          <a:srgbClr val="C5D882"/>
        </a:folHlink>
      </a:clrScheme>
      <a:clrMap bg1="lt1" tx1="dk1" bg2="lt2" tx2="dk2" accent1="accent1" accent2="accent2" accent3="accent3" accent4="accent4" accent5="accent5" accent6="accent6" hlink="hlink" folHlink="folHlink"/>
    </a:extraClrScheme>
    <a:extraClrScheme>
      <a:clrScheme name="Carrefour_V1_vert2_destiné aux équipes DD 8">
        <a:dk1>
          <a:srgbClr val="000000"/>
        </a:dk1>
        <a:lt1>
          <a:srgbClr val="FFFFFF"/>
        </a:lt1>
        <a:dk2>
          <a:srgbClr val="141F78"/>
        </a:dk2>
        <a:lt2>
          <a:srgbClr val="868789"/>
        </a:lt2>
        <a:accent1>
          <a:srgbClr val="384249"/>
        </a:accent1>
        <a:accent2>
          <a:srgbClr val="CDCD00"/>
        </a:accent2>
        <a:accent3>
          <a:srgbClr val="FFFFFF"/>
        </a:accent3>
        <a:accent4>
          <a:srgbClr val="000000"/>
        </a:accent4>
        <a:accent5>
          <a:srgbClr val="AEB0B1"/>
        </a:accent5>
        <a:accent6>
          <a:srgbClr val="BABA00"/>
        </a:accent6>
        <a:hlink>
          <a:srgbClr val="9D9F00"/>
        </a:hlink>
        <a:folHlink>
          <a:srgbClr val="E2E07E"/>
        </a:folHlink>
      </a:clrScheme>
      <a:clrMap bg1="lt1" tx1="dk1" bg2="lt2" tx2="dk2" accent1="accent1" accent2="accent2" accent3="accent3" accent4="accent4" accent5="accent5" accent6="accent6" hlink="hlink" folHlink="folHlink"/>
    </a:extraClrScheme>
    <a:extraClrScheme>
      <a:clrScheme name="Carrefour_V1_vert2_destiné aux équipes DD 9">
        <a:dk1>
          <a:srgbClr val="000000"/>
        </a:dk1>
        <a:lt1>
          <a:srgbClr val="FFFFFF"/>
        </a:lt1>
        <a:dk2>
          <a:srgbClr val="141F78"/>
        </a:dk2>
        <a:lt2>
          <a:srgbClr val="868789"/>
        </a:lt2>
        <a:accent1>
          <a:srgbClr val="384249"/>
        </a:accent1>
        <a:accent2>
          <a:srgbClr val="F18E00"/>
        </a:accent2>
        <a:accent3>
          <a:srgbClr val="FFFFFF"/>
        </a:accent3>
        <a:accent4>
          <a:srgbClr val="000000"/>
        </a:accent4>
        <a:accent5>
          <a:srgbClr val="AEB0B1"/>
        </a:accent5>
        <a:accent6>
          <a:srgbClr val="DA8000"/>
        </a:accent6>
        <a:hlink>
          <a:srgbClr val="C17300"/>
        </a:hlink>
        <a:folHlink>
          <a:srgbClr val="F9BD73"/>
        </a:folHlink>
      </a:clrScheme>
      <a:clrMap bg1="lt1" tx1="dk1" bg2="lt2" tx2="dk2" accent1="accent1" accent2="accent2" accent3="accent3" accent4="accent4" accent5="accent5" accent6="accent6" hlink="hlink" folHlink="folHlink"/>
    </a:extraClrScheme>
    <a:extraClrScheme>
      <a:clrScheme name="Carrefour_V1_vert2_destiné aux équipes DD 10">
        <a:dk1>
          <a:srgbClr val="000000"/>
        </a:dk1>
        <a:lt1>
          <a:srgbClr val="FFFFFF"/>
        </a:lt1>
        <a:dk2>
          <a:srgbClr val="141F78"/>
        </a:dk2>
        <a:lt2>
          <a:srgbClr val="868789"/>
        </a:lt2>
        <a:accent1>
          <a:srgbClr val="384249"/>
        </a:accent1>
        <a:accent2>
          <a:srgbClr val="DC002E"/>
        </a:accent2>
        <a:accent3>
          <a:srgbClr val="FFFFFF"/>
        </a:accent3>
        <a:accent4>
          <a:srgbClr val="000000"/>
        </a:accent4>
        <a:accent5>
          <a:srgbClr val="AEB0B1"/>
        </a:accent5>
        <a:accent6>
          <a:srgbClr val="C70029"/>
        </a:accent6>
        <a:hlink>
          <a:srgbClr val="A50724"/>
        </a:hlink>
        <a:folHlink>
          <a:srgbClr val="EA8171"/>
        </a:folHlink>
      </a:clrScheme>
      <a:clrMap bg1="lt1" tx1="dk1" bg2="lt2" tx2="dk2" accent1="accent1" accent2="accent2" accent3="accent3" accent4="accent4" accent5="accent5" accent6="accent6" hlink="hlink" folHlink="folHlink"/>
    </a:extraClrScheme>
    <a:extraClrScheme>
      <a:clrScheme name="Carrefour_V1_vert2_destiné aux équipes DD 11">
        <a:dk1>
          <a:srgbClr val="000000"/>
        </a:dk1>
        <a:lt1>
          <a:srgbClr val="FFFFFF"/>
        </a:lt1>
        <a:dk2>
          <a:srgbClr val="141F78"/>
        </a:dk2>
        <a:lt2>
          <a:srgbClr val="868789"/>
        </a:lt2>
        <a:accent1>
          <a:srgbClr val="384249"/>
        </a:accent1>
        <a:accent2>
          <a:srgbClr val="9B0057"/>
        </a:accent2>
        <a:accent3>
          <a:srgbClr val="FFFFFF"/>
        </a:accent3>
        <a:accent4>
          <a:srgbClr val="000000"/>
        </a:accent4>
        <a:accent5>
          <a:srgbClr val="AEB0B1"/>
        </a:accent5>
        <a:accent6>
          <a:srgbClr val="8C004E"/>
        </a:accent6>
        <a:hlink>
          <a:srgbClr val="6D003B"/>
        </a:hlink>
        <a:folHlink>
          <a:srgbClr val="BF6F94"/>
        </a:folHlink>
      </a:clrScheme>
      <a:clrMap bg1="lt1" tx1="dk1" bg2="lt2" tx2="dk2" accent1="accent1" accent2="accent2" accent3="accent3" accent4="accent4" accent5="accent5" accent6="accent6" hlink="hlink" folHlink="folHlink"/>
    </a:extraClrScheme>
    <a:extraClrScheme>
      <a:clrScheme name="Carrefour_V1_vert2_destiné aux équipes DD 12">
        <a:dk1>
          <a:srgbClr val="000000"/>
        </a:dk1>
        <a:lt1>
          <a:srgbClr val="FFFFFF"/>
        </a:lt1>
        <a:dk2>
          <a:srgbClr val="141F78"/>
        </a:dk2>
        <a:lt2>
          <a:srgbClr val="868789"/>
        </a:lt2>
        <a:accent1>
          <a:srgbClr val="384249"/>
        </a:accent1>
        <a:accent2>
          <a:srgbClr val="67757E"/>
        </a:accent2>
        <a:accent3>
          <a:srgbClr val="FFFFFF"/>
        </a:accent3>
        <a:accent4>
          <a:srgbClr val="000000"/>
        </a:accent4>
        <a:accent5>
          <a:srgbClr val="AEB0B1"/>
        </a:accent5>
        <a:accent6>
          <a:srgbClr val="5D6972"/>
        </a:accent6>
        <a:hlink>
          <a:srgbClr val="384249"/>
        </a:hlink>
        <a:folHlink>
          <a:srgbClr val="A1AD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Carrefour_V1_vert2_destiné aux équipes DD</Template>
  <TotalTime>5485</TotalTime>
  <Words>1227</Words>
  <Application>Microsoft Macintosh PowerPoint</Application>
  <PresentationFormat>On-screen Show (4:3)</PresentationFormat>
  <Paragraphs>149</Paragraphs>
  <Slides>21</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Cooper Black</vt:lpstr>
      <vt:lpstr>Calibri</vt:lpstr>
      <vt:lpstr>Carrefour_V1_vert2_destiné aux équipes DD</vt:lpstr>
      <vt:lpstr>Photo Microsoft Photo Editor 3.0</vt:lpstr>
      <vt:lpstr> Des solutions architecturales, techniques et énergétiques pour minimiser l’empreinte écologique  …  Deux exemples :  Mondonville Argelès Gazost</vt:lpstr>
      <vt:lpstr>PowerPoint Presentation</vt:lpstr>
      <vt:lpstr>Mondonville : 1er supermarché HQE</vt:lpstr>
      <vt:lpstr>Le recours à des matériaux spécifiques de la région comme les tuiles ou les briques permet une parfaite intégration du supermarché dans son environnement immédiat</vt:lpstr>
      <vt:lpstr>PowerPoint Presentation</vt:lpstr>
      <vt:lpstr>Le bâtiment est structuré en sheds</vt:lpstr>
      <vt:lpstr>Gestion de l’énergie: un important programme d’actions pour diminuer les émissions de CO2 et combattre le gaspillage a été déployé </vt:lpstr>
      <vt:lpstr>Chantier à faible impact environnemental</vt:lpstr>
      <vt:lpstr>PowerPoint Presentation</vt:lpstr>
      <vt:lpstr>Une conception harmonieuse du bâtiment pour favoriser l’intégration du site dans son environnement</vt:lpstr>
      <vt:lpstr>Une cour de réception et la zone de stockage des conteneurs de récupération textile, verre, entourées d’un bardage bois pour limiter les nuisances visuelles et sonores</vt:lpstr>
      <vt:lpstr>PowerPoint Presentation</vt:lpstr>
      <vt:lpstr>Le remodeling  du parking : opportunité pour améliorer l’accès piéton, inciter les déplacements à vélo, faciliter le stationnement des camping cars </vt:lpstr>
      <vt:lpstr>Au quotidien, dans tous nos magasins, nos collaborateurs sont mobilisés pour mettre en place et faire progresser nos engagements responsables </vt:lpstr>
      <vt:lpstr>La gestion et le tri des déchets sont optimisés  Le tri des déchets à la source permet leur valorisation </vt:lpstr>
      <vt:lpstr>PowerPoint Presentation</vt:lpstr>
      <vt:lpstr>La valorisation de produits locaux et des produits qui intègrent une démarche sociale ou environnementale   </vt:lpstr>
      <vt:lpstr>Une politique d’emploi adaptée</vt:lpstr>
      <vt:lpstr>PowerPoint Presentation</vt:lpstr>
      <vt:lpstr>La semaine du goût: plus de 2000 enfants participent à l’atelier du goût dans nos magasins</vt:lpstr>
      <vt:lpstr> Merci de votre attention </vt:lpstr>
    </vt:vector>
  </TitlesOfParts>
  <Company>Carrefour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frdne4c</dc:creator>
  <cp:lastModifiedBy>clouclou</cp:lastModifiedBy>
  <cp:revision>117</cp:revision>
  <dcterms:created xsi:type="dcterms:W3CDTF">2010-06-02T07:52:39Z</dcterms:created>
  <dcterms:modified xsi:type="dcterms:W3CDTF">2012-12-12T11:11:17Z</dcterms:modified>
</cp:coreProperties>
</file>