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66" r:id="rId2"/>
    <p:sldId id="268" r:id="rId3"/>
    <p:sldId id="281" r:id="rId4"/>
    <p:sldId id="286" r:id="rId5"/>
    <p:sldId id="287" r:id="rId6"/>
    <p:sldId id="288" r:id="rId7"/>
    <p:sldId id="290" r:id="rId8"/>
    <p:sldId id="284" r:id="rId9"/>
    <p:sldId id="283" r:id="rId10"/>
    <p:sldId id="293" r:id="rId11"/>
    <p:sldId id="294" r:id="rId12"/>
    <p:sldId id="295" r:id="rId13"/>
    <p:sldId id="298" r:id="rId14"/>
    <p:sldId id="296" r:id="rId15"/>
    <p:sldId id="297" r:id="rId16"/>
  </p:sldIdLst>
  <p:sldSz cx="9144000" cy="6858000" type="screen4x3"/>
  <p:notesSz cx="6858000" cy="9144000"/>
  <p:defaultTextStyle>
    <a:defPPr>
      <a:defRPr lang="fr-FR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EF2D"/>
    <a:srgbClr val="DCDDDF"/>
    <a:srgbClr val="F7931E"/>
    <a:srgbClr val="942922"/>
    <a:srgbClr val="C1CFCF"/>
    <a:srgbClr val="6A98A2"/>
    <a:srgbClr val="66FF66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9" autoAdjust="0"/>
    <p:restoredTop sz="94643" autoAdjust="0"/>
  </p:normalViewPr>
  <p:slideViewPr>
    <p:cSldViewPr snapToGrid="0">
      <p:cViewPr varScale="1">
        <p:scale>
          <a:sx n="47" d="100"/>
          <a:sy n="47" d="100"/>
        </p:scale>
        <p:origin x="-187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-1254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handoutMaster" Target="handoutMasters/handout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ea typeface="ＭＳ Ｐゴシック" pitchFamily="16" charset="-128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ea typeface="ＭＳ Ｐゴシック" pitchFamily="16" charset="-128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ea typeface="ＭＳ Ｐゴシック" pitchFamily="16" charset="-128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4EA5DEB-FA15-684D-A2A3-79B9DA21CBFF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866779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ea typeface="ＭＳ Ｐゴシック" pitchFamily="16" charset="-128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ea typeface="ＭＳ Ｐゴシック" pitchFamily="16" charset="-128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8436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ea typeface="ＭＳ Ｐゴシック" pitchFamily="16" charset="-128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9B73FE4-491F-E447-B039-45358A9C210D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9816791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6" charset="-128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6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6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6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6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CE42343A-0FCD-5A4D-9E06-2A553EED1433}" type="slidenum">
              <a:rPr lang="fr-FR" sz="1200"/>
              <a:pPr/>
              <a:t>2</a:t>
            </a:fld>
            <a:endParaRPr lang="fr-FR" sz="1200"/>
          </a:p>
        </p:txBody>
      </p:sp>
      <p:sp>
        <p:nvSpPr>
          <p:cNvPr id="1945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9608602-7A7E-2544-A218-CDF643CE6D3B}" type="slidenum">
              <a:rPr lang="fr-FR" sz="1200"/>
              <a:pPr/>
              <a:t>6</a:t>
            </a:fld>
            <a:endParaRPr lang="fr-FR" sz="1200"/>
          </a:p>
        </p:txBody>
      </p:sp>
      <p:sp>
        <p:nvSpPr>
          <p:cNvPr id="2048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fr-FR" b="1">
                <a:solidFill>
                  <a:schemeClr val="tx2"/>
                </a:solidFill>
                <a:ea typeface="ＭＳ Ｐゴシック" charset="0"/>
              </a:rPr>
              <a:t>Activité 1 - Animer commercialement la surface de vente et son équipe :</a:t>
            </a:r>
          </a:p>
          <a:p>
            <a:pPr lvl="1" eaLnBrk="1" hangingPunct="1">
              <a:lnSpc>
                <a:spcPct val="90000"/>
              </a:lnSpc>
            </a:pPr>
            <a:r>
              <a:rPr lang="fr-FR">
                <a:solidFill>
                  <a:schemeClr val="tx2"/>
                </a:solidFill>
                <a:ea typeface="ＭＳ Ｐゴシック" charset="0"/>
              </a:rPr>
              <a:t>- Garantir la présence des assortiments permanents et saisonniers préconisés par </a:t>
            </a:r>
            <a:br>
              <a:rPr lang="fr-FR">
                <a:solidFill>
                  <a:schemeClr val="tx2"/>
                </a:solidFill>
                <a:ea typeface="ＭＳ Ｐゴシック" charset="0"/>
              </a:rPr>
            </a:br>
            <a:r>
              <a:rPr lang="fr-FR">
                <a:solidFill>
                  <a:schemeClr val="tx2"/>
                </a:solidFill>
                <a:ea typeface="ＭＳ Ｐゴシック" charset="0"/>
              </a:rPr>
              <a:t>l'entreprise</a:t>
            </a:r>
          </a:p>
          <a:p>
            <a:pPr lvl="1" eaLnBrk="1" hangingPunct="1">
              <a:lnSpc>
                <a:spcPct val="90000"/>
              </a:lnSpc>
            </a:pPr>
            <a:r>
              <a:rPr lang="fr-FR">
                <a:solidFill>
                  <a:schemeClr val="tx2"/>
                </a:solidFill>
                <a:ea typeface="ＭＳ Ｐゴシック" charset="0"/>
              </a:rPr>
              <a:t>- Mettre en oeuvre le marchandisage du rayon et des produits</a:t>
            </a:r>
          </a:p>
          <a:p>
            <a:pPr lvl="1" eaLnBrk="1" hangingPunct="1">
              <a:lnSpc>
                <a:spcPct val="90000"/>
              </a:lnSpc>
            </a:pPr>
            <a:r>
              <a:rPr lang="fr-FR">
                <a:solidFill>
                  <a:schemeClr val="tx2"/>
                </a:solidFill>
                <a:ea typeface="ＭＳ Ｐゴシック" charset="0"/>
              </a:rPr>
              <a:t>- Analyser, remonter et exploiter les informations obtenues auprès de la concurrence et des clients</a:t>
            </a:r>
          </a:p>
          <a:p>
            <a:pPr lvl="1" eaLnBrk="1" hangingPunct="1">
              <a:lnSpc>
                <a:spcPct val="90000"/>
              </a:lnSpc>
            </a:pPr>
            <a:r>
              <a:rPr lang="fr-FR">
                <a:solidFill>
                  <a:schemeClr val="tx2"/>
                </a:solidFill>
                <a:ea typeface="ＭＳ Ｐゴシック" charset="0"/>
              </a:rPr>
              <a:t>- Assurer le développement des ventes du rayon et traiter les réclamations clients en magasin dans la limite de sa délégation</a:t>
            </a:r>
          </a:p>
          <a:p>
            <a:pPr lvl="1" eaLnBrk="1" hangingPunct="1">
              <a:lnSpc>
                <a:spcPct val="90000"/>
              </a:lnSpc>
            </a:pPr>
            <a:r>
              <a:rPr lang="fr-FR">
                <a:solidFill>
                  <a:schemeClr val="tx2"/>
                </a:solidFill>
                <a:ea typeface="ＭＳ Ｐゴシック" charset="0"/>
              </a:rPr>
              <a:t>- Organiser et contrôler le travail de son équipe</a:t>
            </a:r>
          </a:p>
          <a:p>
            <a:pPr lvl="1" eaLnBrk="1" hangingPunct="1">
              <a:lnSpc>
                <a:spcPct val="90000"/>
              </a:lnSpc>
              <a:buFontTx/>
              <a:buChar char="-"/>
            </a:pPr>
            <a:r>
              <a:rPr lang="fr-FR">
                <a:solidFill>
                  <a:schemeClr val="tx2"/>
                </a:solidFill>
                <a:ea typeface="ＭＳ Ｐゴシック" charset="0"/>
              </a:rPr>
              <a:t>Contribuer à l'animation et à la formation des membres de son équipe</a:t>
            </a:r>
          </a:p>
          <a:p>
            <a:pPr lvl="1" eaLnBrk="1" hangingPunct="1">
              <a:lnSpc>
                <a:spcPct val="90000"/>
              </a:lnSpc>
              <a:buFontTx/>
              <a:buChar char="-"/>
            </a:pPr>
            <a:r>
              <a:rPr lang="fr-FR" b="1">
                <a:solidFill>
                  <a:schemeClr val="tx2"/>
                </a:solidFill>
                <a:ea typeface="ＭＳ Ｐゴシック" charset="0"/>
              </a:rPr>
              <a:t>Activité  2 - Gérer le rayon, les produits et les services</a:t>
            </a:r>
          </a:p>
          <a:p>
            <a:pPr lvl="1" eaLnBrk="1" hangingPunct="1">
              <a:lnSpc>
                <a:spcPct val="90000"/>
              </a:lnSpc>
            </a:pPr>
            <a:r>
              <a:rPr lang="fr-FR">
                <a:solidFill>
                  <a:schemeClr val="tx2"/>
                </a:solidFill>
                <a:ea typeface="ＭＳ Ｐゴシック" charset="0"/>
              </a:rPr>
              <a:t>- Gérer les stocks et assurer les approvisionnements du rayon</a:t>
            </a:r>
          </a:p>
          <a:p>
            <a:pPr lvl="1" eaLnBrk="1" hangingPunct="1">
              <a:lnSpc>
                <a:spcPct val="90000"/>
              </a:lnSpc>
            </a:pPr>
            <a:r>
              <a:rPr lang="fr-FR">
                <a:solidFill>
                  <a:schemeClr val="tx2"/>
                </a:solidFill>
                <a:ea typeface="ＭＳ Ｐゴシック" charset="0"/>
              </a:rPr>
              <a:t>- Contrôler les réceptions de produits, organiser le stockage et le rangement en réserve en vue de la mise en rayon</a:t>
            </a:r>
          </a:p>
          <a:p>
            <a:pPr lvl="1" eaLnBrk="1" hangingPunct="1">
              <a:lnSpc>
                <a:spcPct val="90000"/>
              </a:lnSpc>
            </a:pPr>
            <a:r>
              <a:rPr lang="fr-FR">
                <a:solidFill>
                  <a:schemeClr val="tx2"/>
                </a:solidFill>
                <a:ea typeface="ＭＳ Ｐゴシック" charset="0"/>
              </a:rPr>
              <a:t>- Respecter et contrôler les procédures agissant sur les résultats de gestion et informer sa hiérarchie</a:t>
            </a:r>
          </a:p>
          <a:p>
            <a:pPr lvl="1" eaLnBrk="1" hangingPunct="1">
              <a:lnSpc>
                <a:spcPct val="90000"/>
              </a:lnSpc>
              <a:buFontTx/>
              <a:buChar char="-"/>
            </a:pPr>
            <a:endParaRPr lang="fr-FR" b="1">
              <a:solidFill>
                <a:schemeClr val="tx2"/>
              </a:solidFill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98FEDA34-4606-9C4D-AB55-B129EF2FBB9B}" type="slidenum">
              <a:rPr lang="fr-FR" sz="1200"/>
              <a:pPr/>
              <a:t>8</a:t>
            </a:fld>
            <a:endParaRPr lang="fr-FR" sz="1200"/>
          </a:p>
        </p:txBody>
      </p:sp>
      <p:sp>
        <p:nvSpPr>
          <p:cNvPr id="2150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fr-FR" sz="1000" b="1">
              <a:solidFill>
                <a:schemeClr val="tx2"/>
              </a:solidFill>
              <a:ea typeface="ＭＳ Ｐゴシック" charset="0"/>
            </a:endParaRPr>
          </a:p>
          <a:p>
            <a:pPr lvl="1" eaLnBrk="1" hangingPunct="1"/>
            <a:r>
              <a:rPr lang="fr-FR" sz="1000">
                <a:solidFill>
                  <a:schemeClr val="tx2"/>
                </a:solidFill>
                <a:ea typeface="ＭＳ Ｐゴシック" charset="0"/>
              </a:rPr>
              <a:t>- Organiser le marchandisage du rayon et des produits</a:t>
            </a:r>
          </a:p>
          <a:p>
            <a:pPr lvl="1" eaLnBrk="1" hangingPunct="1"/>
            <a:r>
              <a:rPr lang="fr-FR" sz="1000">
                <a:solidFill>
                  <a:schemeClr val="tx2"/>
                </a:solidFill>
                <a:ea typeface="ＭＳ Ｐゴシック" charset="0"/>
              </a:rPr>
              <a:t>- Gérer les stocks et garantir la présence des assortiments permanents et saisonniers</a:t>
            </a:r>
          </a:p>
          <a:p>
            <a:pPr lvl="1" eaLnBrk="1" hangingPunct="1"/>
            <a:r>
              <a:rPr lang="fr-FR" sz="1000">
                <a:solidFill>
                  <a:schemeClr val="tx2"/>
                </a:solidFill>
                <a:ea typeface="ＭＳ Ｐゴシック" charset="0"/>
              </a:rPr>
              <a:t>préconisés par l'entreprise</a:t>
            </a:r>
          </a:p>
          <a:p>
            <a:pPr lvl="1" eaLnBrk="1" hangingPunct="1"/>
            <a:r>
              <a:rPr lang="fr-FR" sz="1000">
                <a:solidFill>
                  <a:schemeClr val="tx2"/>
                </a:solidFill>
                <a:ea typeface="ＭＳ Ｐゴシック" charset="0"/>
              </a:rPr>
              <a:t>- Animer et optimiser les ventes d'un univers marchand</a:t>
            </a:r>
          </a:p>
          <a:p>
            <a:pPr eaLnBrk="1" hangingPunct="1"/>
            <a:endParaRPr lang="fr-FR" sz="1000">
              <a:solidFill>
                <a:schemeClr val="tx2"/>
              </a:solidFill>
              <a:ea typeface="ＭＳ Ｐゴシック" charset="0"/>
            </a:endParaRPr>
          </a:p>
          <a:p>
            <a:pPr eaLnBrk="1" hangingPunct="1"/>
            <a:r>
              <a:rPr lang="fr-FR" sz="1000" b="1"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</a:rPr>
              <a:t>ACTIVITE 2 - </a:t>
            </a:r>
            <a:r>
              <a:rPr lang="fr-FR" sz="1000" b="1">
                <a:solidFill>
                  <a:schemeClr val="tx2"/>
                </a:solidFill>
                <a:ea typeface="ＭＳ Ｐゴシック" charset="0"/>
              </a:rPr>
              <a:t>Gérer les résultats économiques :</a:t>
            </a:r>
          </a:p>
          <a:p>
            <a:pPr eaLnBrk="1" hangingPunct="1"/>
            <a:endParaRPr lang="fr-FR" sz="1000" b="1">
              <a:solidFill>
                <a:schemeClr val="tx2"/>
              </a:solidFill>
              <a:ea typeface="ＭＳ Ｐゴシック" charset="0"/>
            </a:endParaRPr>
          </a:p>
          <a:p>
            <a:pPr lvl="1" eaLnBrk="1" hangingPunct="1"/>
            <a:r>
              <a:rPr lang="fr-FR" sz="1000">
                <a:solidFill>
                  <a:schemeClr val="tx2"/>
                </a:solidFill>
                <a:ea typeface="ＭＳ Ｐゴシック" charset="0"/>
              </a:rPr>
              <a:t> - Analyser les indicateurs de gestion du  tableau de bord  et bâtir des plans d</a:t>
            </a:r>
            <a:r>
              <a:rPr lang="ja-JP" altLang="fr-FR" sz="1000">
                <a:solidFill>
                  <a:schemeClr val="tx2"/>
                </a:solidFill>
                <a:ea typeface="ＭＳ Ｐゴシック" charset="0"/>
              </a:rPr>
              <a:t>’</a:t>
            </a:r>
            <a:r>
              <a:rPr lang="fr-FR" sz="1000">
                <a:solidFill>
                  <a:schemeClr val="tx2"/>
                </a:solidFill>
                <a:ea typeface="ＭＳ Ｐゴシック" charset="0"/>
              </a:rPr>
              <a:t>action pour atteindre les objectifs de l</a:t>
            </a:r>
            <a:r>
              <a:rPr lang="ja-JP" altLang="fr-FR" sz="1000">
                <a:solidFill>
                  <a:schemeClr val="tx2"/>
                </a:solidFill>
                <a:ea typeface="ＭＳ Ｐゴシック" charset="0"/>
              </a:rPr>
              <a:t>’</a:t>
            </a:r>
            <a:r>
              <a:rPr lang="fr-FR" sz="1000">
                <a:solidFill>
                  <a:schemeClr val="tx2"/>
                </a:solidFill>
                <a:ea typeface="ＭＳ Ｐゴシック" charset="0"/>
              </a:rPr>
              <a:t>univers marchand</a:t>
            </a:r>
          </a:p>
          <a:p>
            <a:pPr lvl="1" eaLnBrk="1" hangingPunct="1"/>
            <a:r>
              <a:rPr lang="fr-FR" sz="1000">
                <a:solidFill>
                  <a:schemeClr val="tx2"/>
                </a:solidFill>
                <a:ea typeface="ＭＳ Ｐゴシック" charset="0"/>
              </a:rPr>
              <a:t>- Etablir des prévisions en tenant compte des préconisations de l</a:t>
            </a:r>
            <a:r>
              <a:rPr lang="ja-JP" altLang="fr-FR" sz="1000">
                <a:solidFill>
                  <a:schemeClr val="tx2"/>
                </a:solidFill>
                <a:ea typeface="ＭＳ Ｐゴシック" charset="0"/>
              </a:rPr>
              <a:t>’</a:t>
            </a:r>
            <a:r>
              <a:rPr lang="fr-FR" sz="1000">
                <a:solidFill>
                  <a:schemeClr val="tx2"/>
                </a:solidFill>
                <a:ea typeface="ＭＳ Ｐゴシック" charset="0"/>
              </a:rPr>
              <a:t>enseigne et de son marché potentiel</a:t>
            </a:r>
          </a:p>
          <a:p>
            <a:pPr eaLnBrk="1" hangingPunct="1"/>
            <a:endParaRPr lang="fr-FR" sz="1000">
              <a:solidFill>
                <a:schemeClr val="tx2"/>
              </a:solidFill>
              <a:ea typeface="ＭＳ Ｐゴシック" charset="0"/>
            </a:endParaRPr>
          </a:p>
          <a:p>
            <a:pPr eaLnBrk="1" hangingPunct="1"/>
            <a:r>
              <a:rPr lang="fr-FR" sz="1000" b="1"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</a:rPr>
              <a:t>ACTIVITE 3 - </a:t>
            </a:r>
            <a:r>
              <a:rPr lang="fr-FR" sz="1000" b="1">
                <a:solidFill>
                  <a:schemeClr val="tx2"/>
                </a:solidFill>
                <a:ea typeface="ＭＳ Ｐゴシック" charset="0"/>
              </a:rPr>
              <a:t>Manager l</a:t>
            </a:r>
            <a:r>
              <a:rPr lang="ja-JP" altLang="fr-FR" sz="1000" b="1">
                <a:solidFill>
                  <a:schemeClr val="tx2"/>
                </a:solidFill>
                <a:ea typeface="ＭＳ Ｐゴシック" charset="0"/>
              </a:rPr>
              <a:t>’</a:t>
            </a:r>
            <a:r>
              <a:rPr lang="fr-FR" sz="1000" b="1">
                <a:solidFill>
                  <a:schemeClr val="tx2"/>
                </a:solidFill>
                <a:ea typeface="ＭＳ Ｐゴシック" charset="0"/>
              </a:rPr>
              <a:t>équipe d</a:t>
            </a:r>
            <a:r>
              <a:rPr lang="ja-JP" altLang="fr-FR" sz="1000" b="1">
                <a:solidFill>
                  <a:schemeClr val="tx2"/>
                </a:solidFill>
                <a:ea typeface="ＭＳ Ｐゴシック" charset="0"/>
              </a:rPr>
              <a:t>’</a:t>
            </a:r>
            <a:r>
              <a:rPr lang="fr-FR" sz="1000" b="1">
                <a:solidFill>
                  <a:schemeClr val="tx2"/>
                </a:solidFill>
                <a:ea typeface="ＭＳ Ｐゴシック" charset="0"/>
              </a:rPr>
              <a:t>un univers marchand :</a:t>
            </a:r>
          </a:p>
          <a:p>
            <a:pPr eaLnBrk="1" hangingPunct="1"/>
            <a:endParaRPr lang="fr-FR" sz="1000" b="1">
              <a:solidFill>
                <a:schemeClr val="tx2"/>
              </a:solidFill>
              <a:ea typeface="ＭＳ Ｐゴシック" charset="0"/>
            </a:endParaRPr>
          </a:p>
          <a:p>
            <a:pPr lvl="1" eaLnBrk="1" hangingPunct="1"/>
            <a:r>
              <a:rPr lang="fr-FR" sz="1000">
                <a:solidFill>
                  <a:schemeClr val="tx2"/>
                </a:solidFill>
                <a:ea typeface="ＭＳ Ｐゴシック" charset="0"/>
              </a:rPr>
              <a:t> - Planifier et  vérifier le travail de l</a:t>
            </a:r>
            <a:r>
              <a:rPr lang="ja-JP" altLang="fr-FR" sz="1000">
                <a:solidFill>
                  <a:schemeClr val="tx2"/>
                </a:solidFill>
                <a:ea typeface="ＭＳ Ｐゴシック" charset="0"/>
              </a:rPr>
              <a:t>’</a:t>
            </a:r>
            <a:r>
              <a:rPr lang="fr-FR" sz="1000">
                <a:solidFill>
                  <a:schemeClr val="tx2"/>
                </a:solidFill>
                <a:ea typeface="ＭＳ Ｐゴシック" charset="0"/>
              </a:rPr>
              <a:t>équipe</a:t>
            </a:r>
          </a:p>
          <a:p>
            <a:pPr lvl="1" eaLnBrk="1" hangingPunct="1"/>
            <a:r>
              <a:rPr lang="fr-FR" sz="1000">
                <a:solidFill>
                  <a:schemeClr val="tx2"/>
                </a:solidFill>
                <a:ea typeface="ＭＳ Ｐゴシック" charset="0"/>
              </a:rPr>
              <a:t> - Former et faire évoluer les collaborateurs</a:t>
            </a:r>
          </a:p>
          <a:p>
            <a:pPr lvl="1" eaLnBrk="1" hangingPunct="1"/>
            <a:r>
              <a:rPr lang="fr-FR" sz="1000">
                <a:solidFill>
                  <a:schemeClr val="tx2"/>
                </a:solidFill>
                <a:ea typeface="ＭＳ Ｐゴシック" charset="0"/>
              </a:rPr>
              <a:t>- Faire adhérer l</a:t>
            </a:r>
            <a:r>
              <a:rPr lang="ja-JP" altLang="fr-FR" sz="1000">
                <a:solidFill>
                  <a:schemeClr val="tx2"/>
                </a:solidFill>
                <a:ea typeface="ＭＳ Ｐゴシック" charset="0"/>
              </a:rPr>
              <a:t>’</a:t>
            </a:r>
            <a:r>
              <a:rPr lang="fr-FR" sz="1000">
                <a:solidFill>
                  <a:schemeClr val="tx2"/>
                </a:solidFill>
                <a:ea typeface="ＭＳ Ｐゴシック" charset="0"/>
              </a:rPr>
              <a:t>équipe aux projets commerciaux de l</a:t>
            </a:r>
            <a:r>
              <a:rPr lang="ja-JP" altLang="fr-FR" sz="1000">
                <a:solidFill>
                  <a:schemeClr val="tx2"/>
                </a:solidFill>
                <a:ea typeface="ＭＳ Ｐゴシック" charset="0"/>
              </a:rPr>
              <a:t>’</a:t>
            </a:r>
            <a:r>
              <a:rPr lang="fr-FR" sz="1000">
                <a:solidFill>
                  <a:schemeClr val="tx2"/>
                </a:solidFill>
                <a:ea typeface="ＭＳ Ｐゴシック" charset="0"/>
              </a:rPr>
              <a:t>univers marchand</a:t>
            </a:r>
          </a:p>
          <a:p>
            <a:pPr lvl="1" eaLnBrk="1" hangingPunct="1"/>
            <a:endParaRPr lang="fr-FR" sz="1000">
              <a:solidFill>
                <a:schemeClr val="tx2"/>
              </a:solidFill>
              <a:ea typeface="ＭＳ Ｐゴシック" charset="0"/>
            </a:endParaRPr>
          </a:p>
          <a:p>
            <a:pPr eaLnBrk="1" hangingPunct="1"/>
            <a:endParaRPr lang="fr-FR" sz="1000">
              <a:ea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7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19050">
            <a:solidFill>
              <a:srgbClr val="B3B3B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" name="Rectangle 28"/>
          <p:cNvSpPr>
            <a:spLocks noChangeArrowheads="1"/>
          </p:cNvSpPr>
          <p:nvPr/>
        </p:nvSpPr>
        <p:spPr bwMode="auto">
          <a:xfrm>
            <a:off x="0" y="0"/>
            <a:ext cx="712788" cy="6858000"/>
          </a:xfrm>
          <a:prstGeom prst="rect">
            <a:avLst/>
          </a:prstGeom>
          <a:solidFill>
            <a:srgbClr val="B3B3B3">
              <a:alpha val="5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rgbClr val="B3B3B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Rectangle 25"/>
          <p:cNvSpPr>
            <a:spLocks noChangeArrowheads="1"/>
          </p:cNvSpPr>
          <p:nvPr/>
        </p:nvSpPr>
        <p:spPr bwMode="auto">
          <a:xfrm>
            <a:off x="0" y="6307138"/>
            <a:ext cx="3122613" cy="550862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Rectangle 26"/>
          <p:cNvSpPr>
            <a:spLocks noChangeArrowheads="1"/>
          </p:cNvSpPr>
          <p:nvPr/>
        </p:nvSpPr>
        <p:spPr bwMode="auto">
          <a:xfrm>
            <a:off x="3081338" y="6307138"/>
            <a:ext cx="6062662" cy="550862"/>
          </a:xfrm>
          <a:prstGeom prst="rect">
            <a:avLst/>
          </a:prstGeom>
          <a:solidFill>
            <a:srgbClr val="B3B3B3"/>
          </a:solidFill>
          <a:ln w="19050">
            <a:solidFill>
              <a:srgbClr val="B3B3B3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Rectangle 29"/>
          <p:cNvSpPr>
            <a:spLocks noChangeArrowheads="1"/>
          </p:cNvSpPr>
          <p:nvPr/>
        </p:nvSpPr>
        <p:spPr bwMode="auto">
          <a:xfrm>
            <a:off x="2686050" y="5891213"/>
            <a:ext cx="814388" cy="814387"/>
          </a:xfrm>
          <a:prstGeom prst="rect">
            <a:avLst/>
          </a:prstGeom>
          <a:noFill/>
          <a:ln w="19050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Rectangle 38"/>
          <p:cNvSpPr>
            <a:spLocks noChangeArrowheads="1"/>
          </p:cNvSpPr>
          <p:nvPr/>
        </p:nvSpPr>
        <p:spPr bwMode="auto">
          <a:xfrm>
            <a:off x="708025" y="6567488"/>
            <a:ext cx="274638" cy="274637"/>
          </a:xfrm>
          <a:prstGeom prst="rect">
            <a:avLst/>
          </a:prstGeom>
          <a:solidFill>
            <a:srgbClr val="B3B3B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Rectangle 39"/>
          <p:cNvSpPr>
            <a:spLocks noChangeArrowheads="1"/>
          </p:cNvSpPr>
          <p:nvPr/>
        </p:nvSpPr>
        <p:spPr bwMode="auto">
          <a:xfrm>
            <a:off x="982663" y="6567488"/>
            <a:ext cx="274637" cy="274637"/>
          </a:xfrm>
          <a:prstGeom prst="rect">
            <a:avLst/>
          </a:prstGeom>
          <a:solidFill>
            <a:srgbClr val="119B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Rectangle 40"/>
          <p:cNvSpPr>
            <a:spLocks noChangeArrowheads="1"/>
          </p:cNvSpPr>
          <p:nvPr/>
        </p:nvSpPr>
        <p:spPr bwMode="auto">
          <a:xfrm>
            <a:off x="1257300" y="6567488"/>
            <a:ext cx="274638" cy="274637"/>
          </a:xfrm>
          <a:prstGeom prst="rect">
            <a:avLst/>
          </a:prstGeom>
          <a:solidFill>
            <a:srgbClr val="DCDDD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Rectangle 41"/>
          <p:cNvSpPr>
            <a:spLocks noChangeArrowheads="1"/>
          </p:cNvSpPr>
          <p:nvPr/>
        </p:nvSpPr>
        <p:spPr bwMode="auto">
          <a:xfrm>
            <a:off x="1531938" y="6565900"/>
            <a:ext cx="274637" cy="276225"/>
          </a:xfrm>
          <a:prstGeom prst="rect">
            <a:avLst/>
          </a:prstGeom>
          <a:solidFill>
            <a:srgbClr val="36BE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Rectangle 42"/>
          <p:cNvSpPr>
            <a:spLocks noChangeArrowheads="1"/>
          </p:cNvSpPr>
          <p:nvPr/>
        </p:nvSpPr>
        <p:spPr bwMode="auto">
          <a:xfrm>
            <a:off x="1808163" y="6565900"/>
            <a:ext cx="274637" cy="276225"/>
          </a:xfrm>
          <a:prstGeom prst="rect">
            <a:avLst/>
          </a:prstGeom>
          <a:solidFill>
            <a:srgbClr val="6A98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3" name="Picture 24" descr="groupe-carrefour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5881688"/>
            <a:ext cx="2124075" cy="97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99" name="Rectangle 27"/>
          <p:cNvSpPr>
            <a:spLocks noGrp="1" noChangeArrowheads="1"/>
          </p:cNvSpPr>
          <p:nvPr>
            <p:ph type="ctrTitle" sz="quarter"/>
          </p:nvPr>
        </p:nvSpPr>
        <p:spPr>
          <a:xfrm>
            <a:off x="3444875" y="6280150"/>
            <a:ext cx="5519738" cy="547688"/>
          </a:xfrm>
        </p:spPr>
        <p:txBody>
          <a:bodyPr/>
          <a:lstStyle>
            <a:lvl1pPr>
              <a:defRPr sz="3200"/>
            </a:lvl1pPr>
          </a:lstStyle>
          <a:p>
            <a:pPr lvl="0"/>
            <a:r>
              <a:rPr lang="fr-FR" noProof="0" smtClean="0"/>
              <a:t>Cliquez et modifiez le titre</a:t>
            </a:r>
          </a:p>
        </p:txBody>
      </p:sp>
    </p:spTree>
    <p:extLst>
      <p:ext uri="{BB962C8B-B14F-4D97-AF65-F5344CB8AC3E}">
        <p14:creationId xmlns:p14="http://schemas.microsoft.com/office/powerpoint/2010/main" val="21258790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991284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96063" y="617538"/>
            <a:ext cx="1998662" cy="5410200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00075" y="617538"/>
            <a:ext cx="5843588" cy="5410200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33178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re et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0075" y="617538"/>
            <a:ext cx="7772400" cy="33655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ableau 2"/>
          <p:cNvSpPr>
            <a:spLocks noGrp="1"/>
          </p:cNvSpPr>
          <p:nvPr>
            <p:ph type="tbl" idx="1"/>
          </p:nvPr>
        </p:nvSpPr>
        <p:spPr>
          <a:xfrm>
            <a:off x="822325" y="1912938"/>
            <a:ext cx="7772400" cy="4114800"/>
          </a:xfrm>
        </p:spPr>
        <p:txBody>
          <a:bodyPr/>
          <a:lstStyle/>
          <a:p>
            <a:pPr lvl="0"/>
            <a:endParaRPr lang="fr-FR" noProof="0" smtClean="0"/>
          </a:p>
        </p:txBody>
      </p:sp>
    </p:spTree>
    <p:extLst>
      <p:ext uri="{BB962C8B-B14F-4D97-AF65-F5344CB8AC3E}">
        <p14:creationId xmlns:p14="http://schemas.microsoft.com/office/powerpoint/2010/main" val="1767398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924751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5033710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22325" y="1912938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784725" y="1912938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919229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613661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57512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880631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6870320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2562527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jpeg"/><Relationship Id="rId15" Type="http://schemas.openxmlformats.org/officeDocument/2006/relationships/image" Target="../media/image2.jpeg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3"/>
          <p:cNvSpPr>
            <a:spLocks noChangeArrowheads="1"/>
          </p:cNvSpPr>
          <p:nvPr/>
        </p:nvSpPr>
        <p:spPr bwMode="auto">
          <a:xfrm>
            <a:off x="8315325" y="6032500"/>
            <a:ext cx="828675" cy="825500"/>
          </a:xfrm>
          <a:prstGeom prst="rect">
            <a:avLst/>
          </a:prstGeom>
          <a:solidFill>
            <a:srgbClr val="6A98A2">
              <a:alpha val="5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027" name="Rectangle 19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19050">
            <a:solidFill>
              <a:srgbClr val="B3B3B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028" name="Picture 18" descr="le gros C"/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0"/>
          <a:stretch>
            <a:fillRect/>
          </a:stretch>
        </p:blipFill>
        <p:spPr bwMode="auto">
          <a:xfrm>
            <a:off x="0" y="4608513"/>
            <a:ext cx="2616200" cy="187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22325" y="1912938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030" name="Rectangle 7"/>
          <p:cNvSpPr>
            <a:spLocks noChangeArrowheads="1"/>
          </p:cNvSpPr>
          <p:nvPr/>
        </p:nvSpPr>
        <p:spPr bwMode="auto">
          <a:xfrm>
            <a:off x="0" y="0"/>
            <a:ext cx="669925" cy="6858000"/>
          </a:xfrm>
          <a:prstGeom prst="rect">
            <a:avLst/>
          </a:prstGeom>
          <a:solidFill>
            <a:srgbClr val="B3B3B3">
              <a:alpha val="5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rgbClr val="B3B3B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1" name="Rectangle 8"/>
          <p:cNvSpPr>
            <a:spLocks noChangeArrowheads="1"/>
          </p:cNvSpPr>
          <p:nvPr/>
        </p:nvSpPr>
        <p:spPr bwMode="auto">
          <a:xfrm>
            <a:off x="0" y="103188"/>
            <a:ext cx="2986088" cy="274637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2" name="Rectangle 9"/>
          <p:cNvSpPr>
            <a:spLocks noChangeArrowheads="1"/>
          </p:cNvSpPr>
          <p:nvPr/>
        </p:nvSpPr>
        <p:spPr bwMode="auto">
          <a:xfrm>
            <a:off x="531813" y="601663"/>
            <a:ext cx="4040187" cy="360362"/>
          </a:xfrm>
          <a:prstGeom prst="rect">
            <a:avLst/>
          </a:prstGeom>
          <a:solidFill>
            <a:srgbClr val="B3B3B3"/>
          </a:solidFill>
          <a:ln w="19050">
            <a:solidFill>
              <a:srgbClr val="B3B3B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033" name="Picture 12" descr="groupe-carrefourd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1788" y="6138863"/>
            <a:ext cx="1192212" cy="547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4" name="Rectangle 14"/>
          <p:cNvSpPr>
            <a:spLocks noChangeArrowheads="1"/>
          </p:cNvSpPr>
          <p:nvPr/>
        </p:nvSpPr>
        <p:spPr bwMode="auto">
          <a:xfrm>
            <a:off x="-23813" y="6364288"/>
            <a:ext cx="2986088" cy="285750"/>
          </a:xfrm>
          <a:prstGeom prst="rect">
            <a:avLst/>
          </a:prstGeom>
          <a:noFill/>
          <a:ln w="19050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5" name="Rectangle 15"/>
          <p:cNvSpPr>
            <a:spLocks noChangeArrowheads="1"/>
          </p:cNvSpPr>
          <p:nvPr/>
        </p:nvSpPr>
        <p:spPr bwMode="auto">
          <a:xfrm>
            <a:off x="2955925" y="6350000"/>
            <a:ext cx="3133725" cy="309563"/>
          </a:xfrm>
          <a:prstGeom prst="rect">
            <a:avLst/>
          </a:prstGeom>
          <a:solidFill>
            <a:srgbClr val="DCDDDF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DCDDDF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6" name="Rectangle 16"/>
          <p:cNvSpPr>
            <a:spLocks noChangeArrowheads="1"/>
          </p:cNvSpPr>
          <p:nvPr/>
        </p:nvSpPr>
        <p:spPr bwMode="auto">
          <a:xfrm>
            <a:off x="6089650" y="6350000"/>
            <a:ext cx="1843088" cy="309563"/>
          </a:xfrm>
          <a:prstGeom prst="rect">
            <a:avLst/>
          </a:prstGeom>
          <a:solidFill>
            <a:srgbClr val="6A98A2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5F72AF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7" name="Rectangle 17"/>
          <p:cNvSpPr>
            <a:spLocks noChangeArrowheads="1"/>
          </p:cNvSpPr>
          <p:nvPr/>
        </p:nvSpPr>
        <p:spPr bwMode="auto">
          <a:xfrm>
            <a:off x="4365625" y="781050"/>
            <a:ext cx="412750" cy="411163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0075" y="617538"/>
            <a:ext cx="7772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et modifiez le titre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+mj-lt"/>
          <a:ea typeface="+mj-ea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  <a:ea typeface="ＭＳ Ｐゴシック" pitchFamily="16" charset="-128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  <a:ea typeface="ＭＳ Ｐゴシック" pitchFamily="16" charset="-128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  <a:ea typeface="ＭＳ Ｐゴシック" pitchFamily="16" charset="-128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  <a:ea typeface="ＭＳ Ｐゴシック" pitchFamily="16" charset="-128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  <a:ea typeface="ＭＳ Ｐゴシック" pitchFamily="16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  <a:ea typeface="ＭＳ Ｐゴシック" pitchFamily="16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  <a:ea typeface="ＭＳ Ｐゴシック" pitchFamily="16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  <a:ea typeface="ＭＳ Ｐゴシック" pitchFamily="16" charset="-128"/>
        </a:defRPr>
      </a:lvl9pPr>
    </p:titleStyle>
    <p:bodyStyle>
      <a:lvl1pPr marL="188913" indent="-188913" algn="just" rtl="0" eaLnBrk="0" fontAlgn="base" hangingPunct="0">
        <a:lnSpc>
          <a:spcPct val="90000"/>
        </a:lnSpc>
        <a:spcBef>
          <a:spcPct val="50000"/>
        </a:spcBef>
        <a:spcAft>
          <a:spcPct val="0"/>
        </a:spcAft>
        <a:buClr>
          <a:srgbClr val="FFC048"/>
        </a:buClr>
        <a:buSzPct val="150000"/>
        <a:buFont typeface="Monotype Sorts" charset="0"/>
        <a:buBlip>
          <a:blip r:embed="rId16"/>
        </a:buBlip>
        <a:defRPr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58825" indent="-285750" algn="just" rtl="0" eaLnBrk="0" fontAlgn="base" hangingPunct="0">
        <a:lnSpc>
          <a:spcPct val="90000"/>
        </a:lnSpc>
        <a:spcBef>
          <a:spcPct val="5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+mn-ea"/>
        </a:defRPr>
      </a:lvl2pPr>
      <a:lvl3pPr marL="1177925" indent="-228600" algn="just" rtl="0" eaLnBrk="0" fontAlgn="base" hangingPunct="0">
        <a:spcBef>
          <a:spcPct val="20000"/>
        </a:spcBef>
        <a:spcAft>
          <a:spcPct val="0"/>
        </a:spcAft>
        <a:defRPr sz="1400">
          <a:solidFill>
            <a:schemeClr val="tx1"/>
          </a:solidFill>
          <a:latin typeface="+mn-lt"/>
          <a:ea typeface="+mn-ea"/>
        </a:defRPr>
      </a:lvl3pPr>
      <a:lvl4pPr marL="1600200" indent="-228600" algn="just" rtl="0" eaLnBrk="0" fontAlgn="base" hangingPunct="0">
        <a:spcBef>
          <a:spcPct val="20000"/>
        </a:spcBef>
        <a:spcAft>
          <a:spcPct val="0"/>
        </a:spcAft>
        <a:buChar char="–"/>
        <a:defRPr sz="1200">
          <a:solidFill>
            <a:schemeClr val="tx1"/>
          </a:solidFill>
          <a:latin typeface="+mn-lt"/>
          <a:ea typeface="+mn-ea"/>
        </a:defRPr>
      </a:lvl4pPr>
      <a:lvl5pPr marL="2057400" indent="-228600" algn="just" rtl="0" eaLnBrk="0" fontAlgn="base" hangingPunct="0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</a:defRPr>
      </a:lvl5pPr>
      <a:lvl6pPr marL="2514600" indent="-228600" algn="just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</a:defRPr>
      </a:lvl6pPr>
      <a:lvl7pPr marL="2971800" indent="-228600" algn="just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</a:defRPr>
      </a:lvl7pPr>
      <a:lvl8pPr marL="3429000" indent="-228600" algn="just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</a:defRPr>
      </a:lvl8pPr>
      <a:lvl9pPr marL="3886200" indent="-228600" algn="just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4.jpeg"/><Relationship Id="rId12" Type="http://schemas.openxmlformats.org/officeDocument/2006/relationships/image" Target="../media/image15.jpeg"/><Relationship Id="rId13" Type="http://schemas.openxmlformats.org/officeDocument/2006/relationships/image" Target="../media/image16.jpeg"/><Relationship Id="rId14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eg"/><Relationship Id="rId3" Type="http://schemas.openxmlformats.org/officeDocument/2006/relationships/image" Target="../media/image6.jpeg"/><Relationship Id="rId4" Type="http://schemas.openxmlformats.org/officeDocument/2006/relationships/image" Target="../media/image7.jpeg"/><Relationship Id="rId5" Type="http://schemas.openxmlformats.org/officeDocument/2006/relationships/image" Target="../media/image8.png"/><Relationship Id="rId6" Type="http://schemas.openxmlformats.org/officeDocument/2006/relationships/image" Target="../media/image9.jpeg"/><Relationship Id="rId7" Type="http://schemas.openxmlformats.org/officeDocument/2006/relationships/image" Target="../media/image10.jpeg"/><Relationship Id="rId8" Type="http://schemas.openxmlformats.org/officeDocument/2006/relationships/image" Target="../media/image11.jpeg"/><Relationship Id="rId9" Type="http://schemas.openxmlformats.org/officeDocument/2006/relationships/image" Target="../media/image12.jpeg"/><Relationship Id="rId10" Type="http://schemas.openxmlformats.org/officeDocument/2006/relationships/image" Target="../media/image1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Image 22" descr="C:\Documents and Settings\client\Mes documents\Mes images\imagesCA2NG5GM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975388">
            <a:off x="4726854" y="2172932"/>
            <a:ext cx="2590800" cy="147637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0" name="Espace réservé du pied de page 19"/>
          <p:cNvSpPr txBox="1">
            <a:spLocks noGrp="1"/>
          </p:cNvSpPr>
          <p:nvPr/>
        </p:nvSpPr>
        <p:spPr>
          <a:xfrm>
            <a:off x="395536" y="6353944"/>
            <a:ext cx="8136904" cy="504056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anchor="b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1200" dirty="0">
              <a:solidFill>
                <a:schemeClr val="tx1">
                  <a:shade val="50000"/>
                </a:schemeClr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0" name="Image 9" descr="C:\Documents and Settings\client\Mes documents\Mes images\carrefour proxi 2012\DSC05277.JPG"/>
          <p:cNvPicPr/>
          <p:nvPr/>
        </p:nvPicPr>
        <p:blipFill>
          <a:blip r:embed="rId3" cstate="print">
            <a:lum bright="-10000"/>
          </a:blip>
          <a:srcRect l="6196" t="4161" r="7097" b="11494"/>
          <a:stretch>
            <a:fillRect/>
          </a:stretch>
        </p:blipFill>
        <p:spPr bwMode="auto">
          <a:xfrm>
            <a:off x="1901106" y="1999432"/>
            <a:ext cx="2638425" cy="168872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Image 7" descr="C:\Documents and Settings\client\Mes documents\Mes images\images[5]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316145">
            <a:off x="4432225" y="4189837"/>
            <a:ext cx="2466975" cy="165735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080" name="Image 8" descr="E:\crfmontagne_09748.jpg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37300">
            <a:off x="1114425" y="3011488"/>
            <a:ext cx="3657600" cy="327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Image 10" descr="cco_rr_rvb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6381750"/>
            <a:ext cx="857250" cy="285750"/>
          </a:xfrm>
          <a:prstGeom prst="rect">
            <a:avLst/>
          </a:prstGeom>
          <a:noFill/>
          <a:ln w="9525">
            <a:solidFill>
              <a:srgbClr val="99FF33"/>
            </a:solidFill>
            <a:miter lim="800000"/>
            <a:headEnd/>
            <a:tailEnd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Image 11" descr="cc_rr_rgb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6381750"/>
            <a:ext cx="838200" cy="285750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Image 12" descr="ce_rr_orange_rgb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6381750"/>
            <a:ext cx="908050" cy="285750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Image 13" descr="cmo_rr_rvb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838" y="6381750"/>
            <a:ext cx="885825" cy="285750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Image 14" descr="Logo Shopi contour bleu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6381750"/>
            <a:ext cx="647700" cy="285750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Image 15" descr="logo8a8-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1463" y="6381750"/>
            <a:ext cx="695325" cy="285750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Image 16" descr="marche_plus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7525" y="6381750"/>
            <a:ext cx="908050" cy="285750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Image 17" descr="LOGO PROXI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6381750"/>
            <a:ext cx="819150" cy="323850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Image 21" descr="E:\enseigne_4000x650 HR.jpg"/>
          <p:cNvPicPr/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026146" y="0"/>
            <a:ext cx="2117854" cy="5040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090" name="Rectangle 22"/>
          <p:cNvSpPr>
            <a:spLocks noChangeArrowheads="1"/>
          </p:cNvSpPr>
          <p:nvPr/>
        </p:nvSpPr>
        <p:spPr bwMode="auto">
          <a:xfrm>
            <a:off x="341313" y="512763"/>
            <a:ext cx="8280400" cy="682625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1" hangingPunct="1"/>
            <a:r>
              <a:rPr lang="fr-FR" sz="2000" b="1">
                <a:solidFill>
                  <a:schemeClr val="tx2"/>
                </a:solidFill>
                <a:latin typeface="Verdana" charset="0"/>
              </a:rPr>
              <a:t>ECOLE DES CHEFS D</a:t>
            </a:r>
            <a:r>
              <a:rPr lang="ja-JP" altLang="fr-FR" sz="2000" b="1">
                <a:solidFill>
                  <a:schemeClr val="tx2"/>
                </a:solidFill>
                <a:latin typeface="Verdana" charset="0"/>
              </a:rPr>
              <a:t>’</a:t>
            </a:r>
            <a:r>
              <a:rPr lang="fr-FR" sz="2000" b="1">
                <a:solidFill>
                  <a:schemeClr val="tx2"/>
                </a:solidFill>
                <a:latin typeface="Verdana" charset="0"/>
              </a:rPr>
              <a:t>ENTREPRISE </a:t>
            </a:r>
            <a:br>
              <a:rPr lang="fr-FR" sz="2000" b="1">
                <a:solidFill>
                  <a:schemeClr val="tx2"/>
                </a:solidFill>
                <a:latin typeface="Verdana" charset="0"/>
              </a:rPr>
            </a:br>
            <a:r>
              <a:rPr lang="fr-FR" sz="2000" b="1">
                <a:solidFill>
                  <a:schemeClr val="tx2"/>
                </a:solidFill>
                <a:latin typeface="Verdana" charset="0"/>
              </a:rPr>
              <a:t>CARREFOUR PROXIMITE</a:t>
            </a:r>
            <a:r>
              <a:rPr lang="fr-FR" sz="1400" b="1">
                <a:solidFill>
                  <a:schemeClr val="tx2"/>
                </a:solidFill>
                <a:latin typeface="Verdana" charset="0"/>
              </a:rPr>
              <a:t>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2325" y="2247900"/>
            <a:ext cx="7772400" cy="2359025"/>
          </a:xfrm>
        </p:spPr>
        <p:txBody>
          <a:bodyPr/>
          <a:lstStyle/>
          <a:p>
            <a:pPr algn="l" eaLnBrk="1" hangingPunct="1">
              <a:buClr>
                <a:schemeClr val="tx2"/>
              </a:buClr>
              <a:buFont typeface="Wingdings" charset="0"/>
              <a:buChar char="Ø"/>
            </a:pPr>
            <a:r>
              <a:rPr lang="fr-FR" sz="2000" b="1">
                <a:solidFill>
                  <a:schemeClr val="tx2"/>
                </a:solidFill>
                <a:latin typeface="Arial" charset="0"/>
                <a:ea typeface="ＭＳ Ｐゴシック" charset="0"/>
              </a:rPr>
              <a:t> Exploitation pendant 3 années d</a:t>
            </a:r>
            <a:r>
              <a:rPr lang="ja-JP" altLang="fr-FR" sz="2000" b="1">
                <a:solidFill>
                  <a:schemeClr val="tx2"/>
                </a:solidFill>
                <a:latin typeface="Arial" charset="0"/>
                <a:ea typeface="ＭＳ Ｐゴシック" charset="0"/>
              </a:rPr>
              <a:t>’</a:t>
            </a:r>
            <a:r>
              <a:rPr lang="fr-FR" sz="2000" b="1">
                <a:solidFill>
                  <a:schemeClr val="tx2"/>
                </a:solidFill>
                <a:latin typeface="Arial" charset="0"/>
                <a:ea typeface="ＭＳ Ｐゴシック" charset="0"/>
              </a:rPr>
              <a:t>un fonds de commerce appartenant à CARREFOUR, en qualité de chef d</a:t>
            </a:r>
            <a:r>
              <a:rPr lang="ja-JP" altLang="fr-FR" sz="2000" b="1">
                <a:solidFill>
                  <a:schemeClr val="tx2"/>
                </a:solidFill>
                <a:latin typeface="Arial" charset="0"/>
                <a:ea typeface="ＭＳ Ｐゴシック" charset="0"/>
              </a:rPr>
              <a:t>’</a:t>
            </a:r>
            <a:r>
              <a:rPr lang="fr-FR" sz="2000" b="1">
                <a:solidFill>
                  <a:schemeClr val="tx2"/>
                </a:solidFill>
                <a:latin typeface="Arial" charset="0"/>
                <a:ea typeface="ＭＳ Ｐゴシック" charset="0"/>
              </a:rPr>
              <a:t>entreprise.</a:t>
            </a:r>
            <a:br>
              <a:rPr lang="fr-FR" sz="2000" b="1">
                <a:solidFill>
                  <a:schemeClr val="tx2"/>
                </a:solidFill>
                <a:latin typeface="Arial" charset="0"/>
                <a:ea typeface="ＭＳ Ｐゴシック" charset="0"/>
              </a:rPr>
            </a:br>
            <a:r>
              <a:rPr lang="fr-FR" sz="2000" b="1">
                <a:solidFill>
                  <a:schemeClr val="tx2"/>
                </a:solidFill>
                <a:latin typeface="Arial" charset="0"/>
                <a:ea typeface="ＭＳ Ｐゴシック" charset="0"/>
              </a:rPr>
              <a:t/>
            </a:r>
            <a:br>
              <a:rPr lang="fr-FR" sz="2000" b="1">
                <a:solidFill>
                  <a:schemeClr val="tx2"/>
                </a:solidFill>
                <a:latin typeface="Arial" charset="0"/>
                <a:ea typeface="ＭＳ Ｐゴシック" charset="0"/>
              </a:rPr>
            </a:br>
            <a:endParaRPr lang="fr-FR" sz="2000" b="1">
              <a:solidFill>
                <a:schemeClr val="tx2"/>
              </a:solidFill>
              <a:latin typeface="Arial" charset="0"/>
              <a:ea typeface="ＭＳ Ｐゴシック" charset="0"/>
            </a:endParaRPr>
          </a:p>
          <a:p>
            <a:pPr algn="l" eaLnBrk="1" hangingPunct="1">
              <a:buClr>
                <a:schemeClr val="tx2"/>
              </a:buClr>
              <a:buFont typeface="Wingdings" charset="0"/>
              <a:buChar char="Ø"/>
            </a:pPr>
            <a:r>
              <a:rPr lang="fr-FR" sz="2000" b="1">
                <a:solidFill>
                  <a:schemeClr val="tx2"/>
                </a:solidFill>
                <a:latin typeface="Arial" charset="0"/>
                <a:ea typeface="ＭＳ Ｐゴシック" charset="0"/>
              </a:rPr>
              <a:t> Capitalisation de la société d</a:t>
            </a:r>
            <a:r>
              <a:rPr lang="ja-JP" altLang="fr-FR" sz="2000" b="1">
                <a:solidFill>
                  <a:schemeClr val="tx2"/>
                </a:solidFill>
                <a:latin typeface="Arial" charset="0"/>
                <a:ea typeface="ＭＳ Ｐゴシック" charset="0"/>
              </a:rPr>
              <a:t>’</a:t>
            </a:r>
            <a:r>
              <a:rPr lang="fr-FR" sz="2000" b="1">
                <a:solidFill>
                  <a:schemeClr val="tx2"/>
                </a:solidFill>
                <a:latin typeface="Arial" charset="0"/>
                <a:ea typeface="ＭＳ Ｐゴシック" charset="0"/>
              </a:rPr>
              <a:t>environ 120 K€ sur 3 ans.</a:t>
            </a:r>
          </a:p>
        </p:txBody>
      </p:sp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341313" y="617538"/>
            <a:ext cx="8280400" cy="682625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1" hangingPunct="1"/>
            <a:r>
              <a:rPr lang="fr-FR" sz="2000" b="1">
                <a:solidFill>
                  <a:schemeClr val="tx2"/>
                </a:solidFill>
                <a:latin typeface="Verdana" charset="0"/>
              </a:rPr>
              <a:t>LA LOCATION GERANCE</a:t>
            </a:r>
            <a:r>
              <a:rPr lang="fr-FR" sz="1400" b="1">
                <a:solidFill>
                  <a:schemeClr val="tx2"/>
                </a:solidFill>
                <a:latin typeface="Verdana" charset="0"/>
              </a:rPr>
              <a:t>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2325" y="2247900"/>
            <a:ext cx="7772400" cy="2359025"/>
          </a:xfrm>
        </p:spPr>
        <p:txBody>
          <a:bodyPr/>
          <a:lstStyle/>
          <a:p>
            <a:pPr algn="l" eaLnBrk="1" hangingPunct="1">
              <a:buFont typeface="Monotype Sorts" charset="0"/>
              <a:buNone/>
            </a:pPr>
            <a:r>
              <a:rPr lang="fr-FR" sz="2000" b="1">
                <a:solidFill>
                  <a:schemeClr val="tx2"/>
                </a:solidFill>
                <a:latin typeface="Arial" charset="0"/>
                <a:ea typeface="ＭＳ Ｐゴシック" charset="0"/>
              </a:rPr>
              <a:t>Avec la capitalisation de la location gérance :</a:t>
            </a:r>
          </a:p>
          <a:p>
            <a:pPr algn="l" eaLnBrk="1" hangingPunct="1">
              <a:buFont typeface="Monotype Sorts" charset="0"/>
              <a:buNone/>
            </a:pPr>
            <a:endParaRPr lang="fr-FR" sz="2000" b="1">
              <a:solidFill>
                <a:schemeClr val="tx2"/>
              </a:solidFill>
              <a:latin typeface="Arial" charset="0"/>
              <a:ea typeface="ＭＳ Ｐゴシック" charset="0"/>
            </a:endParaRPr>
          </a:p>
          <a:p>
            <a:pPr lvl="1" algn="l" eaLnBrk="1" hangingPunct="1"/>
            <a:r>
              <a:rPr lang="fr-FR" sz="2000" b="1">
                <a:solidFill>
                  <a:schemeClr val="tx2"/>
                </a:solidFill>
                <a:latin typeface="Arial" charset="0"/>
                <a:ea typeface="ＭＳ Ｐゴシック" charset="0"/>
              </a:rPr>
              <a:t>Acquisition d</a:t>
            </a:r>
            <a:r>
              <a:rPr lang="ja-JP" altLang="fr-FR" sz="2000" b="1">
                <a:solidFill>
                  <a:schemeClr val="tx2"/>
                </a:solidFill>
                <a:latin typeface="Arial" charset="0"/>
                <a:ea typeface="ＭＳ Ｐゴシック" charset="0"/>
              </a:rPr>
              <a:t>’</a:t>
            </a:r>
            <a:r>
              <a:rPr lang="fr-FR" sz="2000" b="1">
                <a:solidFill>
                  <a:schemeClr val="tx2"/>
                </a:solidFill>
                <a:latin typeface="Arial" charset="0"/>
                <a:ea typeface="ＭＳ Ｐゴシック" charset="0"/>
              </a:rPr>
              <a:t>un fonds de commerce existant</a:t>
            </a:r>
            <a:br>
              <a:rPr lang="fr-FR" sz="2000" b="1">
                <a:solidFill>
                  <a:schemeClr val="tx2"/>
                </a:solidFill>
                <a:latin typeface="Arial" charset="0"/>
                <a:ea typeface="ＭＳ Ｐゴシック" charset="0"/>
              </a:rPr>
            </a:br>
            <a:endParaRPr lang="fr-FR" sz="2000" b="1">
              <a:solidFill>
                <a:schemeClr val="tx2"/>
              </a:solidFill>
              <a:latin typeface="Arial" charset="0"/>
              <a:ea typeface="ＭＳ Ｐゴシック" charset="0"/>
            </a:endParaRPr>
          </a:p>
          <a:p>
            <a:pPr lvl="1" algn="l" eaLnBrk="1" hangingPunct="1"/>
            <a:r>
              <a:rPr lang="fr-FR" sz="2000" b="1">
                <a:solidFill>
                  <a:schemeClr val="tx2"/>
                </a:solidFill>
                <a:latin typeface="Arial" charset="0"/>
                <a:ea typeface="ＭＳ Ｐゴシック" charset="0"/>
              </a:rPr>
              <a:t>Création d</a:t>
            </a:r>
            <a:r>
              <a:rPr lang="ja-JP" altLang="fr-FR" sz="2000" b="1">
                <a:solidFill>
                  <a:schemeClr val="tx2"/>
                </a:solidFill>
                <a:latin typeface="Arial" charset="0"/>
                <a:ea typeface="ＭＳ Ｐゴシック" charset="0"/>
              </a:rPr>
              <a:t>’</a:t>
            </a:r>
            <a:r>
              <a:rPr lang="fr-FR" sz="2000" b="1">
                <a:solidFill>
                  <a:schemeClr val="tx2"/>
                </a:solidFill>
                <a:latin typeface="Arial" charset="0"/>
                <a:ea typeface="ＭＳ Ｐゴシック" charset="0"/>
              </a:rPr>
              <a:t>un magasin</a:t>
            </a:r>
          </a:p>
        </p:txBody>
      </p:sp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341313" y="617538"/>
            <a:ext cx="8280400" cy="682625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1" hangingPunct="1"/>
            <a:r>
              <a:rPr lang="fr-FR" sz="2000" b="1">
                <a:solidFill>
                  <a:schemeClr val="tx2"/>
                </a:solidFill>
                <a:latin typeface="Verdana" charset="0"/>
              </a:rPr>
              <a:t>ACHAT OU CREATION D</a:t>
            </a:r>
            <a:r>
              <a:rPr lang="ja-JP" altLang="fr-FR" sz="2000" b="1">
                <a:solidFill>
                  <a:schemeClr val="tx2"/>
                </a:solidFill>
                <a:latin typeface="Verdana" charset="0"/>
              </a:rPr>
              <a:t>’</a:t>
            </a:r>
            <a:r>
              <a:rPr lang="fr-FR" sz="2000" b="1">
                <a:solidFill>
                  <a:schemeClr val="tx2"/>
                </a:solidFill>
                <a:latin typeface="Verdana" charset="0"/>
              </a:rPr>
              <a:t>UN FONDS DE COMMERCE</a:t>
            </a:r>
            <a:r>
              <a:rPr lang="fr-FR" sz="1400" b="1">
                <a:solidFill>
                  <a:schemeClr val="tx2"/>
                </a:solidFill>
                <a:latin typeface="Verdana" charset="0"/>
              </a:rPr>
              <a:t>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2325" y="2247900"/>
            <a:ext cx="5586413" cy="2359025"/>
          </a:xfrm>
        </p:spPr>
        <p:txBody>
          <a:bodyPr/>
          <a:lstStyle/>
          <a:p>
            <a:pPr algn="l" eaLnBrk="1" hangingPunct="1">
              <a:lnSpc>
                <a:spcPct val="80000"/>
              </a:lnSpc>
              <a:buFont typeface="Monotype Sorts" charset="0"/>
              <a:buNone/>
            </a:pPr>
            <a:r>
              <a:rPr lang="fr-FR" sz="2000" b="1">
                <a:solidFill>
                  <a:schemeClr val="tx2"/>
                </a:solidFill>
                <a:latin typeface="Arial" charset="0"/>
                <a:ea typeface="ＭＳ Ｐゴシック" charset="0"/>
              </a:rPr>
              <a:t>Depuis la création de la filière en France : </a:t>
            </a:r>
            <a:br>
              <a:rPr lang="fr-FR" sz="2000" b="1">
                <a:solidFill>
                  <a:schemeClr val="tx2"/>
                </a:solidFill>
                <a:latin typeface="Arial" charset="0"/>
                <a:ea typeface="ＭＳ Ｐゴシック" charset="0"/>
              </a:rPr>
            </a:br>
            <a:endParaRPr lang="fr-FR" sz="2000" b="1">
              <a:solidFill>
                <a:schemeClr val="tx2"/>
              </a:solidFill>
              <a:latin typeface="Arial" charset="0"/>
              <a:ea typeface="ＭＳ Ｐゴシック" charset="0"/>
            </a:endParaRPr>
          </a:p>
          <a:p>
            <a:pPr algn="l" eaLnBrk="1" hangingPunct="1">
              <a:lnSpc>
                <a:spcPct val="80000"/>
              </a:lnSpc>
            </a:pPr>
            <a:r>
              <a:rPr lang="fr-FR" sz="2000" b="1">
                <a:solidFill>
                  <a:schemeClr val="tx2"/>
                </a:solidFill>
                <a:latin typeface="Arial" charset="0"/>
                <a:ea typeface="ＭＳ Ｐゴシック" charset="0"/>
              </a:rPr>
              <a:t>Nombre d</a:t>
            </a:r>
            <a:r>
              <a:rPr lang="ja-JP" altLang="fr-FR" sz="2000" b="1">
                <a:solidFill>
                  <a:schemeClr val="tx2"/>
                </a:solidFill>
                <a:latin typeface="Arial" charset="0"/>
                <a:ea typeface="ＭＳ Ｐゴシック" charset="0"/>
              </a:rPr>
              <a:t>’</a:t>
            </a:r>
            <a:r>
              <a:rPr lang="fr-FR" sz="2000" b="1">
                <a:solidFill>
                  <a:schemeClr val="tx2"/>
                </a:solidFill>
                <a:latin typeface="Arial" charset="0"/>
                <a:ea typeface="ＭＳ Ｐゴシック" charset="0"/>
              </a:rPr>
              <a:t>adjoints évolutifs formés</a:t>
            </a:r>
            <a:br>
              <a:rPr lang="fr-FR" sz="2000" b="1">
                <a:solidFill>
                  <a:schemeClr val="tx2"/>
                </a:solidFill>
                <a:latin typeface="Arial" charset="0"/>
                <a:ea typeface="ＭＳ Ｐゴシック" charset="0"/>
              </a:rPr>
            </a:br>
            <a:endParaRPr lang="fr-FR" sz="2000" b="1">
              <a:solidFill>
                <a:schemeClr val="tx2"/>
              </a:solidFill>
              <a:latin typeface="Arial" charset="0"/>
              <a:ea typeface="ＭＳ Ｐゴシック" charset="0"/>
            </a:endParaRPr>
          </a:p>
          <a:p>
            <a:pPr algn="l" eaLnBrk="1" hangingPunct="1">
              <a:lnSpc>
                <a:spcPct val="80000"/>
              </a:lnSpc>
            </a:pPr>
            <a:r>
              <a:rPr lang="fr-FR" sz="2000" b="1">
                <a:solidFill>
                  <a:schemeClr val="tx2"/>
                </a:solidFill>
                <a:latin typeface="Arial" charset="0"/>
                <a:ea typeface="ＭＳ Ｐゴシック" charset="0"/>
              </a:rPr>
              <a:t>Nombre d</a:t>
            </a:r>
            <a:r>
              <a:rPr lang="ja-JP" altLang="fr-FR" sz="2000" b="1">
                <a:solidFill>
                  <a:schemeClr val="tx2"/>
                </a:solidFill>
                <a:latin typeface="Arial" charset="0"/>
                <a:ea typeface="ＭＳ Ｐゴシック" charset="0"/>
              </a:rPr>
              <a:t>’</a:t>
            </a:r>
            <a:r>
              <a:rPr lang="fr-FR" sz="2000" b="1">
                <a:solidFill>
                  <a:schemeClr val="tx2"/>
                </a:solidFill>
                <a:latin typeface="Arial" charset="0"/>
                <a:ea typeface="ＭＳ Ｐゴシック" charset="0"/>
              </a:rPr>
              <a:t>adjoints de magasin</a:t>
            </a:r>
            <a:br>
              <a:rPr lang="fr-FR" sz="2000" b="1">
                <a:solidFill>
                  <a:schemeClr val="tx2"/>
                </a:solidFill>
                <a:latin typeface="Arial" charset="0"/>
                <a:ea typeface="ＭＳ Ｐゴシック" charset="0"/>
              </a:rPr>
            </a:br>
            <a:r>
              <a:rPr lang="fr-FR" sz="2000" b="1">
                <a:solidFill>
                  <a:schemeClr val="tx2"/>
                </a:solidFill>
                <a:latin typeface="Arial" charset="0"/>
                <a:ea typeface="ＭＳ Ｐゴシック" charset="0"/>
              </a:rPr>
              <a:t>	</a:t>
            </a:r>
          </a:p>
          <a:p>
            <a:pPr algn="l" eaLnBrk="1" hangingPunct="1">
              <a:lnSpc>
                <a:spcPct val="80000"/>
              </a:lnSpc>
            </a:pPr>
            <a:r>
              <a:rPr lang="fr-FR" sz="2000" b="1">
                <a:solidFill>
                  <a:schemeClr val="tx2"/>
                </a:solidFill>
                <a:latin typeface="Arial" charset="0"/>
                <a:ea typeface="ＭＳ Ｐゴシック" charset="0"/>
              </a:rPr>
              <a:t>Nombre de locataire gérant</a:t>
            </a:r>
            <a:br>
              <a:rPr lang="fr-FR" sz="2000" b="1">
                <a:solidFill>
                  <a:schemeClr val="tx2"/>
                </a:solidFill>
                <a:latin typeface="Arial" charset="0"/>
                <a:ea typeface="ＭＳ Ｐゴシック" charset="0"/>
              </a:rPr>
            </a:br>
            <a:endParaRPr lang="fr-FR" sz="2000" b="1">
              <a:solidFill>
                <a:schemeClr val="tx2"/>
              </a:solidFill>
              <a:latin typeface="Arial" charset="0"/>
              <a:ea typeface="ＭＳ Ｐゴシック" charset="0"/>
            </a:endParaRPr>
          </a:p>
          <a:p>
            <a:pPr algn="l" eaLnBrk="1" hangingPunct="1">
              <a:lnSpc>
                <a:spcPct val="80000"/>
              </a:lnSpc>
            </a:pPr>
            <a:r>
              <a:rPr lang="fr-FR" sz="2000" b="1">
                <a:solidFill>
                  <a:schemeClr val="tx2"/>
                </a:solidFill>
                <a:latin typeface="Arial" charset="0"/>
                <a:ea typeface="ＭＳ Ｐゴシック" charset="0"/>
              </a:rPr>
              <a:t>Nombre de franchisés propriétaires</a:t>
            </a:r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341313" y="617538"/>
            <a:ext cx="8280400" cy="682625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1" hangingPunct="1"/>
            <a:r>
              <a:rPr lang="fr-FR" sz="2000" b="1">
                <a:solidFill>
                  <a:schemeClr val="tx2"/>
                </a:solidFill>
                <a:latin typeface="Verdana" charset="0"/>
              </a:rPr>
              <a:t>QUELQUES CHIFFRES</a:t>
            </a:r>
            <a:r>
              <a:rPr lang="fr-FR" sz="1400" b="1">
                <a:solidFill>
                  <a:schemeClr val="tx2"/>
                </a:solidFill>
                <a:latin typeface="Verdana" charset="0"/>
              </a:rPr>
              <a:t> </a:t>
            </a:r>
          </a:p>
        </p:txBody>
      </p:sp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6380163" y="3187700"/>
            <a:ext cx="8270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fr-FR" sz="1600" b="1">
                <a:solidFill>
                  <a:schemeClr val="tx2"/>
                </a:solidFill>
              </a:rPr>
              <a:t>368</a:t>
            </a:r>
          </a:p>
        </p:txBody>
      </p:sp>
      <p:sp>
        <p:nvSpPr>
          <p:cNvPr id="14342" name="Text Box 6"/>
          <p:cNvSpPr txBox="1">
            <a:spLocks noChangeArrowheads="1"/>
          </p:cNvSpPr>
          <p:nvPr/>
        </p:nvSpPr>
        <p:spPr bwMode="auto">
          <a:xfrm>
            <a:off x="6369050" y="4389438"/>
            <a:ext cx="8270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fr-FR" sz="1600" b="1">
                <a:solidFill>
                  <a:schemeClr val="tx2"/>
                </a:solidFill>
              </a:rPr>
              <a:t>  68</a:t>
            </a:r>
          </a:p>
        </p:txBody>
      </p:sp>
      <p:sp>
        <p:nvSpPr>
          <p:cNvPr id="14343" name="Text Box 7"/>
          <p:cNvSpPr txBox="1">
            <a:spLocks noChangeArrowheads="1"/>
          </p:cNvSpPr>
          <p:nvPr/>
        </p:nvSpPr>
        <p:spPr bwMode="auto">
          <a:xfrm>
            <a:off x="6362700" y="5064125"/>
            <a:ext cx="8270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fr-FR" sz="1600" b="1">
                <a:solidFill>
                  <a:schemeClr val="tx2"/>
                </a:solidFill>
              </a:rPr>
              <a:t>  14</a:t>
            </a:r>
          </a:p>
        </p:txBody>
      </p:sp>
      <p:sp>
        <p:nvSpPr>
          <p:cNvPr id="14344" name="Text Box 8"/>
          <p:cNvSpPr txBox="1">
            <a:spLocks noChangeArrowheads="1"/>
          </p:cNvSpPr>
          <p:nvPr/>
        </p:nvSpPr>
        <p:spPr bwMode="auto">
          <a:xfrm>
            <a:off x="6442075" y="3794125"/>
            <a:ext cx="8270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fr-FR" sz="1600" b="1">
                <a:solidFill>
                  <a:schemeClr val="tx2"/>
                </a:solidFill>
              </a:rPr>
              <a:t>213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2325" y="1593850"/>
            <a:ext cx="8016875" cy="4797425"/>
          </a:xfrm>
        </p:spPr>
        <p:txBody>
          <a:bodyPr/>
          <a:lstStyle/>
          <a:p>
            <a:pPr lvl="1" algn="l" eaLnBrk="1" hangingPunct="1">
              <a:lnSpc>
                <a:spcPct val="80000"/>
              </a:lnSpc>
              <a:buFontTx/>
              <a:buNone/>
            </a:pPr>
            <a:r>
              <a:rPr lang="fr-FR" sz="2000" b="1">
                <a:solidFill>
                  <a:schemeClr val="tx2"/>
                </a:solidFill>
                <a:latin typeface="Verdana" charset="0"/>
                <a:ea typeface="ＭＳ Ｐゴシック" charset="0"/>
              </a:rPr>
              <a:t>DES LOCATAIRES GERANTS….</a:t>
            </a:r>
          </a:p>
          <a:p>
            <a:pPr lvl="1" algn="l" eaLnBrk="1" hangingPunct="1">
              <a:lnSpc>
                <a:spcPct val="80000"/>
              </a:lnSpc>
              <a:buFontTx/>
              <a:buNone/>
            </a:pPr>
            <a:endParaRPr lang="fr-FR" sz="2000" b="1">
              <a:solidFill>
                <a:schemeClr val="tx2"/>
              </a:solidFill>
              <a:latin typeface="Verdana" charset="0"/>
              <a:ea typeface="ＭＳ Ｐゴシック" charset="0"/>
            </a:endParaRPr>
          </a:p>
          <a:p>
            <a:pPr lvl="1" algn="l" eaLnBrk="1" hangingPunct="1">
              <a:lnSpc>
                <a:spcPct val="80000"/>
              </a:lnSpc>
            </a:pPr>
            <a:r>
              <a:rPr lang="fr-FR" sz="1800" b="1">
                <a:solidFill>
                  <a:schemeClr val="tx2"/>
                </a:solidFill>
                <a:latin typeface="Arial" charset="0"/>
                <a:ea typeface="ＭＳ Ｐゴシック" charset="0"/>
              </a:rPr>
              <a:t>Patrick GUEGUEN -&gt; Locataire Gérant 8 A HUIT Royan</a:t>
            </a:r>
            <a:br>
              <a:rPr lang="fr-FR" sz="1800" b="1">
                <a:solidFill>
                  <a:schemeClr val="tx2"/>
                </a:solidFill>
                <a:latin typeface="Arial" charset="0"/>
                <a:ea typeface="ＭＳ Ｐゴシック" charset="0"/>
              </a:rPr>
            </a:br>
            <a:endParaRPr lang="fr-FR" sz="1800" b="1">
              <a:solidFill>
                <a:schemeClr val="tx2"/>
              </a:solidFill>
              <a:latin typeface="Arial" charset="0"/>
              <a:ea typeface="ＭＳ Ｐゴシック" charset="0"/>
            </a:endParaRPr>
          </a:p>
          <a:p>
            <a:pPr lvl="1" algn="l" eaLnBrk="1" hangingPunct="1">
              <a:lnSpc>
                <a:spcPct val="80000"/>
              </a:lnSpc>
            </a:pPr>
            <a:r>
              <a:rPr lang="fr-FR" sz="1800" b="1">
                <a:solidFill>
                  <a:schemeClr val="tx2"/>
                </a:solidFill>
                <a:latin typeface="Arial" charset="0"/>
                <a:ea typeface="ＭＳ Ｐゴシック" charset="0"/>
              </a:rPr>
              <a:t>Mathieu GERBER -&gt; Locataire Gérant CARREFOUR CITY </a:t>
            </a:r>
          </a:p>
          <a:p>
            <a:pPr lvl="1" algn="l" eaLnBrk="1" hangingPunct="1">
              <a:lnSpc>
                <a:spcPct val="80000"/>
              </a:lnSpc>
              <a:buFontTx/>
              <a:buNone/>
            </a:pPr>
            <a:r>
              <a:rPr lang="fr-FR" sz="1800" b="1">
                <a:solidFill>
                  <a:schemeClr val="tx2"/>
                </a:solidFill>
                <a:latin typeface="Arial" charset="0"/>
                <a:ea typeface="ＭＳ Ｐゴシック" charset="0"/>
              </a:rPr>
              <a:t>	TOULOUSE St Michel</a:t>
            </a:r>
            <a:br>
              <a:rPr lang="fr-FR" sz="1800" b="1">
                <a:solidFill>
                  <a:schemeClr val="tx2"/>
                </a:solidFill>
                <a:latin typeface="Arial" charset="0"/>
                <a:ea typeface="ＭＳ Ｐゴシック" charset="0"/>
              </a:rPr>
            </a:br>
            <a:endParaRPr lang="fr-FR" sz="1800" b="1">
              <a:solidFill>
                <a:schemeClr val="tx2"/>
              </a:solidFill>
              <a:latin typeface="Arial" charset="0"/>
              <a:ea typeface="ＭＳ Ｐゴシック" charset="0"/>
            </a:endParaRPr>
          </a:p>
          <a:p>
            <a:pPr lvl="1" algn="l" eaLnBrk="1" hangingPunct="1">
              <a:lnSpc>
                <a:spcPct val="80000"/>
              </a:lnSpc>
            </a:pPr>
            <a:r>
              <a:rPr lang="fr-FR" sz="1800" b="1">
                <a:solidFill>
                  <a:schemeClr val="tx2"/>
                </a:solidFill>
                <a:latin typeface="Arial" charset="0"/>
                <a:ea typeface="ＭＳ Ｐゴシック" charset="0"/>
              </a:rPr>
              <a:t>Guillaume JACQUES -&gt; Locataire Gérant  CARREFOUR EXPRESS La Flotte En Ré</a:t>
            </a:r>
            <a:br>
              <a:rPr lang="fr-FR" sz="1800" b="1">
                <a:solidFill>
                  <a:schemeClr val="tx2"/>
                </a:solidFill>
                <a:latin typeface="Arial" charset="0"/>
                <a:ea typeface="ＭＳ Ｐゴシック" charset="0"/>
              </a:rPr>
            </a:br>
            <a:endParaRPr lang="fr-FR" sz="1800" b="1">
              <a:solidFill>
                <a:schemeClr val="tx2"/>
              </a:solidFill>
              <a:latin typeface="Arial" charset="0"/>
              <a:ea typeface="ＭＳ Ｐゴシック" charset="0"/>
            </a:endParaRPr>
          </a:p>
          <a:p>
            <a:pPr lvl="1" algn="l" eaLnBrk="1" hangingPunct="1">
              <a:lnSpc>
                <a:spcPct val="80000"/>
              </a:lnSpc>
            </a:pPr>
            <a:r>
              <a:rPr lang="fr-FR" sz="1800" b="1">
                <a:solidFill>
                  <a:schemeClr val="tx2"/>
                </a:solidFill>
                <a:latin typeface="Arial" charset="0"/>
                <a:ea typeface="ＭＳ Ｐゴシック" charset="0"/>
              </a:rPr>
              <a:t>Geoffrey COSTE -&gt; Locataire Gérant 8 A HUIT Perpignan</a:t>
            </a:r>
            <a:br>
              <a:rPr lang="fr-FR" sz="1800" b="1">
                <a:solidFill>
                  <a:schemeClr val="tx2"/>
                </a:solidFill>
                <a:latin typeface="Arial" charset="0"/>
                <a:ea typeface="ＭＳ Ｐゴシック" charset="0"/>
              </a:rPr>
            </a:br>
            <a:endParaRPr lang="fr-FR" sz="1800" b="1">
              <a:solidFill>
                <a:schemeClr val="tx2"/>
              </a:solidFill>
              <a:latin typeface="Arial" charset="0"/>
              <a:ea typeface="ＭＳ Ｐゴシック" charset="0"/>
            </a:endParaRPr>
          </a:p>
          <a:p>
            <a:pPr lvl="1" algn="l" eaLnBrk="1" hangingPunct="1">
              <a:lnSpc>
                <a:spcPct val="80000"/>
              </a:lnSpc>
            </a:pPr>
            <a:r>
              <a:rPr lang="fr-FR" sz="1800" b="1">
                <a:solidFill>
                  <a:schemeClr val="tx2"/>
                </a:solidFill>
                <a:latin typeface="Arial" charset="0"/>
                <a:ea typeface="ＭＳ Ｐゴシック" charset="0"/>
              </a:rPr>
              <a:t>Lionel DELMAS -&gt; Locataire Gérant CARREFOUR CITY Toulouse Av. de Fronton</a:t>
            </a:r>
            <a:br>
              <a:rPr lang="fr-FR" sz="1800" b="1">
                <a:solidFill>
                  <a:schemeClr val="tx2"/>
                </a:solidFill>
                <a:latin typeface="Arial" charset="0"/>
                <a:ea typeface="ＭＳ Ｐゴシック" charset="0"/>
              </a:rPr>
            </a:br>
            <a:endParaRPr lang="fr-FR" sz="1800" b="1">
              <a:solidFill>
                <a:schemeClr val="tx2"/>
              </a:solidFill>
              <a:latin typeface="Arial" charset="0"/>
              <a:ea typeface="ＭＳ Ｐゴシック" charset="0"/>
            </a:endParaRPr>
          </a:p>
          <a:p>
            <a:pPr lvl="1" algn="l" eaLnBrk="1" hangingPunct="1">
              <a:lnSpc>
                <a:spcPct val="80000"/>
              </a:lnSpc>
            </a:pPr>
            <a:endParaRPr lang="fr-FR" b="1">
              <a:solidFill>
                <a:schemeClr val="tx2"/>
              </a:solidFill>
              <a:latin typeface="Arial" charset="0"/>
              <a:ea typeface="ＭＳ Ｐゴシック" charset="0"/>
            </a:endParaRPr>
          </a:p>
          <a:p>
            <a:pPr lvl="1" algn="l" eaLnBrk="1" hangingPunct="1">
              <a:lnSpc>
                <a:spcPct val="80000"/>
              </a:lnSpc>
            </a:pPr>
            <a:endParaRPr lang="fr-FR" b="1">
              <a:solidFill>
                <a:schemeClr val="tx2"/>
              </a:solidFill>
              <a:latin typeface="Arial" charset="0"/>
              <a:ea typeface="ＭＳ Ｐゴシック" charset="0"/>
            </a:endParaRPr>
          </a:p>
          <a:p>
            <a:pPr lvl="1" algn="l" eaLnBrk="1" hangingPunct="1">
              <a:lnSpc>
                <a:spcPct val="80000"/>
              </a:lnSpc>
            </a:pPr>
            <a:endParaRPr lang="fr-FR" b="1">
              <a:solidFill>
                <a:schemeClr val="tx2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341313" y="617538"/>
            <a:ext cx="8280400" cy="682625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1" hangingPunct="1"/>
            <a:r>
              <a:rPr lang="fr-FR" sz="2000" b="1">
                <a:solidFill>
                  <a:schemeClr val="tx2"/>
                </a:solidFill>
                <a:latin typeface="Verdana" charset="0"/>
              </a:rPr>
              <a:t>QUELQUES EXEMPLES LOCAUX ET RECENTS</a:t>
            </a:r>
            <a:r>
              <a:rPr lang="fr-FR" sz="1400" b="1">
                <a:solidFill>
                  <a:schemeClr val="tx2"/>
                </a:solidFill>
                <a:latin typeface="Verdana" charset="0"/>
              </a:rPr>
              <a:t> </a:t>
            </a:r>
          </a:p>
        </p:txBody>
      </p:sp>
      <p:pic>
        <p:nvPicPr>
          <p:cNvPr id="15365" name="Picture 5" descr="MP900341526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7388" y="6154738"/>
            <a:ext cx="450850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3450" y="2060575"/>
            <a:ext cx="8016875" cy="4797425"/>
          </a:xfrm>
        </p:spPr>
        <p:txBody>
          <a:bodyPr/>
          <a:lstStyle/>
          <a:p>
            <a:pPr lvl="1" algn="l" eaLnBrk="1" hangingPunct="1">
              <a:buFontTx/>
              <a:buNone/>
            </a:pPr>
            <a:endParaRPr lang="fr-FR" sz="1800" b="1">
              <a:solidFill>
                <a:schemeClr val="tx2"/>
              </a:solidFill>
              <a:latin typeface="Arial" charset="0"/>
              <a:ea typeface="ＭＳ Ｐゴシック" charset="0"/>
            </a:endParaRPr>
          </a:p>
          <a:p>
            <a:pPr lvl="1" algn="l" eaLnBrk="1" hangingPunct="1"/>
            <a:r>
              <a:rPr lang="fr-FR" sz="1800" b="1">
                <a:solidFill>
                  <a:schemeClr val="tx2"/>
                </a:solidFill>
                <a:latin typeface="Arial" charset="0"/>
                <a:ea typeface="ＭＳ Ｐゴシック" charset="0"/>
              </a:rPr>
              <a:t>Aurélien PAGE -&gt; Acquisition CARREFOUR CONTACT Montcuq</a:t>
            </a:r>
            <a:br>
              <a:rPr lang="fr-FR" sz="1800" b="1">
                <a:solidFill>
                  <a:schemeClr val="tx2"/>
                </a:solidFill>
                <a:latin typeface="Arial" charset="0"/>
                <a:ea typeface="ＭＳ Ｐゴシック" charset="0"/>
              </a:rPr>
            </a:br>
            <a:endParaRPr lang="fr-FR" sz="1800" b="1">
              <a:solidFill>
                <a:schemeClr val="tx2"/>
              </a:solidFill>
              <a:latin typeface="Arial" charset="0"/>
              <a:ea typeface="ＭＳ Ｐゴシック" charset="0"/>
            </a:endParaRPr>
          </a:p>
          <a:p>
            <a:pPr lvl="1" algn="l" eaLnBrk="1" hangingPunct="1"/>
            <a:r>
              <a:rPr lang="fr-FR" sz="1800" b="1">
                <a:solidFill>
                  <a:schemeClr val="tx2"/>
                </a:solidFill>
                <a:latin typeface="Arial" charset="0"/>
                <a:ea typeface="ＭＳ Ｐゴシック" charset="0"/>
              </a:rPr>
              <a:t>Etienne BREVET -&gt; Acquisition  8 A HUIT Biarritz</a:t>
            </a:r>
            <a:br>
              <a:rPr lang="fr-FR" sz="1800" b="1">
                <a:solidFill>
                  <a:schemeClr val="tx2"/>
                </a:solidFill>
                <a:latin typeface="Arial" charset="0"/>
                <a:ea typeface="ＭＳ Ｐゴシック" charset="0"/>
              </a:rPr>
            </a:br>
            <a:endParaRPr lang="fr-FR" sz="1800" b="1">
              <a:solidFill>
                <a:schemeClr val="tx2"/>
              </a:solidFill>
              <a:latin typeface="Arial" charset="0"/>
              <a:ea typeface="ＭＳ Ｐゴシック" charset="0"/>
            </a:endParaRPr>
          </a:p>
          <a:p>
            <a:pPr lvl="1" algn="l" eaLnBrk="1" hangingPunct="1"/>
            <a:r>
              <a:rPr lang="fr-FR" sz="1800" b="1">
                <a:solidFill>
                  <a:schemeClr val="tx2"/>
                </a:solidFill>
                <a:latin typeface="Arial" charset="0"/>
                <a:ea typeface="ＭＳ Ｐゴシック" charset="0"/>
              </a:rPr>
              <a:t>Laurent MOSCA -&gt; Création CARREFOUR CITY Rochefort</a:t>
            </a:r>
            <a:br>
              <a:rPr lang="fr-FR" sz="1800" b="1">
                <a:solidFill>
                  <a:schemeClr val="tx2"/>
                </a:solidFill>
                <a:latin typeface="Arial" charset="0"/>
                <a:ea typeface="ＭＳ Ｐゴシック" charset="0"/>
              </a:rPr>
            </a:br>
            <a:endParaRPr lang="fr-FR" sz="1800" b="1">
              <a:solidFill>
                <a:schemeClr val="tx2"/>
              </a:solidFill>
              <a:latin typeface="Arial" charset="0"/>
              <a:ea typeface="ＭＳ Ｐゴシック" charset="0"/>
            </a:endParaRPr>
          </a:p>
          <a:p>
            <a:pPr lvl="1" algn="l" eaLnBrk="1" hangingPunct="1"/>
            <a:r>
              <a:rPr lang="fr-FR" sz="1800" b="1">
                <a:solidFill>
                  <a:schemeClr val="tx2"/>
                </a:solidFill>
                <a:latin typeface="Arial" charset="0"/>
                <a:ea typeface="ＭＳ Ｐゴシック" charset="0"/>
              </a:rPr>
              <a:t>Jonathan POTTIER -&gt; Acquisition CARREFOUR EXPRESS St Jory</a:t>
            </a:r>
            <a:br>
              <a:rPr lang="fr-FR" sz="1800" b="1">
                <a:solidFill>
                  <a:schemeClr val="tx2"/>
                </a:solidFill>
                <a:latin typeface="Arial" charset="0"/>
                <a:ea typeface="ＭＳ Ｐゴシック" charset="0"/>
              </a:rPr>
            </a:br>
            <a:endParaRPr lang="fr-FR" sz="1800" b="1">
              <a:solidFill>
                <a:schemeClr val="tx2"/>
              </a:solidFill>
              <a:latin typeface="Arial" charset="0"/>
              <a:ea typeface="ＭＳ Ｐゴシック" charset="0"/>
            </a:endParaRPr>
          </a:p>
          <a:p>
            <a:pPr lvl="1" algn="l" eaLnBrk="1" hangingPunct="1"/>
            <a:r>
              <a:rPr lang="fr-FR" sz="1800" b="1">
                <a:solidFill>
                  <a:schemeClr val="tx2"/>
                </a:solidFill>
                <a:latin typeface="Arial" charset="0"/>
                <a:ea typeface="ＭＳ Ｐゴシック" charset="0"/>
              </a:rPr>
              <a:t>Cyril ROUSSELET -&gt; Création CARREFOUR CITY Toulouse Av. J. Rieux</a:t>
            </a:r>
          </a:p>
          <a:p>
            <a:pPr lvl="1" algn="l" eaLnBrk="1" hangingPunct="1"/>
            <a:endParaRPr lang="fr-FR" sz="1800" b="1">
              <a:solidFill>
                <a:schemeClr val="tx2"/>
              </a:solidFill>
              <a:latin typeface="Arial" charset="0"/>
              <a:ea typeface="ＭＳ Ｐゴシック" charset="0"/>
            </a:endParaRPr>
          </a:p>
          <a:p>
            <a:pPr lvl="1" algn="l" eaLnBrk="1" hangingPunct="1"/>
            <a:endParaRPr lang="fr-FR" b="1">
              <a:solidFill>
                <a:schemeClr val="tx2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341313" y="617538"/>
            <a:ext cx="8280400" cy="682625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1" hangingPunct="1"/>
            <a:r>
              <a:rPr lang="fr-FR" sz="2000" b="1">
                <a:solidFill>
                  <a:schemeClr val="tx2"/>
                </a:solidFill>
                <a:latin typeface="Verdana" charset="0"/>
              </a:rPr>
              <a:t>QUELQUES EXEMPLES LOCAUX ET RECENTS</a:t>
            </a:r>
            <a:r>
              <a:rPr lang="fr-FR" sz="1400" b="1">
                <a:solidFill>
                  <a:schemeClr val="tx2"/>
                </a:solidFill>
                <a:latin typeface="Verdana" charset="0"/>
              </a:rPr>
              <a:t> </a:t>
            </a:r>
          </a:p>
        </p:txBody>
      </p:sp>
      <p:pic>
        <p:nvPicPr>
          <p:cNvPr id="16389" name="Picture 8" descr="MP900341526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7388" y="6154738"/>
            <a:ext cx="450850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0" name="Text Box 9"/>
          <p:cNvSpPr txBox="1">
            <a:spLocks noChangeArrowheads="1"/>
          </p:cNvSpPr>
          <p:nvPr/>
        </p:nvSpPr>
        <p:spPr bwMode="auto">
          <a:xfrm>
            <a:off x="1030288" y="1316038"/>
            <a:ext cx="41576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endParaRPr lang="en-US"/>
          </a:p>
        </p:txBody>
      </p:sp>
      <p:sp>
        <p:nvSpPr>
          <p:cNvPr id="16391" name="Text Box 10"/>
          <p:cNvSpPr txBox="1">
            <a:spLocks noChangeArrowheads="1"/>
          </p:cNvSpPr>
          <p:nvPr/>
        </p:nvSpPr>
        <p:spPr bwMode="auto">
          <a:xfrm>
            <a:off x="1395413" y="1414463"/>
            <a:ext cx="35988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endParaRPr lang="en-US"/>
          </a:p>
        </p:txBody>
      </p:sp>
      <p:sp>
        <p:nvSpPr>
          <p:cNvPr id="16392" name="Rectangle 11"/>
          <p:cNvSpPr>
            <a:spLocks noChangeArrowheads="1"/>
          </p:cNvSpPr>
          <p:nvPr/>
        </p:nvSpPr>
        <p:spPr bwMode="auto">
          <a:xfrm>
            <a:off x="949325" y="1579563"/>
            <a:ext cx="40116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sz="2000" b="1">
                <a:solidFill>
                  <a:schemeClr val="tx2"/>
                </a:solidFill>
                <a:latin typeface="Verdana" charset="0"/>
              </a:rPr>
              <a:t>ET DES</a:t>
            </a:r>
            <a:r>
              <a:rPr lang="fr-FR" b="1">
                <a:solidFill>
                  <a:schemeClr val="tx2"/>
                </a:solidFill>
              </a:rPr>
              <a:t> </a:t>
            </a:r>
            <a:r>
              <a:rPr lang="fr-FR" sz="2000" b="1">
                <a:solidFill>
                  <a:schemeClr val="tx2"/>
                </a:solidFill>
                <a:latin typeface="Verdana" charset="0"/>
              </a:rPr>
              <a:t>PROPRIETAIRES</a:t>
            </a:r>
            <a:r>
              <a:rPr lang="fr-FR" b="1">
                <a:solidFill>
                  <a:schemeClr val="tx2"/>
                </a:solidFill>
              </a:rPr>
              <a:t>….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47700" y="1770063"/>
            <a:ext cx="8016875" cy="4797425"/>
          </a:xfrm>
        </p:spPr>
        <p:txBody>
          <a:bodyPr/>
          <a:lstStyle/>
          <a:p>
            <a:pPr lvl="1" algn="l" eaLnBrk="1" hangingPunct="1">
              <a:buFontTx/>
              <a:buNone/>
            </a:pPr>
            <a:r>
              <a:rPr lang="fr-FR" sz="1800" b="1">
                <a:solidFill>
                  <a:schemeClr val="tx2"/>
                </a:solidFill>
                <a:latin typeface="Arial" charset="0"/>
                <a:ea typeface="ＭＳ Ｐゴシック" charset="0"/>
              </a:rPr>
              <a:t>Les adjoints formés par C. ROUSSELET et qui ont aujourd</a:t>
            </a:r>
            <a:r>
              <a:rPr lang="ja-JP" altLang="fr-FR" sz="1800" b="1">
                <a:solidFill>
                  <a:schemeClr val="tx2"/>
                </a:solidFill>
                <a:latin typeface="Arial" charset="0"/>
                <a:ea typeface="ＭＳ Ｐゴシック" charset="0"/>
              </a:rPr>
              <a:t>’</a:t>
            </a:r>
            <a:r>
              <a:rPr lang="fr-FR" sz="1800" b="1">
                <a:solidFill>
                  <a:schemeClr val="tx2"/>
                </a:solidFill>
                <a:latin typeface="Arial" charset="0"/>
                <a:ea typeface="ＭＳ Ｐゴシック" charset="0"/>
              </a:rPr>
              <a:t>hui leurs magasins :</a:t>
            </a:r>
            <a:br>
              <a:rPr lang="fr-FR" sz="1800" b="1">
                <a:solidFill>
                  <a:schemeClr val="tx2"/>
                </a:solidFill>
                <a:latin typeface="Arial" charset="0"/>
                <a:ea typeface="ＭＳ Ｐゴシック" charset="0"/>
              </a:rPr>
            </a:br>
            <a:endParaRPr lang="fr-FR" sz="1800" b="1">
              <a:solidFill>
                <a:schemeClr val="tx2"/>
              </a:solidFill>
              <a:latin typeface="Arial" charset="0"/>
              <a:ea typeface="ＭＳ Ｐゴシック" charset="0"/>
            </a:endParaRPr>
          </a:p>
          <a:p>
            <a:pPr lvl="1" algn="l" eaLnBrk="1" hangingPunct="1"/>
            <a:r>
              <a:rPr lang="fr-FR" sz="1800" b="1">
                <a:solidFill>
                  <a:schemeClr val="tx2"/>
                </a:solidFill>
                <a:latin typeface="Arial" charset="0"/>
                <a:ea typeface="ＭＳ Ｐゴシック" charset="0"/>
              </a:rPr>
              <a:t>Philippe PROUHET -&gt; Locataire Gérant Villefranche de Rouergue</a:t>
            </a:r>
            <a:br>
              <a:rPr lang="fr-FR" sz="1800" b="1">
                <a:solidFill>
                  <a:schemeClr val="tx2"/>
                </a:solidFill>
                <a:latin typeface="Arial" charset="0"/>
                <a:ea typeface="ＭＳ Ｐゴシック" charset="0"/>
              </a:rPr>
            </a:br>
            <a:endParaRPr lang="fr-FR" sz="1800" b="1">
              <a:solidFill>
                <a:schemeClr val="tx2"/>
              </a:solidFill>
              <a:latin typeface="Arial" charset="0"/>
              <a:ea typeface="ＭＳ Ｐゴシック" charset="0"/>
            </a:endParaRPr>
          </a:p>
          <a:p>
            <a:pPr lvl="1" algn="l" eaLnBrk="1" hangingPunct="1"/>
            <a:r>
              <a:rPr lang="fr-FR" sz="1800" b="1">
                <a:solidFill>
                  <a:schemeClr val="tx2"/>
                </a:solidFill>
                <a:latin typeface="Arial" charset="0"/>
                <a:ea typeface="ＭＳ Ｐゴシック" charset="0"/>
              </a:rPr>
              <a:t>Mr et Mme MARIN -&gt; Locataire Gérant CARREFOUR EXPRESS </a:t>
            </a:r>
          </a:p>
          <a:p>
            <a:pPr lvl="1" algn="l" eaLnBrk="1" hangingPunct="1">
              <a:buFontTx/>
              <a:buNone/>
            </a:pPr>
            <a:r>
              <a:rPr lang="fr-FR" sz="1800" b="1">
                <a:solidFill>
                  <a:schemeClr val="tx2"/>
                </a:solidFill>
                <a:latin typeface="Arial" charset="0"/>
                <a:ea typeface="ＭＳ Ｐゴシック" charset="0"/>
              </a:rPr>
              <a:t>	St Paul Les Dax</a:t>
            </a:r>
            <a:br>
              <a:rPr lang="fr-FR" sz="1800" b="1">
                <a:solidFill>
                  <a:schemeClr val="tx2"/>
                </a:solidFill>
                <a:latin typeface="Arial" charset="0"/>
                <a:ea typeface="ＭＳ Ｐゴシック" charset="0"/>
              </a:rPr>
            </a:br>
            <a:endParaRPr lang="fr-FR" sz="1800" b="1">
              <a:solidFill>
                <a:schemeClr val="tx2"/>
              </a:solidFill>
              <a:latin typeface="Arial" charset="0"/>
              <a:ea typeface="ＭＳ Ｐゴシック" charset="0"/>
            </a:endParaRPr>
          </a:p>
          <a:p>
            <a:pPr lvl="1" algn="l" eaLnBrk="1" hangingPunct="1"/>
            <a:r>
              <a:rPr lang="fr-FR" sz="1800" b="1">
                <a:solidFill>
                  <a:schemeClr val="tx2"/>
                </a:solidFill>
                <a:latin typeface="Arial" charset="0"/>
                <a:ea typeface="ＭＳ Ｐゴシック" charset="0"/>
              </a:rPr>
              <a:t>Hervé BERNARD -&gt; Locataire Gérant CARREFOUR CITY Perpignan</a:t>
            </a:r>
            <a:br>
              <a:rPr lang="fr-FR" sz="1800" b="1">
                <a:solidFill>
                  <a:schemeClr val="tx2"/>
                </a:solidFill>
                <a:latin typeface="Arial" charset="0"/>
                <a:ea typeface="ＭＳ Ｐゴシック" charset="0"/>
              </a:rPr>
            </a:br>
            <a:endParaRPr lang="fr-FR" sz="1800" b="1">
              <a:solidFill>
                <a:schemeClr val="tx2"/>
              </a:solidFill>
              <a:latin typeface="Arial" charset="0"/>
              <a:ea typeface="ＭＳ Ｐゴシック" charset="0"/>
            </a:endParaRPr>
          </a:p>
          <a:p>
            <a:pPr lvl="1" algn="l" eaLnBrk="1" hangingPunct="1"/>
            <a:r>
              <a:rPr lang="fr-FR" sz="1800" b="1">
                <a:solidFill>
                  <a:schemeClr val="tx2"/>
                </a:solidFill>
                <a:latin typeface="Arial" charset="0"/>
                <a:ea typeface="ＭＳ Ｐゴシック" charset="0"/>
              </a:rPr>
              <a:t>Régis ROUXEL -&gt; Locataire Gérant 8 A HUIT Toulouse Av. de Muret</a:t>
            </a:r>
          </a:p>
          <a:p>
            <a:pPr lvl="1" algn="l" eaLnBrk="1" hangingPunct="1"/>
            <a:endParaRPr lang="fr-FR" b="1">
              <a:solidFill>
                <a:schemeClr val="tx2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341313" y="617538"/>
            <a:ext cx="8280400" cy="682625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1" hangingPunct="1"/>
            <a:r>
              <a:rPr lang="fr-FR" sz="2000" b="1">
                <a:solidFill>
                  <a:schemeClr val="tx2"/>
                </a:solidFill>
                <a:latin typeface="Verdana" charset="0"/>
              </a:rPr>
              <a:t>ET APRES…</a:t>
            </a:r>
            <a:r>
              <a:rPr lang="fr-FR" sz="1400" b="1">
                <a:solidFill>
                  <a:schemeClr val="tx2"/>
                </a:solidFill>
                <a:latin typeface="Verdana" charset="0"/>
              </a:rPr>
              <a:t>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68538" y="233363"/>
            <a:ext cx="4319587" cy="792162"/>
          </a:xfrm>
          <a:solidFill>
            <a:schemeClr val="bg2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r>
              <a:rPr lang="fr-FR" sz="2800">
                <a:solidFill>
                  <a:schemeClr val="tx2"/>
                </a:solidFill>
                <a:latin typeface="Verdana" charset="0"/>
                <a:ea typeface="ＭＳ Ｐゴシック" charset="0"/>
              </a:rPr>
              <a:t>OBJECTIFS</a:t>
            </a:r>
            <a:r>
              <a:rPr lang="fr-FR" sz="2000">
                <a:solidFill>
                  <a:schemeClr val="tx2"/>
                </a:solidFill>
                <a:latin typeface="Arial" charset="0"/>
                <a:ea typeface="ＭＳ Ｐゴシック" charset="0"/>
              </a:rPr>
              <a:t>  </a:t>
            </a:r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574675" y="1260475"/>
            <a:ext cx="8569325" cy="475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66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1" hangingPunct="1">
              <a:buFont typeface="Wingdings 3" charset="0"/>
              <a:buChar char="c"/>
            </a:pPr>
            <a:r>
              <a:rPr lang="fr-FR" sz="2000">
                <a:solidFill>
                  <a:schemeClr val="tx2"/>
                </a:solidFill>
                <a:latin typeface="Verdana" charset="0"/>
                <a:sym typeface="Wingdings 3" charset="0"/>
              </a:rPr>
              <a:t> Accompagner</a:t>
            </a:r>
            <a:r>
              <a:rPr lang="fr-FR" sz="2000" b="1">
                <a:solidFill>
                  <a:schemeClr val="tx2"/>
                </a:solidFill>
                <a:latin typeface="Verdana" charset="0"/>
                <a:sym typeface="Wingdings 3" charset="0"/>
              </a:rPr>
              <a:t> </a:t>
            </a:r>
            <a:r>
              <a:rPr lang="fr-FR" sz="2000">
                <a:solidFill>
                  <a:schemeClr val="tx2"/>
                </a:solidFill>
                <a:latin typeface="Verdana" charset="0"/>
                <a:sym typeface="Wingdings 3" charset="0"/>
              </a:rPr>
              <a:t>les collaborateurs pour la r</a:t>
            </a:r>
            <a:r>
              <a:rPr lang="fr-FR" sz="2000">
                <a:solidFill>
                  <a:schemeClr val="tx2"/>
                </a:solidFill>
                <a:sym typeface="Wingdings 3" charset="0"/>
              </a:rPr>
              <a:t>é</a:t>
            </a:r>
            <a:r>
              <a:rPr lang="fr-FR" sz="2000">
                <a:solidFill>
                  <a:schemeClr val="tx2"/>
                </a:solidFill>
                <a:latin typeface="Verdana" charset="0"/>
                <a:sym typeface="Wingdings 3" charset="0"/>
              </a:rPr>
              <a:t>ussite de leur projet par la</a:t>
            </a:r>
            <a:r>
              <a:rPr lang="fr-FR" sz="2000" b="1">
                <a:solidFill>
                  <a:schemeClr val="tx2"/>
                </a:solidFill>
                <a:latin typeface="Verdana" charset="0"/>
                <a:sym typeface="Wingdings 3" charset="0"/>
              </a:rPr>
              <a:t> </a:t>
            </a:r>
            <a:r>
              <a:rPr lang="fr-FR" sz="2000">
                <a:solidFill>
                  <a:schemeClr val="tx2"/>
                </a:solidFill>
                <a:latin typeface="Verdana" charset="0"/>
                <a:sym typeface="Wingdings 3" charset="0"/>
              </a:rPr>
              <a:t>p</a:t>
            </a:r>
            <a:r>
              <a:rPr lang="fr-FR" sz="2000">
                <a:solidFill>
                  <a:schemeClr val="tx2"/>
                </a:solidFill>
                <a:sym typeface="Wingdings 3" charset="0"/>
              </a:rPr>
              <a:t>é</a:t>
            </a:r>
            <a:r>
              <a:rPr lang="fr-FR" sz="2000">
                <a:solidFill>
                  <a:schemeClr val="tx2"/>
                </a:solidFill>
                <a:latin typeface="Verdana" charset="0"/>
                <a:sym typeface="Wingdings 3" charset="0"/>
              </a:rPr>
              <a:t>riode de professionnalisation, </a:t>
            </a:r>
            <a:r>
              <a:rPr lang="fr-FR" sz="2000">
                <a:solidFill>
                  <a:schemeClr val="tx2"/>
                </a:solidFill>
                <a:latin typeface="Verdana" charset="0"/>
              </a:rPr>
              <a:t>le développement progressif des compétences et l</a:t>
            </a:r>
            <a:r>
              <a:rPr lang="ja-JP" altLang="fr-FR" sz="2000">
                <a:solidFill>
                  <a:schemeClr val="tx2"/>
                </a:solidFill>
                <a:latin typeface="Verdana" charset="0"/>
              </a:rPr>
              <a:t>’</a:t>
            </a:r>
            <a:r>
              <a:rPr lang="fr-FR" sz="2000">
                <a:solidFill>
                  <a:schemeClr val="tx2"/>
                </a:solidFill>
                <a:latin typeface="Verdana" charset="0"/>
              </a:rPr>
              <a:t>implication dans les résultats opérationnels au travers d</a:t>
            </a:r>
            <a:r>
              <a:rPr lang="ja-JP" altLang="fr-FR" sz="2000">
                <a:solidFill>
                  <a:schemeClr val="tx2"/>
                </a:solidFill>
                <a:latin typeface="Verdana" charset="0"/>
              </a:rPr>
              <a:t>’</a:t>
            </a:r>
            <a:r>
              <a:rPr lang="fr-FR" sz="2000">
                <a:solidFill>
                  <a:schemeClr val="tx2"/>
                </a:solidFill>
                <a:latin typeface="Verdana" charset="0"/>
              </a:rPr>
              <a:t>un parcours de formation adapté</a:t>
            </a:r>
            <a:br>
              <a:rPr lang="fr-FR" sz="2000">
                <a:solidFill>
                  <a:schemeClr val="tx2"/>
                </a:solidFill>
                <a:latin typeface="Verdana" charset="0"/>
              </a:rPr>
            </a:br>
            <a:r>
              <a:rPr lang="fr-FR" sz="2000">
                <a:solidFill>
                  <a:schemeClr val="tx2"/>
                </a:solidFill>
                <a:latin typeface="Verdana" charset="0"/>
                <a:sym typeface="Wingdings 3" charset="0"/>
              </a:rPr>
              <a:t> </a:t>
            </a:r>
            <a:br>
              <a:rPr lang="fr-FR" sz="2000">
                <a:solidFill>
                  <a:schemeClr val="tx2"/>
                </a:solidFill>
                <a:latin typeface="Verdana" charset="0"/>
                <a:sym typeface="Wingdings 3" charset="0"/>
              </a:rPr>
            </a:br>
            <a:r>
              <a:rPr lang="fr-FR" sz="2000" b="1">
                <a:solidFill>
                  <a:schemeClr val="tx2"/>
                </a:solidFill>
                <a:latin typeface="Verdana" charset="0"/>
                <a:sym typeface="Wingdings 3" charset="0"/>
              </a:rPr>
              <a:t> </a:t>
            </a:r>
            <a:r>
              <a:rPr lang="fr-FR" sz="2000">
                <a:solidFill>
                  <a:schemeClr val="tx2"/>
                </a:solidFill>
                <a:latin typeface="Verdana" charset="0"/>
                <a:sym typeface="Wingdings 3" charset="0"/>
              </a:rPr>
              <a:t>Leur permettre de se faire reconna</a:t>
            </a:r>
            <a:r>
              <a:rPr lang="fr-FR" sz="2000">
                <a:solidFill>
                  <a:schemeClr val="tx2"/>
                </a:solidFill>
                <a:sym typeface="Wingdings 3" charset="0"/>
              </a:rPr>
              <a:t>î</a:t>
            </a:r>
            <a:r>
              <a:rPr lang="fr-FR" sz="2000">
                <a:solidFill>
                  <a:schemeClr val="tx2"/>
                </a:solidFill>
                <a:latin typeface="Verdana" charset="0"/>
                <a:sym typeface="Wingdings 3" charset="0"/>
              </a:rPr>
              <a:t>tre</a:t>
            </a:r>
            <a:r>
              <a:rPr lang="fr-FR" sz="2000" b="1">
                <a:solidFill>
                  <a:schemeClr val="tx2"/>
                </a:solidFill>
                <a:latin typeface="Verdana" charset="0"/>
                <a:sym typeface="Wingdings 3" charset="0"/>
              </a:rPr>
              <a:t> </a:t>
            </a:r>
            <a:r>
              <a:rPr lang="fr-FR" sz="2000">
                <a:solidFill>
                  <a:schemeClr val="tx2"/>
                </a:solidFill>
                <a:latin typeface="Verdana" charset="0"/>
                <a:sym typeface="Wingdings 3" charset="0"/>
              </a:rPr>
              <a:t>et valoriser </a:t>
            </a:r>
            <a:r>
              <a:rPr lang="fr-FR" sz="2000">
                <a:solidFill>
                  <a:schemeClr val="tx2"/>
                </a:solidFill>
                <a:sym typeface="Wingdings 3" charset="0"/>
              </a:rPr>
              <a:t>à</a:t>
            </a:r>
            <a:r>
              <a:rPr lang="fr-FR" sz="2000">
                <a:solidFill>
                  <a:schemeClr val="tx2"/>
                </a:solidFill>
                <a:latin typeface="Verdana" charset="0"/>
                <a:sym typeface="Wingdings 3" charset="0"/>
              </a:rPr>
              <a:t> terme par les Branches Professionnelles du Commerce </a:t>
            </a:r>
            <a:br>
              <a:rPr lang="fr-FR" sz="2000">
                <a:solidFill>
                  <a:schemeClr val="tx2"/>
                </a:solidFill>
                <a:latin typeface="Verdana" charset="0"/>
                <a:sym typeface="Wingdings 3" charset="0"/>
              </a:rPr>
            </a:br>
            <a:r>
              <a:rPr lang="fr-FR" sz="2000" b="1">
                <a:solidFill>
                  <a:schemeClr val="tx2"/>
                </a:solidFill>
                <a:latin typeface="Verdana" charset="0"/>
                <a:sym typeface="Wingdings 3" charset="0"/>
              </a:rPr>
              <a:t/>
            </a:r>
            <a:br>
              <a:rPr lang="fr-FR" sz="2000" b="1">
                <a:solidFill>
                  <a:schemeClr val="tx2"/>
                </a:solidFill>
                <a:latin typeface="Verdana" charset="0"/>
                <a:sym typeface="Wingdings 3" charset="0"/>
              </a:rPr>
            </a:br>
            <a:r>
              <a:rPr lang="fr-FR" sz="2000" b="1">
                <a:solidFill>
                  <a:schemeClr val="tx2"/>
                </a:solidFill>
                <a:latin typeface="Verdana" charset="0"/>
                <a:sym typeface="Wingdings 3" charset="0"/>
              </a:rPr>
              <a:t> </a:t>
            </a:r>
            <a:r>
              <a:rPr lang="fr-FR" sz="2000">
                <a:solidFill>
                  <a:schemeClr val="tx2"/>
                </a:solidFill>
                <a:latin typeface="Verdana" charset="0"/>
                <a:sym typeface="Wingdings 3" charset="0"/>
              </a:rPr>
              <a:t>Donner une formation de qualit</a:t>
            </a:r>
            <a:r>
              <a:rPr lang="fr-FR" sz="2000">
                <a:solidFill>
                  <a:schemeClr val="tx2"/>
                </a:solidFill>
                <a:sym typeface="Wingdings 3" charset="0"/>
              </a:rPr>
              <a:t>é</a:t>
            </a:r>
            <a:r>
              <a:rPr lang="fr-FR" sz="2000">
                <a:solidFill>
                  <a:schemeClr val="tx2"/>
                </a:solidFill>
                <a:latin typeface="Verdana" charset="0"/>
                <a:sym typeface="Wingdings 3" charset="0"/>
              </a:rPr>
              <a:t> </a:t>
            </a:r>
            <a:r>
              <a:rPr lang="fr-FR" sz="2000">
                <a:solidFill>
                  <a:schemeClr val="tx2"/>
                </a:solidFill>
                <a:sym typeface="Wingdings 3" charset="0"/>
              </a:rPr>
              <a:t>à</a:t>
            </a:r>
            <a:r>
              <a:rPr lang="fr-FR" sz="2000" b="1">
                <a:solidFill>
                  <a:schemeClr val="tx2"/>
                </a:solidFill>
                <a:latin typeface="Verdana" charset="0"/>
                <a:sym typeface="Wingdings 3" charset="0"/>
              </a:rPr>
              <a:t> </a:t>
            </a:r>
            <a:r>
              <a:rPr lang="fr-FR" sz="2000">
                <a:solidFill>
                  <a:schemeClr val="tx2"/>
                </a:solidFill>
                <a:latin typeface="Verdana" charset="0"/>
                <a:sym typeface="Wingdings 3" charset="0"/>
              </a:rPr>
              <a:t>nos </a:t>
            </a:r>
            <a:r>
              <a:rPr lang="fr-FR" sz="2000">
                <a:solidFill>
                  <a:schemeClr val="tx2"/>
                </a:solidFill>
                <a:sym typeface="Wingdings 3" charset="0"/>
              </a:rPr>
              <a:t>« </a:t>
            </a:r>
            <a:r>
              <a:rPr lang="fr-FR" sz="2000">
                <a:solidFill>
                  <a:schemeClr val="tx2"/>
                </a:solidFill>
                <a:latin typeface="Verdana" charset="0"/>
                <a:sym typeface="Wingdings 3" charset="0"/>
              </a:rPr>
              <a:t>futurs exploitants</a:t>
            </a:r>
            <a:r>
              <a:rPr lang="fr-FR" sz="2000">
                <a:solidFill>
                  <a:schemeClr val="tx2"/>
                </a:solidFill>
                <a:sym typeface="Wingdings 3" charset="0"/>
              </a:rPr>
              <a:t> »</a:t>
            </a:r>
            <a:r>
              <a:rPr lang="fr-FR" sz="2000">
                <a:solidFill>
                  <a:schemeClr val="tx2"/>
                </a:solidFill>
                <a:latin typeface="Verdana" charset="0"/>
                <a:sym typeface="Wingdings 3" charset="0"/>
              </a:rPr>
              <a:t> </a:t>
            </a:r>
            <a:br>
              <a:rPr lang="fr-FR" sz="2000">
                <a:solidFill>
                  <a:schemeClr val="tx2"/>
                </a:solidFill>
                <a:latin typeface="Verdana" charset="0"/>
                <a:sym typeface="Wingdings 3" charset="0"/>
              </a:rPr>
            </a:br>
            <a:r>
              <a:rPr lang="fr-FR" sz="2000">
                <a:solidFill>
                  <a:schemeClr val="tx2"/>
                </a:solidFill>
                <a:latin typeface="Verdana" charset="0"/>
                <a:sym typeface="Wingdings 3" charset="0"/>
              </a:rPr>
              <a:t/>
            </a:r>
            <a:br>
              <a:rPr lang="fr-FR" sz="2000">
                <a:solidFill>
                  <a:schemeClr val="tx2"/>
                </a:solidFill>
                <a:latin typeface="Verdana" charset="0"/>
                <a:sym typeface="Wingdings 3" charset="0"/>
              </a:rPr>
            </a:br>
            <a:r>
              <a:rPr lang="fr-FR" sz="2000" b="1">
                <a:solidFill>
                  <a:schemeClr val="tx2"/>
                </a:solidFill>
                <a:latin typeface="Verdana" charset="0"/>
                <a:sym typeface="Wingdings 3" charset="0"/>
              </a:rPr>
              <a:t> </a:t>
            </a:r>
            <a:r>
              <a:rPr lang="fr-FR" sz="2000">
                <a:solidFill>
                  <a:schemeClr val="tx2"/>
                </a:solidFill>
                <a:latin typeface="Verdana" charset="0"/>
                <a:sym typeface="Wingdings 3" charset="0"/>
              </a:rPr>
              <a:t>Cr</a:t>
            </a:r>
            <a:r>
              <a:rPr lang="fr-FR" sz="2000">
                <a:solidFill>
                  <a:schemeClr val="tx2"/>
                </a:solidFill>
                <a:sym typeface="Wingdings 3" charset="0"/>
              </a:rPr>
              <a:t>é</a:t>
            </a:r>
            <a:r>
              <a:rPr lang="fr-FR" sz="2000">
                <a:solidFill>
                  <a:schemeClr val="tx2"/>
                </a:solidFill>
                <a:latin typeface="Verdana" charset="0"/>
                <a:sym typeface="Wingdings 3" charset="0"/>
              </a:rPr>
              <a:t>er une fili</a:t>
            </a:r>
            <a:r>
              <a:rPr lang="fr-FR" sz="2000">
                <a:solidFill>
                  <a:schemeClr val="tx2"/>
                </a:solidFill>
                <a:sym typeface="Wingdings 3" charset="0"/>
              </a:rPr>
              <a:t>è</a:t>
            </a:r>
            <a:r>
              <a:rPr lang="fr-FR" sz="2000">
                <a:solidFill>
                  <a:schemeClr val="tx2"/>
                </a:solidFill>
                <a:latin typeface="Verdana" charset="0"/>
                <a:sym typeface="Wingdings 3" charset="0"/>
              </a:rPr>
              <a:t>re de chef d</a:t>
            </a:r>
            <a:r>
              <a:rPr lang="ja-JP" altLang="fr-FR" sz="2000">
                <a:solidFill>
                  <a:schemeClr val="tx2"/>
                </a:solidFill>
                <a:sym typeface="Wingdings 3" charset="0"/>
              </a:rPr>
              <a:t>’</a:t>
            </a:r>
            <a:r>
              <a:rPr lang="fr-FR" sz="2000">
                <a:solidFill>
                  <a:schemeClr val="tx2"/>
                </a:solidFill>
                <a:latin typeface="Verdana" charset="0"/>
                <a:sym typeface="Wingdings 3" charset="0"/>
              </a:rPr>
              <a:t>entreprise</a:t>
            </a:r>
            <a:r>
              <a:rPr lang="fr-FR" sz="2000" b="1">
                <a:solidFill>
                  <a:schemeClr val="tx2"/>
                </a:solidFill>
                <a:latin typeface="Verdana" charset="0"/>
                <a:sym typeface="Wingdings 3" charset="0"/>
              </a:rPr>
              <a:t/>
            </a:r>
            <a:br>
              <a:rPr lang="fr-FR" sz="2000" b="1">
                <a:solidFill>
                  <a:schemeClr val="tx2"/>
                </a:solidFill>
                <a:latin typeface="Verdana" charset="0"/>
                <a:sym typeface="Wingdings 3" charset="0"/>
              </a:rPr>
            </a:br>
            <a:endParaRPr lang="fr-FR" sz="2000" b="1">
              <a:solidFill>
                <a:schemeClr val="tx2"/>
              </a:solidFill>
              <a:latin typeface="Verdana" charset="0"/>
              <a:sym typeface="Wingdings 3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5"/>
          <p:cNvSpPr>
            <a:spLocks noChangeArrowheads="1"/>
          </p:cNvSpPr>
          <p:nvPr/>
        </p:nvSpPr>
        <p:spPr bwMode="auto">
          <a:xfrm>
            <a:off x="341313" y="327025"/>
            <a:ext cx="8280400" cy="682625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1" hangingPunct="1"/>
            <a:r>
              <a:rPr lang="fr-FR" sz="2000" b="1">
                <a:solidFill>
                  <a:schemeClr val="tx2"/>
                </a:solidFill>
                <a:latin typeface="Verdana" charset="0"/>
              </a:rPr>
              <a:t>FORMATION DE PROFESSIONNALISATION </a:t>
            </a:r>
            <a:br>
              <a:rPr lang="fr-FR" sz="2000" b="1">
                <a:solidFill>
                  <a:schemeClr val="tx2"/>
                </a:solidFill>
                <a:latin typeface="Verdana" charset="0"/>
              </a:rPr>
            </a:br>
            <a:r>
              <a:rPr lang="fr-FR" sz="2000" b="1">
                <a:solidFill>
                  <a:schemeClr val="tx2"/>
                </a:solidFill>
                <a:latin typeface="Verdana" charset="0"/>
              </a:rPr>
              <a:t>CARREFOUR PROXIMITE</a:t>
            </a:r>
            <a:r>
              <a:rPr lang="fr-FR" sz="1400" b="1">
                <a:solidFill>
                  <a:schemeClr val="tx2"/>
                </a:solidFill>
                <a:latin typeface="Verdana" charset="0"/>
              </a:rPr>
              <a:t> </a:t>
            </a:r>
          </a:p>
        </p:txBody>
      </p:sp>
      <p:sp>
        <p:nvSpPr>
          <p:cNvPr id="5123" name="Rectangle 6"/>
          <p:cNvSpPr>
            <a:spLocks noChangeArrowheads="1"/>
          </p:cNvSpPr>
          <p:nvPr/>
        </p:nvSpPr>
        <p:spPr bwMode="auto">
          <a:xfrm>
            <a:off x="1239838" y="1208088"/>
            <a:ext cx="6497637" cy="558800"/>
          </a:xfrm>
          <a:prstGeom prst="rect">
            <a:avLst/>
          </a:prstGeom>
          <a:noFill/>
          <a:ln w="9525">
            <a:solidFill>
              <a:srgbClr val="00008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4" name="Text Box 7"/>
          <p:cNvSpPr txBox="1">
            <a:spLocks noChangeArrowheads="1"/>
          </p:cNvSpPr>
          <p:nvPr/>
        </p:nvSpPr>
        <p:spPr bwMode="auto">
          <a:xfrm>
            <a:off x="2157413" y="1328738"/>
            <a:ext cx="518636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fr-FR" sz="1600" b="1">
                <a:solidFill>
                  <a:schemeClr val="tx2"/>
                </a:solidFill>
              </a:rPr>
              <a:t>Collaborateurs en CDI (depuis 1 an en magasin)</a:t>
            </a:r>
          </a:p>
        </p:txBody>
      </p:sp>
      <p:sp>
        <p:nvSpPr>
          <p:cNvPr id="5125" name="Line 8"/>
          <p:cNvSpPr>
            <a:spLocks noChangeShapeType="1"/>
          </p:cNvSpPr>
          <p:nvPr/>
        </p:nvSpPr>
        <p:spPr bwMode="auto">
          <a:xfrm flipH="1">
            <a:off x="4448175" y="1771650"/>
            <a:ext cx="14288" cy="409575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6" name="Rectangle 9"/>
          <p:cNvSpPr>
            <a:spLocks noChangeArrowheads="1"/>
          </p:cNvSpPr>
          <p:nvPr/>
        </p:nvSpPr>
        <p:spPr bwMode="auto">
          <a:xfrm>
            <a:off x="1241425" y="2195513"/>
            <a:ext cx="6497638" cy="695325"/>
          </a:xfrm>
          <a:prstGeom prst="rect">
            <a:avLst/>
          </a:prstGeom>
          <a:noFill/>
          <a:ln w="9525">
            <a:solidFill>
              <a:srgbClr val="00008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7" name="Text Box 10"/>
          <p:cNvSpPr txBox="1">
            <a:spLocks noChangeArrowheads="1"/>
          </p:cNvSpPr>
          <p:nvPr/>
        </p:nvSpPr>
        <p:spPr bwMode="auto">
          <a:xfrm>
            <a:off x="1365250" y="2287588"/>
            <a:ext cx="6450013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fr-FR" sz="1600" b="1">
                <a:solidFill>
                  <a:schemeClr val="tx2"/>
                </a:solidFill>
              </a:rPr>
              <a:t>Formation en alternance « Futur Adjoint » </a:t>
            </a:r>
            <a:br>
              <a:rPr lang="fr-FR" sz="1600" b="1">
                <a:solidFill>
                  <a:schemeClr val="tx2"/>
                </a:solidFill>
              </a:rPr>
            </a:br>
            <a:r>
              <a:rPr lang="fr-FR" sz="1600" b="1">
                <a:solidFill>
                  <a:schemeClr val="tx2"/>
                </a:solidFill>
              </a:rPr>
              <a:t>-&gt; Titre professionnel « Responsable de Rayon » (niv. IV)</a:t>
            </a:r>
          </a:p>
        </p:txBody>
      </p:sp>
      <p:sp>
        <p:nvSpPr>
          <p:cNvPr id="5128" name="Line 11"/>
          <p:cNvSpPr>
            <a:spLocks noChangeShapeType="1"/>
          </p:cNvSpPr>
          <p:nvPr/>
        </p:nvSpPr>
        <p:spPr bwMode="auto">
          <a:xfrm flipH="1">
            <a:off x="4445000" y="2898775"/>
            <a:ext cx="14288" cy="46355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9" name="Rectangle 12"/>
          <p:cNvSpPr>
            <a:spLocks noChangeArrowheads="1"/>
          </p:cNvSpPr>
          <p:nvPr/>
        </p:nvSpPr>
        <p:spPr bwMode="auto">
          <a:xfrm>
            <a:off x="1293813" y="3163888"/>
            <a:ext cx="6497637" cy="804862"/>
          </a:xfrm>
          <a:prstGeom prst="rect">
            <a:avLst/>
          </a:prstGeom>
          <a:noFill/>
          <a:ln w="9525">
            <a:solidFill>
              <a:srgbClr val="00008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30" name="Text Box 13"/>
          <p:cNvSpPr txBox="1">
            <a:spLocks noChangeArrowheads="1"/>
          </p:cNvSpPr>
          <p:nvPr/>
        </p:nvSpPr>
        <p:spPr bwMode="auto">
          <a:xfrm>
            <a:off x="1373188" y="3448050"/>
            <a:ext cx="70358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fr-FR" sz="1600" b="1">
                <a:solidFill>
                  <a:schemeClr val="tx2"/>
                </a:solidFill>
              </a:rPr>
              <a:t>Formation en alternance « Adjoint Evolutif » </a:t>
            </a:r>
            <a:br>
              <a:rPr lang="fr-FR" sz="1600" b="1">
                <a:solidFill>
                  <a:schemeClr val="tx2"/>
                </a:solidFill>
              </a:rPr>
            </a:br>
            <a:r>
              <a:rPr lang="fr-FR" sz="1600" b="1">
                <a:solidFill>
                  <a:schemeClr val="tx2"/>
                </a:solidFill>
              </a:rPr>
              <a:t>-&gt; Titre professionnel « Manager d</a:t>
            </a:r>
            <a:r>
              <a:rPr lang="ja-JP" altLang="fr-FR" sz="1600" b="1">
                <a:solidFill>
                  <a:schemeClr val="tx2"/>
                </a:solidFill>
              </a:rPr>
              <a:t>’</a:t>
            </a:r>
            <a:r>
              <a:rPr lang="fr-FR" sz="1600" b="1">
                <a:solidFill>
                  <a:schemeClr val="tx2"/>
                </a:solidFill>
              </a:rPr>
              <a:t>Univers Marchand » (Niv.III)</a:t>
            </a:r>
          </a:p>
        </p:txBody>
      </p:sp>
      <p:sp>
        <p:nvSpPr>
          <p:cNvPr id="5131" name="Line 14"/>
          <p:cNvSpPr>
            <a:spLocks noChangeShapeType="1"/>
          </p:cNvSpPr>
          <p:nvPr/>
        </p:nvSpPr>
        <p:spPr bwMode="auto">
          <a:xfrm>
            <a:off x="4460875" y="4186238"/>
            <a:ext cx="0" cy="45085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2" name="Rectangle 15"/>
          <p:cNvSpPr>
            <a:spLocks noChangeArrowheads="1"/>
          </p:cNvSpPr>
          <p:nvPr/>
        </p:nvSpPr>
        <p:spPr bwMode="auto">
          <a:xfrm>
            <a:off x="1257300" y="4654550"/>
            <a:ext cx="6497638" cy="531813"/>
          </a:xfrm>
          <a:prstGeom prst="rect">
            <a:avLst/>
          </a:prstGeom>
          <a:noFill/>
          <a:ln w="9525">
            <a:solidFill>
              <a:srgbClr val="00008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33" name="Text Box 16"/>
          <p:cNvSpPr txBox="1">
            <a:spLocks noChangeArrowheads="1"/>
          </p:cNvSpPr>
          <p:nvPr/>
        </p:nvSpPr>
        <p:spPr bwMode="auto">
          <a:xfrm>
            <a:off x="2609850" y="4746625"/>
            <a:ext cx="31337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fr-FR" sz="1600" b="1">
                <a:solidFill>
                  <a:schemeClr val="tx2"/>
                </a:solidFill>
              </a:rPr>
              <a:t>Location Gérance sur 3 ans </a:t>
            </a:r>
          </a:p>
        </p:txBody>
      </p:sp>
      <p:sp>
        <p:nvSpPr>
          <p:cNvPr id="5134" name="Line 17"/>
          <p:cNvSpPr>
            <a:spLocks noChangeShapeType="1"/>
          </p:cNvSpPr>
          <p:nvPr/>
        </p:nvSpPr>
        <p:spPr bwMode="auto">
          <a:xfrm>
            <a:off x="4462463" y="5145088"/>
            <a:ext cx="0" cy="45085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5" name="Rectangle 18"/>
          <p:cNvSpPr>
            <a:spLocks noChangeArrowheads="1"/>
          </p:cNvSpPr>
          <p:nvPr/>
        </p:nvSpPr>
        <p:spPr bwMode="auto">
          <a:xfrm>
            <a:off x="1258888" y="5627688"/>
            <a:ext cx="6497637" cy="573087"/>
          </a:xfrm>
          <a:prstGeom prst="rect">
            <a:avLst/>
          </a:prstGeom>
          <a:noFill/>
          <a:ln w="9525">
            <a:solidFill>
              <a:srgbClr val="00008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36" name="Text Box 20"/>
          <p:cNvSpPr txBox="1">
            <a:spLocks noChangeArrowheads="1"/>
          </p:cNvSpPr>
          <p:nvPr/>
        </p:nvSpPr>
        <p:spPr bwMode="auto">
          <a:xfrm>
            <a:off x="2011363" y="5805488"/>
            <a:ext cx="477043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fr-FR" sz="1600" b="1">
                <a:solidFill>
                  <a:schemeClr val="tx2"/>
                </a:solidFill>
              </a:rPr>
              <a:t>Achat ou création d</a:t>
            </a:r>
            <a:r>
              <a:rPr lang="ja-JP" altLang="fr-FR" sz="1600" b="1">
                <a:solidFill>
                  <a:schemeClr val="tx2"/>
                </a:solidFill>
              </a:rPr>
              <a:t>’</a:t>
            </a:r>
            <a:r>
              <a:rPr lang="fr-FR" sz="1600" b="1">
                <a:solidFill>
                  <a:schemeClr val="tx2"/>
                </a:solidFill>
              </a:rPr>
              <a:t>un fonds de commerce </a:t>
            </a:r>
          </a:p>
        </p:txBody>
      </p:sp>
      <p:sp>
        <p:nvSpPr>
          <p:cNvPr id="5137" name="AutoShape 21"/>
          <p:cNvSpPr>
            <a:spLocks/>
          </p:cNvSpPr>
          <p:nvPr/>
        </p:nvSpPr>
        <p:spPr bwMode="auto">
          <a:xfrm>
            <a:off x="1042988" y="1371600"/>
            <a:ext cx="88900" cy="2700338"/>
          </a:xfrm>
          <a:prstGeom prst="leftBrace">
            <a:avLst>
              <a:gd name="adj1" fmla="val 253125"/>
              <a:gd name="adj2" fmla="val 50000"/>
            </a:avLst>
          </a:prstGeom>
          <a:noFill/>
          <a:ln w="254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38" name="AutoShape 22"/>
          <p:cNvSpPr>
            <a:spLocks/>
          </p:cNvSpPr>
          <p:nvPr/>
        </p:nvSpPr>
        <p:spPr bwMode="auto">
          <a:xfrm>
            <a:off x="1128713" y="4814888"/>
            <a:ext cx="88900" cy="1328737"/>
          </a:xfrm>
          <a:prstGeom prst="leftBrace">
            <a:avLst>
              <a:gd name="adj1" fmla="val 124554"/>
              <a:gd name="adj2" fmla="val 50000"/>
            </a:avLst>
          </a:prstGeom>
          <a:noFill/>
          <a:ln w="254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39" name="WordArt 25"/>
          <p:cNvSpPr>
            <a:spLocks noChangeArrowheads="1" noChangeShapeType="1" noTextEdit="1"/>
          </p:cNvSpPr>
          <p:nvPr/>
        </p:nvSpPr>
        <p:spPr bwMode="auto">
          <a:xfrm rot="5400000">
            <a:off x="-628650" y="2333625"/>
            <a:ext cx="2357438" cy="242888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/>
            <a:r>
              <a:rPr lang="en-US" sz="1600" kern="10">
                <a:ln w="12700">
                  <a:solidFill>
                    <a:schemeClr val="tx2"/>
                  </a:solidFill>
                  <a:round/>
                  <a:headEnd/>
                  <a:tailEnd/>
                </a:ln>
                <a:solidFill>
                  <a:schemeClr val="tx2"/>
                </a:solidFill>
                <a:effectLst>
                  <a:outerShdw blurRad="63500" dist="53882" dir="2700000" algn="ctr" rotWithShape="0">
                    <a:srgbClr val="CBCBCB">
                      <a:alpha val="79999"/>
                    </a:srgbClr>
                  </a:outerShdw>
                </a:effectLst>
                <a:latin typeface="Arial"/>
                <a:ea typeface="Arial"/>
                <a:cs typeface="Arial"/>
              </a:rPr>
              <a:t>SALARIE</a:t>
            </a:r>
          </a:p>
        </p:txBody>
      </p:sp>
      <p:sp>
        <p:nvSpPr>
          <p:cNvPr id="5140" name="WordArt 26"/>
          <p:cNvSpPr>
            <a:spLocks noChangeArrowheads="1" noChangeShapeType="1" noTextEdit="1"/>
          </p:cNvSpPr>
          <p:nvPr/>
        </p:nvSpPr>
        <p:spPr bwMode="auto">
          <a:xfrm rot="5400000">
            <a:off x="-657225" y="5051426"/>
            <a:ext cx="2492375" cy="342900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/>
            <a:r>
              <a:rPr lang="fr-FR" sz="1200" kern="10">
                <a:ln w="12700">
                  <a:solidFill>
                    <a:schemeClr val="tx2"/>
                  </a:solidFill>
                  <a:round/>
                  <a:headEnd/>
                  <a:tailEnd/>
                </a:ln>
                <a:solidFill>
                  <a:schemeClr val="tx2"/>
                </a:solidFill>
                <a:effectLst>
                  <a:outerShdw blurRad="63500" dist="53882" dir="2700000" algn="ctr" rotWithShape="0">
                    <a:srgbClr val="CBCBCB">
                      <a:alpha val="79999"/>
                    </a:srgbClr>
                  </a:outerShdw>
                </a:effectLst>
                <a:latin typeface="Arial"/>
                <a:ea typeface="Arial"/>
                <a:cs typeface="Arial"/>
              </a:rPr>
              <a:t>C H E F  D'E N T R E P R I S E</a:t>
            </a:r>
            <a:endParaRPr lang="en-US" sz="1200" kern="10">
              <a:ln w="12700">
                <a:solidFill>
                  <a:schemeClr val="tx2"/>
                </a:solidFill>
                <a:round/>
                <a:headEnd/>
                <a:tailEnd/>
              </a:ln>
              <a:solidFill>
                <a:schemeClr val="tx2"/>
              </a:solidFill>
              <a:effectLst>
                <a:outerShdw blurRad="63500" dist="53882" dir="2700000" algn="ctr" rotWithShape="0">
                  <a:srgbClr val="CBCBCB">
                    <a:alpha val="79999"/>
                  </a:srgbClr>
                </a:outerShdw>
              </a:effectLst>
              <a:latin typeface="Arial"/>
              <a:ea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0743" name="Group 87"/>
          <p:cNvGraphicFramePr>
            <a:graphicFrameLocks noGrp="1"/>
          </p:cNvGraphicFramePr>
          <p:nvPr>
            <p:ph idx="4294967295"/>
          </p:nvPr>
        </p:nvGraphicFramePr>
        <p:xfrm>
          <a:off x="180975" y="1566863"/>
          <a:ext cx="8921750" cy="2973959"/>
        </p:xfrm>
        <a:graphic>
          <a:graphicData uri="http://schemas.openxmlformats.org/drawingml/2006/table">
            <a:tbl>
              <a:tblPr/>
              <a:tblGrid>
                <a:gridCol w="2743200"/>
                <a:gridCol w="3089275"/>
                <a:gridCol w="3089275"/>
              </a:tblGrid>
              <a:tr h="41910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C048"/>
                        </a:buClr>
                        <a:buSzPct val="150000"/>
                        <a:buFont typeface="Monotype Sorts" charset="0"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C048"/>
                        </a:buClr>
                        <a:buSzPct val="150000"/>
                        <a:buFont typeface="Monotype Sorts" charset="0"/>
                        <a:buNone/>
                        <a:tabLst/>
                      </a:pPr>
                      <a:r>
                        <a:rPr kumimoji="0" lang="fr-F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Futur adjoint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C048"/>
                        </a:buClr>
                        <a:buSzPct val="150000"/>
                        <a:buFont typeface="Monotype Sorts" charset="0"/>
                        <a:buNone/>
                        <a:tabLst/>
                      </a:pPr>
                      <a:r>
                        <a:rPr kumimoji="0" lang="fr-F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Adjoint évolutif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7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C048"/>
                        </a:buClr>
                        <a:buSzPct val="150000"/>
                        <a:buFont typeface="Monotype Sorts" charset="0"/>
                        <a:buNone/>
                        <a:tabLst/>
                      </a:pPr>
                      <a:r>
                        <a:rPr kumimoji="0" lang="fr-F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Titre Professionnel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C048"/>
                        </a:buClr>
                        <a:buSzPct val="150000"/>
                        <a:buFont typeface="Monotype Sorts" charset="0"/>
                        <a:buNone/>
                        <a:tabLst/>
                      </a:pPr>
                      <a:r>
                        <a:rPr kumimoji="0" lang="fr-F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Responsable de Rayon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C048"/>
                        </a:buClr>
                        <a:buSzPct val="150000"/>
                        <a:buFont typeface="Monotype Sorts" charset="0"/>
                        <a:buNone/>
                        <a:tabLst/>
                      </a:pPr>
                      <a:r>
                        <a:rPr kumimoji="0" lang="fr-F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Manager d</a:t>
                      </a:r>
                      <a:r>
                        <a:rPr kumimoji="0" lang="ja-JP" altLang="fr-F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’</a:t>
                      </a:r>
                      <a:r>
                        <a:rPr kumimoji="0" lang="fr-F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Univers Marchand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7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C048"/>
                        </a:buClr>
                        <a:buSzPct val="150000"/>
                        <a:buFont typeface="Monotype Sorts" charset="0"/>
                        <a:buNone/>
                        <a:tabLst/>
                      </a:pPr>
                      <a:r>
                        <a:rPr kumimoji="0" lang="fr-F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Durée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C048"/>
                        </a:buClr>
                        <a:buSzPct val="150000"/>
                        <a:buFont typeface="Monotype Sorts" charset="0"/>
                        <a:buNone/>
                        <a:tabLst/>
                      </a:pPr>
                      <a:r>
                        <a:rPr kumimoji="0" lang="fr-F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10 mois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C048"/>
                        </a:buClr>
                        <a:buSzPct val="150000"/>
                        <a:buFont typeface="Monotype Sorts" charset="0"/>
                        <a:buNone/>
                        <a:tabLst/>
                      </a:pPr>
                      <a:r>
                        <a:rPr kumimoji="0" lang="fr-F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24 mois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8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C048"/>
                        </a:buClr>
                        <a:buSzPct val="150000"/>
                        <a:buFont typeface="Monotype Sorts" charset="0"/>
                        <a:buNone/>
                        <a:tabLst/>
                      </a:pPr>
                      <a:r>
                        <a:rPr kumimoji="0" lang="fr-F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Formation théorique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C048"/>
                        </a:buClr>
                        <a:buSzPct val="150000"/>
                        <a:buFont typeface="Monotype Sorts" charset="0"/>
                        <a:buNone/>
                        <a:tabLst/>
                      </a:pPr>
                      <a:r>
                        <a:rPr kumimoji="0" lang="fr-F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 jours par mois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C048"/>
                        </a:buClr>
                        <a:buSzPct val="150000"/>
                        <a:buFont typeface="Monotype Sorts" charset="0"/>
                        <a:buNone/>
                        <a:tabLst/>
                      </a:pPr>
                      <a:r>
                        <a:rPr kumimoji="0" lang="fr-F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20 jours théoriques par an (soit environ 2j/mois)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7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C048"/>
                        </a:buClr>
                        <a:buSzPct val="150000"/>
                        <a:buFont typeface="Monotype Sorts" charset="0"/>
                        <a:buNone/>
                        <a:tabLst/>
                      </a:pPr>
                      <a:r>
                        <a:rPr kumimoji="0" lang="fr-F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Mise en application de la formation théorique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C048"/>
                        </a:buClr>
                        <a:buSzPct val="150000"/>
                        <a:buFont typeface="Monotype Sorts" charset="0"/>
                        <a:buNone/>
                        <a:tabLst/>
                      </a:pPr>
                      <a:r>
                        <a:rPr kumimoji="0" lang="fr-F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Suivi tuteur en magasin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C048"/>
                        </a:buClr>
                        <a:buSzPct val="150000"/>
                        <a:buFont typeface="Monotype Sorts" charset="0"/>
                        <a:buNone/>
                        <a:tabLst/>
                      </a:pPr>
                      <a:r>
                        <a:rPr kumimoji="0" lang="fr-F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Suivi tuteur en magasin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7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C048"/>
                        </a:buClr>
                        <a:buSzPct val="150000"/>
                        <a:buFont typeface="Monotype Sorts" charset="0"/>
                        <a:buNone/>
                        <a:tabLst/>
                      </a:pPr>
                      <a:r>
                        <a:rPr kumimoji="0" lang="fr-F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Validation du titre devant un jury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C048"/>
                        </a:buClr>
                        <a:buSzPct val="150000"/>
                        <a:buFont typeface="Monotype Sorts" charset="0"/>
                        <a:buNone/>
                        <a:tabLst/>
                      </a:pPr>
                      <a:r>
                        <a:rPr kumimoji="0" lang="fr-F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 jour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C048"/>
                        </a:buClr>
                        <a:buSzPct val="150000"/>
                        <a:buFont typeface="Monotype Sorts" charset="0"/>
                        <a:buNone/>
                        <a:tabLst/>
                      </a:pPr>
                      <a:r>
                        <a:rPr kumimoji="0" lang="fr-F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 jour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176" name="Rectangle 65"/>
          <p:cNvSpPr>
            <a:spLocks noChangeArrowheads="1"/>
          </p:cNvSpPr>
          <p:nvPr/>
        </p:nvSpPr>
        <p:spPr bwMode="auto">
          <a:xfrm>
            <a:off x="468313" y="460375"/>
            <a:ext cx="8280400" cy="792163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fr-FR" sz="2800">
                <a:solidFill>
                  <a:schemeClr val="tx2"/>
                </a:solidFill>
                <a:latin typeface="Verdana" charset="0"/>
              </a:rPr>
              <a:t/>
            </a:r>
            <a:br>
              <a:rPr lang="fr-FR" sz="2800">
                <a:solidFill>
                  <a:schemeClr val="tx2"/>
                </a:solidFill>
                <a:latin typeface="Verdana" charset="0"/>
              </a:rPr>
            </a:br>
            <a:r>
              <a:rPr lang="fr-FR" sz="2800" b="1">
                <a:solidFill>
                  <a:schemeClr val="tx2"/>
                </a:solidFill>
                <a:latin typeface="Verdana" charset="0"/>
              </a:rPr>
              <a:t>Une formation adaptée à chaque titre</a:t>
            </a:r>
            <a:br>
              <a:rPr lang="fr-FR" sz="2800" b="1">
                <a:solidFill>
                  <a:schemeClr val="tx2"/>
                </a:solidFill>
                <a:latin typeface="Verdana" charset="0"/>
              </a:rPr>
            </a:br>
            <a:endParaRPr lang="fr-FR" sz="2800" b="1">
              <a:solidFill>
                <a:schemeClr val="tx2"/>
              </a:solidFill>
              <a:latin typeface="Verdana" charset="0"/>
            </a:endParaRPr>
          </a:p>
        </p:txBody>
      </p:sp>
      <p:sp>
        <p:nvSpPr>
          <p:cNvPr id="6177" name="Rectangle 86"/>
          <p:cNvSpPr>
            <a:spLocks noChangeArrowheads="1"/>
          </p:cNvSpPr>
          <p:nvPr/>
        </p:nvSpPr>
        <p:spPr bwMode="auto">
          <a:xfrm>
            <a:off x="358775" y="4752975"/>
            <a:ext cx="8380413" cy="143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fr-FR" sz="1600" u="sng">
                <a:solidFill>
                  <a:schemeClr val="tx2"/>
                </a:solidFill>
                <a:sym typeface="Wingdings 3" charset="0"/>
              </a:rPr>
              <a:t>Pour</a:t>
            </a:r>
            <a:r>
              <a:rPr lang="fr-FR" sz="1600" u="sng">
                <a:solidFill>
                  <a:srgbClr val="663300"/>
                </a:solidFill>
                <a:sym typeface="Wingdings 3" charset="0"/>
              </a:rPr>
              <a:t> </a:t>
            </a:r>
            <a:r>
              <a:rPr lang="fr-FR" sz="1600" u="sng">
                <a:solidFill>
                  <a:schemeClr val="tx2"/>
                </a:solidFill>
                <a:sym typeface="Wingdings 3" charset="0"/>
              </a:rPr>
              <a:t>les Adjoints Evolutifs</a:t>
            </a:r>
          </a:p>
          <a:p>
            <a:r>
              <a:rPr lang="fr-FR" sz="1600">
                <a:solidFill>
                  <a:schemeClr val="tx2"/>
                </a:solidFill>
                <a:sym typeface="ZapfDingbats" charset="0"/>
              </a:rPr>
              <a:t></a:t>
            </a:r>
            <a:r>
              <a:rPr lang="fr-FR">
                <a:sym typeface="Wingdings 3" charset="0"/>
              </a:rPr>
              <a:t> </a:t>
            </a:r>
            <a:r>
              <a:rPr lang="fr-FR" sz="1600">
                <a:solidFill>
                  <a:schemeClr val="tx2"/>
                </a:solidFill>
                <a:sym typeface="Wingdings 3" charset="0"/>
              </a:rPr>
              <a:t>Un renforcement formatif assuré par CARREFOUR PROXIMITE sur la deuxième </a:t>
            </a:r>
            <a:br>
              <a:rPr lang="fr-FR" sz="1600">
                <a:solidFill>
                  <a:schemeClr val="tx2"/>
                </a:solidFill>
                <a:sym typeface="Wingdings 3" charset="0"/>
              </a:rPr>
            </a:br>
            <a:r>
              <a:rPr lang="fr-FR" sz="1600">
                <a:solidFill>
                  <a:schemeClr val="tx2"/>
                </a:solidFill>
                <a:sym typeface="Wingdings 3" charset="0"/>
              </a:rPr>
              <a:t>      année :</a:t>
            </a:r>
          </a:p>
          <a:p>
            <a:r>
              <a:rPr lang="fr-FR" sz="1600">
                <a:solidFill>
                  <a:schemeClr val="tx2"/>
                </a:solidFill>
                <a:sym typeface="ZapfDingbats" charset="0"/>
              </a:rPr>
              <a:t>                        </a:t>
            </a:r>
            <a:r>
              <a:rPr lang="fr-FR" sz="1600">
                <a:solidFill>
                  <a:schemeClr val="tx2"/>
                </a:solidFill>
                <a:sym typeface="Wingdings 3" charset="0"/>
              </a:rPr>
              <a:t>formations métiers </a:t>
            </a:r>
          </a:p>
          <a:p>
            <a:r>
              <a:rPr lang="fr-FR" sz="1600">
                <a:solidFill>
                  <a:schemeClr val="tx2"/>
                </a:solidFill>
                <a:sym typeface="ZapfDingbats" charset="0"/>
              </a:rPr>
              <a:t>                     </a:t>
            </a:r>
            <a:r>
              <a:rPr lang="fr-FR" sz="1600" b="1">
                <a:solidFill>
                  <a:schemeClr val="tx2"/>
                </a:solidFill>
                <a:sym typeface="Wingdings 3" charset="0"/>
              </a:rPr>
              <a:t> </a:t>
            </a:r>
            <a:r>
              <a:rPr lang="fr-FR" sz="1600">
                <a:solidFill>
                  <a:schemeClr val="tx2"/>
                </a:solidFill>
                <a:sym typeface="Wingdings 3" charset="0"/>
              </a:rPr>
              <a:t>  autres formations internes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5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</a:endParaRPr>
          </a:p>
        </p:txBody>
      </p:sp>
      <p:pic>
        <p:nvPicPr>
          <p:cNvPr id="7171" name="Image 11" descr="C:\Documents and Settings\client\Mes documents\Mes images\carrefour proxi 2012\DSC05253.JPG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6225"/>
            <a:ext cx="8893175" cy="599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Rectangle 5"/>
          <p:cNvSpPr>
            <a:spLocks noChangeArrowheads="1"/>
          </p:cNvSpPr>
          <p:nvPr/>
        </p:nvSpPr>
        <p:spPr bwMode="auto">
          <a:xfrm>
            <a:off x="1714500" y="3097213"/>
            <a:ext cx="5897563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fr-FR" sz="2800" b="1">
                <a:solidFill>
                  <a:srgbClr val="66FF66"/>
                </a:solidFill>
              </a:rPr>
              <a:t>LE PARCOURS</a:t>
            </a:r>
            <a:endParaRPr lang="fr-FR" sz="2800">
              <a:solidFill>
                <a:srgbClr val="66FF66"/>
              </a:solidFill>
            </a:endParaRPr>
          </a:p>
          <a:p>
            <a:pPr algn="ctr"/>
            <a:r>
              <a:rPr lang="fr-FR" sz="2800" b="1">
                <a:solidFill>
                  <a:srgbClr val="66FF66"/>
                </a:solidFill>
              </a:rPr>
              <a:t>DE </a:t>
            </a:r>
          </a:p>
          <a:p>
            <a:pPr algn="ctr"/>
            <a:endParaRPr lang="fr-FR" sz="2800">
              <a:solidFill>
                <a:srgbClr val="66FF66"/>
              </a:solidFill>
            </a:endParaRPr>
          </a:p>
          <a:p>
            <a:pPr algn="ctr"/>
            <a:r>
              <a:rPr lang="fr-FR" sz="2800" b="1">
                <a:solidFill>
                  <a:srgbClr val="66FF66"/>
                </a:solidFill>
              </a:rPr>
              <a:t>FORMATION « FUTUR ADJOINT »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ZoneTexte 3"/>
          <p:cNvSpPr txBox="1">
            <a:spLocks noChangeArrowheads="1"/>
          </p:cNvSpPr>
          <p:nvPr/>
        </p:nvSpPr>
        <p:spPr bwMode="auto">
          <a:xfrm>
            <a:off x="501650" y="2051050"/>
            <a:ext cx="864235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endParaRPr lang="fr-FR" sz="1400" b="1">
              <a:solidFill>
                <a:srgbClr val="99FF33"/>
              </a:solidFill>
              <a:ea typeface="Times New Roman" charset="0"/>
              <a:cs typeface="Arial" charset="0"/>
            </a:endParaRPr>
          </a:p>
          <a:p>
            <a:r>
              <a:rPr lang="fr-FR" sz="2000" b="1">
                <a:solidFill>
                  <a:schemeClr val="tx2"/>
                </a:solidFill>
                <a:ea typeface="Times New Roman" charset="0"/>
                <a:cs typeface="Arial" charset="0"/>
              </a:rPr>
              <a:t>Activité 1 - Animer commercialement la surface de vente et son équipe </a:t>
            </a:r>
          </a:p>
          <a:p>
            <a:endParaRPr lang="fr-FR" sz="2000" b="1">
              <a:solidFill>
                <a:schemeClr val="tx2"/>
              </a:solidFill>
              <a:ea typeface="Times New Roman" charset="0"/>
              <a:cs typeface="Arial" charset="0"/>
            </a:endParaRPr>
          </a:p>
          <a:p>
            <a:pPr lvl="1"/>
            <a:endParaRPr lang="fr-FR" sz="2000">
              <a:solidFill>
                <a:schemeClr val="tx2"/>
              </a:solidFill>
              <a:ea typeface="Times New Roman" charset="0"/>
              <a:cs typeface="Arial" charset="0"/>
            </a:endParaRPr>
          </a:p>
          <a:p>
            <a:pPr lvl="1"/>
            <a:endParaRPr lang="fr-FR" sz="2000">
              <a:solidFill>
                <a:schemeClr val="tx2"/>
              </a:solidFill>
              <a:ea typeface="Times New Roman" charset="0"/>
              <a:cs typeface="Arial" charset="0"/>
            </a:endParaRPr>
          </a:p>
          <a:p>
            <a:r>
              <a:rPr lang="fr-FR" sz="2000" b="1">
                <a:solidFill>
                  <a:schemeClr val="tx2"/>
                </a:solidFill>
                <a:ea typeface="Times New Roman" charset="0"/>
                <a:cs typeface="Arial" charset="0"/>
              </a:rPr>
              <a:t>Activité  2 - Gérer le rayon, les produits et les services </a:t>
            </a:r>
          </a:p>
          <a:p>
            <a:endParaRPr lang="fr-FR" sz="2000" b="1">
              <a:solidFill>
                <a:schemeClr val="tx2"/>
              </a:solidFill>
              <a:ea typeface="Times New Roman" charset="0"/>
              <a:cs typeface="Arial" charset="0"/>
            </a:endParaRPr>
          </a:p>
        </p:txBody>
      </p:sp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341313" y="255588"/>
            <a:ext cx="8280400" cy="682625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1" hangingPunct="1"/>
            <a:r>
              <a:rPr lang="fr-FR" sz="2000" b="1">
                <a:solidFill>
                  <a:schemeClr val="tx2"/>
                </a:solidFill>
                <a:latin typeface="Verdana" charset="0"/>
              </a:rPr>
              <a:t>PRESENTATION DES ACTIVITES DU TITRE RESPONSABLE DE RAYON</a:t>
            </a:r>
            <a:r>
              <a:rPr lang="fr-FR" sz="1400" b="1">
                <a:solidFill>
                  <a:schemeClr val="tx2"/>
                </a:solidFill>
                <a:latin typeface="Verdana" charset="0"/>
              </a:rPr>
              <a:t>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</a:endParaRPr>
          </a:p>
        </p:txBody>
      </p:sp>
      <p:pic>
        <p:nvPicPr>
          <p:cNvPr id="9219" name="Image 11" descr="C:\Documents and Settings\client\Mes documents\Mes images\carrefour proxi 2012\DSC05253.JPG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6225"/>
            <a:ext cx="8893175" cy="599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1443038" y="3097213"/>
            <a:ext cx="6448425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fr-FR" sz="2800" b="1">
                <a:solidFill>
                  <a:srgbClr val="66FF66"/>
                </a:solidFill>
              </a:rPr>
              <a:t>LE PARCOURS</a:t>
            </a:r>
            <a:endParaRPr lang="fr-FR" sz="2800">
              <a:solidFill>
                <a:srgbClr val="66FF66"/>
              </a:solidFill>
            </a:endParaRPr>
          </a:p>
          <a:p>
            <a:pPr algn="ctr"/>
            <a:r>
              <a:rPr lang="fr-FR" sz="2800" b="1">
                <a:solidFill>
                  <a:srgbClr val="66FF66"/>
                </a:solidFill>
              </a:rPr>
              <a:t>DE </a:t>
            </a:r>
          </a:p>
          <a:p>
            <a:pPr algn="ctr"/>
            <a:endParaRPr lang="fr-FR" sz="2800">
              <a:solidFill>
                <a:srgbClr val="66FF66"/>
              </a:solidFill>
            </a:endParaRPr>
          </a:p>
          <a:p>
            <a:pPr algn="ctr"/>
            <a:r>
              <a:rPr lang="fr-FR" sz="2800" b="1">
                <a:solidFill>
                  <a:srgbClr val="66FF66"/>
                </a:solidFill>
              </a:rPr>
              <a:t>FORMATION « ADJOINT EVOLUTIF »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501650" y="1833563"/>
            <a:ext cx="8642350" cy="3444875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endParaRPr lang="fr-FR" sz="2000" b="1">
              <a:solidFill>
                <a:srgbClr val="99FF33"/>
              </a:solidFill>
              <a:ea typeface="Times New Roman" charset="0"/>
              <a:cs typeface="Arial" charset="0"/>
            </a:endParaRPr>
          </a:p>
          <a:p>
            <a:pPr eaLnBrk="1" hangingPunct="1"/>
            <a:r>
              <a:rPr lang="fr-FR" sz="2000" b="1"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Times New Roman" charset="0"/>
                <a:cs typeface="Arial" charset="0"/>
              </a:rPr>
              <a:t>ACTIVITE 1 - </a:t>
            </a:r>
            <a:r>
              <a:rPr lang="fr-FR" sz="2000" b="1">
                <a:solidFill>
                  <a:schemeClr val="tx2"/>
                </a:solidFill>
                <a:ea typeface="Times New Roman" charset="0"/>
                <a:cs typeface="Arial" charset="0"/>
              </a:rPr>
              <a:t>Développer la dynamique commerciale d'un univers marchand :</a:t>
            </a:r>
          </a:p>
          <a:p>
            <a:pPr eaLnBrk="1" hangingPunct="1"/>
            <a:endParaRPr lang="fr-FR" sz="2000" b="1">
              <a:solidFill>
                <a:schemeClr val="tx2"/>
              </a:solidFill>
              <a:ea typeface="Times New Roman" charset="0"/>
              <a:cs typeface="Arial" charset="0"/>
            </a:endParaRPr>
          </a:p>
          <a:p>
            <a:pPr>
              <a:buFontTx/>
              <a:buChar char="-"/>
            </a:pPr>
            <a:endParaRPr lang="fr-FR" sz="2000">
              <a:solidFill>
                <a:schemeClr val="tx2"/>
              </a:solidFill>
              <a:ea typeface="Times New Roman" charset="0"/>
              <a:cs typeface="Arial" charset="0"/>
            </a:endParaRPr>
          </a:p>
          <a:p>
            <a:r>
              <a:rPr lang="fr-FR" sz="2000" b="1"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Times New Roman" charset="0"/>
                <a:cs typeface="Arial" charset="0"/>
              </a:rPr>
              <a:t>ACTIVITE 2 - </a:t>
            </a:r>
            <a:r>
              <a:rPr lang="fr-FR" sz="2000" b="1">
                <a:solidFill>
                  <a:schemeClr val="tx2"/>
                </a:solidFill>
                <a:ea typeface="Times New Roman" charset="0"/>
                <a:cs typeface="Arial" charset="0"/>
              </a:rPr>
              <a:t>Gérer les résultats économiques :</a:t>
            </a:r>
          </a:p>
          <a:p>
            <a:endParaRPr lang="fr-FR" sz="2000" b="1">
              <a:solidFill>
                <a:schemeClr val="tx2"/>
              </a:solidFill>
              <a:ea typeface="Times New Roman" charset="0"/>
              <a:cs typeface="Arial" charset="0"/>
            </a:endParaRPr>
          </a:p>
          <a:p>
            <a:pPr lvl="1"/>
            <a:r>
              <a:rPr lang="fr-FR" sz="2000">
                <a:solidFill>
                  <a:schemeClr val="tx2"/>
                </a:solidFill>
                <a:ea typeface="Times New Roman" charset="0"/>
                <a:cs typeface="Arial" charset="0"/>
              </a:rPr>
              <a:t> </a:t>
            </a:r>
          </a:p>
          <a:p>
            <a:r>
              <a:rPr lang="fr-FR" sz="2000" b="1"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Times New Roman" charset="0"/>
                <a:cs typeface="Arial" charset="0"/>
              </a:rPr>
              <a:t>ACTIVITE 3 - </a:t>
            </a:r>
            <a:r>
              <a:rPr lang="fr-FR" sz="2000" b="1">
                <a:solidFill>
                  <a:schemeClr val="tx2"/>
                </a:solidFill>
                <a:ea typeface="Times New Roman" charset="0"/>
                <a:cs typeface="Arial" charset="0"/>
              </a:rPr>
              <a:t>Manager l</a:t>
            </a:r>
            <a:r>
              <a:rPr lang="ja-JP" altLang="fr-FR" sz="2000" b="1">
                <a:solidFill>
                  <a:schemeClr val="tx2"/>
                </a:solidFill>
                <a:ea typeface="Times New Roman" charset="0"/>
                <a:cs typeface="Arial" charset="0"/>
              </a:rPr>
              <a:t>’</a:t>
            </a:r>
            <a:r>
              <a:rPr lang="fr-FR" sz="2000" b="1">
                <a:solidFill>
                  <a:schemeClr val="tx2"/>
                </a:solidFill>
                <a:ea typeface="Times New Roman" charset="0"/>
                <a:cs typeface="Arial" charset="0"/>
              </a:rPr>
              <a:t>équipe d</a:t>
            </a:r>
            <a:r>
              <a:rPr lang="ja-JP" altLang="fr-FR" sz="2000" b="1">
                <a:solidFill>
                  <a:schemeClr val="tx2"/>
                </a:solidFill>
                <a:ea typeface="Times New Roman" charset="0"/>
                <a:cs typeface="Arial" charset="0"/>
              </a:rPr>
              <a:t>’</a:t>
            </a:r>
            <a:r>
              <a:rPr lang="fr-FR" sz="2000" b="1">
                <a:solidFill>
                  <a:schemeClr val="tx2"/>
                </a:solidFill>
                <a:ea typeface="Times New Roman" charset="0"/>
                <a:cs typeface="Arial" charset="0"/>
              </a:rPr>
              <a:t>un univers marchand :</a:t>
            </a:r>
          </a:p>
          <a:p>
            <a:endParaRPr lang="fr-FR" sz="2000" b="1">
              <a:solidFill>
                <a:schemeClr val="tx2"/>
              </a:solidFill>
              <a:ea typeface="Times New Roman" charset="0"/>
              <a:cs typeface="Arial" charset="0"/>
            </a:endParaRPr>
          </a:p>
          <a:p>
            <a:pPr lvl="1"/>
            <a:endParaRPr lang="fr-FR" sz="2000">
              <a:solidFill>
                <a:schemeClr val="tx2"/>
              </a:solidFill>
              <a:ea typeface="Times New Roman" charset="0"/>
              <a:cs typeface="Arial" charset="0"/>
            </a:endParaRPr>
          </a:p>
        </p:txBody>
      </p:sp>
      <p:sp>
        <p:nvSpPr>
          <p:cNvPr id="10243" name="Rectangle 4"/>
          <p:cNvSpPr>
            <a:spLocks noChangeArrowheads="1"/>
          </p:cNvSpPr>
          <p:nvPr/>
        </p:nvSpPr>
        <p:spPr bwMode="auto">
          <a:xfrm>
            <a:off x="341313" y="255588"/>
            <a:ext cx="8280400" cy="682625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1" hangingPunct="1"/>
            <a:r>
              <a:rPr lang="fr-FR" sz="2000" b="1">
                <a:solidFill>
                  <a:schemeClr val="tx2"/>
                </a:solidFill>
                <a:latin typeface="Verdana" charset="0"/>
              </a:rPr>
              <a:t>PRESENTATION DES ACTIVITES DU TITRE MANAGER </a:t>
            </a:r>
            <a:br>
              <a:rPr lang="fr-FR" sz="2000" b="1">
                <a:solidFill>
                  <a:schemeClr val="tx2"/>
                </a:solidFill>
                <a:latin typeface="Verdana" charset="0"/>
              </a:rPr>
            </a:br>
            <a:r>
              <a:rPr lang="fr-FR" sz="2000" b="1">
                <a:solidFill>
                  <a:schemeClr val="tx2"/>
                </a:solidFill>
                <a:latin typeface="Verdana" charset="0"/>
              </a:rPr>
              <a:t>D</a:t>
            </a:r>
            <a:r>
              <a:rPr lang="ja-JP" altLang="fr-FR" sz="2000" b="1">
                <a:solidFill>
                  <a:schemeClr val="tx2"/>
                </a:solidFill>
                <a:latin typeface="Verdana" charset="0"/>
              </a:rPr>
              <a:t>’</a:t>
            </a:r>
            <a:r>
              <a:rPr lang="fr-FR" sz="2000" b="1">
                <a:solidFill>
                  <a:schemeClr val="tx2"/>
                </a:solidFill>
                <a:latin typeface="Verdana" charset="0"/>
              </a:rPr>
              <a:t>UNIVERS MARCHAND</a:t>
            </a:r>
            <a:r>
              <a:rPr lang="fr-FR" sz="1400" b="1">
                <a:solidFill>
                  <a:schemeClr val="tx2"/>
                </a:solidFill>
                <a:latin typeface="Verdana" charset="0"/>
              </a:rPr>
              <a:t>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057896" y="44301"/>
            <a:ext cx="6839999" cy="461666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b="1" dirty="0">
                <a:ln w="1905"/>
                <a:solidFill>
                  <a:srgbClr val="99FF3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PROGRAMME DE FORMATION</a:t>
            </a:r>
          </a:p>
        </p:txBody>
      </p:sp>
      <p:sp>
        <p:nvSpPr>
          <p:cNvPr id="3" name="Rectangle 2"/>
          <p:cNvSpPr/>
          <p:nvPr/>
        </p:nvSpPr>
        <p:spPr>
          <a:xfrm>
            <a:off x="539750" y="1268413"/>
            <a:ext cx="8353425" cy="54006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1800"/>
          </a:p>
        </p:txBody>
      </p:sp>
      <p:graphicFrame>
        <p:nvGraphicFramePr>
          <p:cNvPr id="67685" name="Group 101"/>
          <p:cNvGraphicFramePr>
            <a:graphicFrameLocks noGrp="1"/>
          </p:cNvGraphicFramePr>
          <p:nvPr/>
        </p:nvGraphicFramePr>
        <p:xfrm>
          <a:off x="179388" y="781050"/>
          <a:ext cx="8713787" cy="2734056"/>
        </p:xfrm>
        <a:graphic>
          <a:graphicData uri="http://schemas.openxmlformats.org/drawingml/2006/table">
            <a:tbl>
              <a:tblPr/>
              <a:tblGrid>
                <a:gridCol w="1778000"/>
                <a:gridCol w="1744662"/>
                <a:gridCol w="1744663"/>
                <a:gridCol w="1701800"/>
                <a:gridCol w="1744662"/>
              </a:tblGrid>
              <a:tr h="169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300" b="1" i="1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Arial Unicode MS" charset="0"/>
                          <a:cs typeface="Arial" charset="0"/>
                        </a:rPr>
                        <a:t>Module 1</a:t>
                      </a:r>
                      <a:endParaRPr kumimoji="0" lang="fr-FR" sz="13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ea typeface="Calibri" charset="0"/>
                        <a:cs typeface="Times New Roman" charset="0"/>
                      </a:endParaRPr>
                    </a:p>
                  </a:txBody>
                  <a:tcPr marL="41669" marR="41669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300" b="1" i="1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Arial Unicode MS" charset="0"/>
                          <a:cs typeface="Arial" charset="0"/>
                        </a:rPr>
                        <a:t>Module 2</a:t>
                      </a:r>
                      <a:endParaRPr kumimoji="0" lang="fr-FR" sz="13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ea typeface="Calibri" charset="0"/>
                        <a:cs typeface="Times New Roman" charset="0"/>
                      </a:endParaRPr>
                    </a:p>
                  </a:txBody>
                  <a:tcPr marL="41669" marR="41669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300" b="1" i="1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Arial Unicode MS" charset="0"/>
                          <a:cs typeface="Arial" charset="0"/>
                        </a:rPr>
                        <a:t>Module 3</a:t>
                      </a:r>
                      <a:endParaRPr kumimoji="0" lang="fr-FR" sz="13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ea typeface="Calibri" charset="0"/>
                        <a:cs typeface="Times New Roman" charset="0"/>
                      </a:endParaRPr>
                    </a:p>
                  </a:txBody>
                  <a:tcPr marL="41669" marR="41669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300" b="1" i="1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Arial Unicode MS" charset="0"/>
                          <a:cs typeface="Arial" charset="0"/>
                        </a:rPr>
                        <a:t>Module 4</a:t>
                      </a:r>
                      <a:endParaRPr kumimoji="0" lang="fr-FR" sz="13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ea typeface="Calibri" charset="0"/>
                        <a:cs typeface="Times New Roman" charset="0"/>
                      </a:endParaRPr>
                    </a:p>
                  </a:txBody>
                  <a:tcPr marL="41669" marR="41669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300" b="1" i="1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Arial Unicode MS" charset="0"/>
                          <a:cs typeface="Arial" charset="0"/>
                        </a:rPr>
                        <a:t>Module 5</a:t>
                      </a:r>
                      <a:endParaRPr kumimoji="0" lang="fr-FR" sz="13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ea typeface="Calibri" charset="0"/>
                        <a:cs typeface="Times New Roman" charset="0"/>
                      </a:endParaRPr>
                    </a:p>
                  </a:txBody>
                  <a:tcPr marL="41669" marR="41669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33"/>
                    </a:solidFill>
                  </a:tcPr>
                </a:tc>
              </a:tr>
              <a:tr h="14144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300" b="1" i="1" u="sng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Arial Unicode MS" charset="0"/>
                          <a:cs typeface="Arial" charset="0"/>
                        </a:rPr>
                        <a:t>Développement personnel</a:t>
                      </a:r>
                      <a:endParaRPr kumimoji="0" lang="fr-FR" sz="1300" b="0" i="0" u="sng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ea typeface="Calibri" charset="0"/>
                        <a:cs typeface="Times New Roman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Arial Unicode MS" charset="0"/>
                          <a:cs typeface="Arial" charset="0"/>
                        </a:rPr>
                        <a:t>- Principes de la communication</a:t>
                      </a:r>
                      <a:endParaRPr kumimoji="0" lang="fr-FR" sz="13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ea typeface="Calibri" charset="0"/>
                        <a:cs typeface="Times New Roman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fr-FR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Arial Unicode MS" charset="0"/>
                          <a:cs typeface="Arial" charset="0"/>
                        </a:rPr>
                        <a:t>Leadership </a:t>
                      </a:r>
                      <a:br>
                        <a:rPr kumimoji="0" lang="fr-FR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Arial Unicode MS" charset="0"/>
                          <a:cs typeface="Arial" charset="0"/>
                        </a:rPr>
                      </a:br>
                      <a:r>
                        <a:rPr kumimoji="0" lang="fr-FR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Arial Unicode MS" charset="0"/>
                          <a:cs typeface="Arial" charset="0"/>
                        </a:rPr>
                        <a:t>     1 jour</a:t>
                      </a:r>
                      <a:endParaRPr kumimoji="0" lang="fr-FR" sz="13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ea typeface="Calibri" charset="0"/>
                        <a:cs typeface="Times New Roman" charset="0"/>
                      </a:endParaRPr>
                    </a:p>
                  </a:txBody>
                  <a:tcPr marL="41669" marR="41669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300" b="1" i="1" u="sng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Arial Unicode MS" charset="0"/>
                          <a:cs typeface="Arial" charset="0"/>
                        </a:rPr>
                        <a:t>Management</a:t>
                      </a:r>
                      <a:endParaRPr kumimoji="0" lang="fr-FR" sz="1300" b="0" i="0" u="sng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ea typeface="Calibri" charset="0"/>
                        <a:cs typeface="Times New Roman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Arial Unicode MS" charset="0"/>
                          <a:cs typeface="Arial" charset="0"/>
                        </a:rPr>
                        <a:t>- Le recrutement</a:t>
                      </a:r>
                      <a:endParaRPr kumimoji="0" lang="fr-FR" sz="13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ea typeface="Calibri" charset="0"/>
                        <a:cs typeface="Times New Roman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Arial Unicode MS" charset="0"/>
                          <a:cs typeface="Arial" charset="0"/>
                        </a:rPr>
                        <a:t>- L</a:t>
                      </a:r>
                      <a:r>
                        <a:rPr kumimoji="0" lang="ja-JP" altLang="fr-FR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Arial Unicode MS" charset="0"/>
                          <a:cs typeface="Arial" charset="0"/>
                        </a:rPr>
                        <a:t>’</a:t>
                      </a:r>
                      <a:r>
                        <a:rPr kumimoji="0" lang="fr-FR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Arial Unicode MS" charset="0"/>
                          <a:cs typeface="Arial" charset="0"/>
                        </a:rPr>
                        <a:t>entretien d</a:t>
                      </a:r>
                      <a:r>
                        <a:rPr kumimoji="0" lang="ja-JP" altLang="fr-FR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Arial Unicode MS" charset="0"/>
                          <a:cs typeface="Arial" charset="0"/>
                        </a:rPr>
                        <a:t>’</a:t>
                      </a:r>
                      <a:r>
                        <a:rPr kumimoji="0" lang="fr-FR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Arial Unicode MS" charset="0"/>
                          <a:cs typeface="Arial" charset="0"/>
                        </a:rPr>
                        <a:t>évaluation</a:t>
                      </a:r>
                      <a:endParaRPr kumimoji="0" lang="fr-FR" sz="13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ea typeface="Calibri" charset="0"/>
                        <a:cs typeface="Times New Roman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Arial Unicode MS" charset="0"/>
                          <a:cs typeface="Arial" charset="0"/>
                        </a:rPr>
                        <a:t>- Donner du sens au travail des collaborateurs</a:t>
                      </a:r>
                      <a:endParaRPr kumimoji="0" lang="fr-FR" sz="13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ea typeface="Calibri" charset="0"/>
                        <a:cs typeface="Times New Roman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fr-FR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Arial Unicode MS" charset="0"/>
                          <a:cs typeface="Arial" charset="0"/>
                        </a:rPr>
                        <a:t>La gestion administrative du personnel</a:t>
                      </a:r>
                      <a:endParaRPr kumimoji="0" lang="fr-FR" sz="13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ea typeface="Calibri" charset="0"/>
                        <a:cs typeface="Times New Roman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Arial Unicode MS" charset="0"/>
                          <a:cs typeface="Arial" charset="0"/>
                        </a:rPr>
                        <a:t>5 jours</a:t>
                      </a:r>
                      <a:endParaRPr kumimoji="0" lang="fr-FR" sz="13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ea typeface="Calibri" charset="0"/>
                        <a:cs typeface="Times New Roman" charset="0"/>
                      </a:endParaRPr>
                    </a:p>
                  </a:txBody>
                  <a:tcPr marL="41669" marR="41669" marT="0" marB="0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300" b="1" i="1" u="sng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Arial Unicode MS" charset="0"/>
                          <a:cs typeface="Arial" charset="0"/>
                        </a:rPr>
                        <a:t>Organisation</a:t>
                      </a:r>
                      <a:endParaRPr kumimoji="0" lang="fr-FR" sz="1300" b="0" i="0" u="sng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ea typeface="Calibri" charset="0"/>
                        <a:cs typeface="Times New Roman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Arial Unicode MS" charset="0"/>
                          <a:cs typeface="Arial" charset="0"/>
                        </a:rPr>
                        <a:t>- Autodiagnostic des pratiques personnelles</a:t>
                      </a:r>
                      <a:endParaRPr kumimoji="0" lang="fr-FR" sz="13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ea typeface="Calibri" charset="0"/>
                        <a:cs typeface="Times New Roman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Arial Unicode MS" charset="0"/>
                          <a:cs typeface="Arial" charset="0"/>
                        </a:rPr>
                        <a:t>- La gestion des priorités</a:t>
                      </a:r>
                      <a:endParaRPr kumimoji="0" lang="fr-FR" sz="13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ea typeface="Calibri" charset="0"/>
                        <a:cs typeface="Times New Roman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Arial Unicode MS" charset="0"/>
                          <a:cs typeface="Arial" charset="0"/>
                        </a:rPr>
                        <a:t>- La délégation</a:t>
                      </a:r>
                      <a:br>
                        <a:rPr kumimoji="0" lang="fr-FR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Arial Unicode MS" charset="0"/>
                          <a:cs typeface="Arial" charset="0"/>
                        </a:rPr>
                      </a:br>
                      <a:r>
                        <a:rPr kumimoji="0" lang="fr-FR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Arial Unicode MS" charset="0"/>
                          <a:cs typeface="Arial" charset="0"/>
                        </a:rPr>
                        <a:t>1 jour</a:t>
                      </a:r>
                      <a:endParaRPr kumimoji="0" lang="fr-FR" sz="13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ea typeface="Calibri" charset="0"/>
                        <a:cs typeface="Times New Roman" charset="0"/>
                      </a:endParaRPr>
                    </a:p>
                  </a:txBody>
                  <a:tcPr marL="41669" marR="41669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300" b="1" i="1" u="sng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Arial Unicode MS" charset="0"/>
                          <a:cs typeface="Arial" charset="0"/>
                        </a:rPr>
                        <a:t>Politique marchande</a:t>
                      </a:r>
                      <a:endParaRPr kumimoji="0" lang="fr-FR" sz="1300" b="0" i="0" u="sng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ea typeface="Calibri" charset="0"/>
                        <a:cs typeface="Times New Roman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Arial Unicode MS" charset="0"/>
                          <a:cs typeface="Arial" charset="0"/>
                        </a:rPr>
                        <a:t>- L</a:t>
                      </a:r>
                      <a:r>
                        <a:rPr kumimoji="0" lang="ja-JP" altLang="fr-FR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Arial Unicode MS" charset="0"/>
                          <a:cs typeface="Arial" charset="0"/>
                        </a:rPr>
                        <a:t>’</a:t>
                      </a:r>
                      <a:r>
                        <a:rPr kumimoji="0" lang="fr-FR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Arial Unicode MS" charset="0"/>
                          <a:cs typeface="Arial" charset="0"/>
                        </a:rPr>
                        <a:t>aménagement du point de vente</a:t>
                      </a:r>
                      <a:endParaRPr kumimoji="0" lang="fr-FR" sz="13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ea typeface="Calibri" charset="0"/>
                        <a:cs typeface="Times New Roman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Arial Unicode MS" charset="0"/>
                          <a:cs typeface="Arial" charset="0"/>
                        </a:rPr>
                        <a:t>- L</a:t>
                      </a:r>
                      <a:r>
                        <a:rPr kumimoji="0" lang="ja-JP" altLang="fr-FR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Arial Unicode MS" charset="0"/>
                          <a:cs typeface="Arial" charset="0"/>
                        </a:rPr>
                        <a:t>’</a:t>
                      </a:r>
                      <a:r>
                        <a:rPr kumimoji="0" lang="fr-FR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Arial Unicode MS" charset="0"/>
                          <a:cs typeface="Arial" charset="0"/>
                        </a:rPr>
                        <a:t>animation </a:t>
                      </a:r>
                      <a:endParaRPr kumimoji="0" lang="fr-FR" sz="13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ea typeface="Calibri" charset="0"/>
                        <a:cs typeface="Times New Roman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Arial Unicode MS" charset="0"/>
                          <a:cs typeface="Arial" charset="0"/>
                        </a:rPr>
                        <a:t>- La rentabilité</a:t>
                      </a:r>
                      <a:endParaRPr kumimoji="0" lang="fr-FR" sz="13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ea typeface="Calibri" charset="0"/>
                        <a:cs typeface="Times New Roman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Arial Unicode MS" charset="0"/>
                          <a:cs typeface="Arial" charset="0"/>
                        </a:rPr>
                        <a:t>2 jours</a:t>
                      </a:r>
                      <a:endParaRPr kumimoji="0" lang="fr-FR" sz="13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ea typeface="Calibri" charset="0"/>
                        <a:cs typeface="Times New Roman" charset="0"/>
                      </a:endParaRPr>
                    </a:p>
                  </a:txBody>
                  <a:tcPr marL="41669" marR="41669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300" b="1" i="1" u="sng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Arial Unicode MS" charset="0"/>
                          <a:cs typeface="Arial" charset="0"/>
                        </a:rPr>
                        <a:t>Hygiène et sécurité alimentaire</a:t>
                      </a:r>
                      <a:endParaRPr kumimoji="0" lang="fr-FR" sz="1300" b="0" i="0" u="sng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ea typeface="Calibri" charset="0"/>
                        <a:cs typeface="Times New Roman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Arial Unicode MS" charset="0"/>
                          <a:cs typeface="Arial" charset="0"/>
                        </a:rPr>
                        <a:t>- Les principales bactéries</a:t>
                      </a:r>
                      <a:endParaRPr kumimoji="0" lang="fr-FR" sz="13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ea typeface="Calibri" charset="0"/>
                        <a:cs typeface="Times New Roman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Arial Unicode MS" charset="0"/>
                          <a:cs typeface="Arial" charset="0"/>
                        </a:rPr>
                        <a:t>- La méthode HACCP</a:t>
                      </a:r>
                      <a:endParaRPr kumimoji="0" lang="fr-FR" sz="13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ea typeface="Calibri" charset="0"/>
                        <a:cs typeface="Times New Roman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Arial Unicode MS" charset="0"/>
                          <a:cs typeface="Arial" charset="0"/>
                        </a:rPr>
                        <a:t>- Les mentions obligatoires</a:t>
                      </a:r>
                      <a:endParaRPr kumimoji="0" lang="fr-FR" sz="13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ea typeface="Calibri" charset="0"/>
                        <a:cs typeface="Times New Roman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Arial Unicode MS" charset="0"/>
                          <a:cs typeface="Arial" charset="0"/>
                        </a:rPr>
                        <a:t>- Etiquetage</a:t>
                      </a:r>
                      <a:endParaRPr kumimoji="0" lang="fr-FR" sz="13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ea typeface="Calibri" charset="0"/>
                        <a:cs typeface="Times New Roman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Arial Unicode MS" charset="0"/>
                          <a:cs typeface="Arial" charset="0"/>
                        </a:rPr>
                        <a:t>- Référentiel interne</a:t>
                      </a:r>
                      <a:endParaRPr kumimoji="0" lang="fr-FR" sz="13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ea typeface="Calibri" charset="0"/>
                        <a:cs typeface="Times New Roman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Arial Unicode MS" charset="0"/>
                          <a:cs typeface="Arial" charset="0"/>
                        </a:rPr>
                        <a:t>1 jour</a:t>
                      </a:r>
                      <a:endParaRPr kumimoji="0" lang="fr-FR" sz="13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ea typeface="Calibri" charset="0"/>
                        <a:cs typeface="Times New Roman" charset="0"/>
                      </a:endParaRPr>
                    </a:p>
                  </a:txBody>
                  <a:tcPr marL="41669" marR="41669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7686" name="Group 102"/>
          <p:cNvGraphicFramePr>
            <a:graphicFrameLocks noGrp="1"/>
          </p:cNvGraphicFramePr>
          <p:nvPr/>
        </p:nvGraphicFramePr>
        <p:xfrm>
          <a:off x="193675" y="3517900"/>
          <a:ext cx="8742363" cy="2961894"/>
        </p:xfrm>
        <a:graphic>
          <a:graphicData uri="http://schemas.openxmlformats.org/drawingml/2006/table">
            <a:tbl>
              <a:tblPr/>
              <a:tblGrid>
                <a:gridCol w="1860550"/>
                <a:gridCol w="1703388"/>
                <a:gridCol w="1773237"/>
                <a:gridCol w="1614488"/>
                <a:gridCol w="1790700"/>
              </a:tblGrid>
              <a:tr h="215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300" b="1" i="1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Arial Unicode MS" charset="0"/>
                          <a:cs typeface="Arial" charset="0"/>
                        </a:rPr>
                        <a:t>Module 6</a:t>
                      </a:r>
                      <a:endParaRPr kumimoji="0" lang="fr-FR" sz="13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ea typeface="Calibri" charset="0"/>
                        <a:cs typeface="Times New Roman" charset="0"/>
                      </a:endParaRPr>
                    </a:p>
                  </a:txBody>
                  <a:tcPr marL="41844" marR="41844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300" b="1" i="1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Arial Unicode MS" charset="0"/>
                          <a:cs typeface="Arial" charset="0"/>
                        </a:rPr>
                        <a:t>Module 7</a:t>
                      </a:r>
                      <a:endParaRPr kumimoji="0" lang="fr-FR" sz="13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ea typeface="Calibri" charset="0"/>
                        <a:cs typeface="Times New Roman" charset="0"/>
                      </a:endParaRPr>
                    </a:p>
                  </a:txBody>
                  <a:tcPr marL="41844" marR="41844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300" b="1" i="1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Arial Unicode MS" charset="0"/>
                          <a:cs typeface="Arial" charset="0"/>
                        </a:rPr>
                        <a:t>Module 8</a:t>
                      </a:r>
                      <a:endParaRPr kumimoji="0" lang="fr-FR" sz="13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ea typeface="Calibri" charset="0"/>
                        <a:cs typeface="Times New Roman" charset="0"/>
                      </a:endParaRPr>
                    </a:p>
                  </a:txBody>
                  <a:tcPr marL="41844" marR="41844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300" b="1" i="1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Arial Unicode MS" charset="0"/>
                          <a:cs typeface="Arial" charset="0"/>
                        </a:rPr>
                        <a:t>Module 9</a:t>
                      </a:r>
                      <a:endParaRPr kumimoji="0" lang="fr-FR" sz="13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ea typeface="Calibri" charset="0"/>
                        <a:cs typeface="Times New Roman" charset="0"/>
                      </a:endParaRPr>
                    </a:p>
                  </a:txBody>
                  <a:tcPr marL="41844" marR="41844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300" b="1" i="1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Arial Unicode MS" charset="0"/>
                          <a:cs typeface="Arial" charset="0"/>
                        </a:rPr>
                        <a:t>Module 10</a:t>
                      </a:r>
                      <a:endParaRPr kumimoji="0" lang="fr-FR" sz="13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ea typeface="Calibri" charset="0"/>
                        <a:cs typeface="Times New Roman" charset="0"/>
                      </a:endParaRPr>
                    </a:p>
                  </a:txBody>
                  <a:tcPr marL="41844" marR="41844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33"/>
                    </a:solidFill>
                  </a:tcPr>
                </a:tc>
              </a:tr>
              <a:tr h="25066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300" b="1" i="1" u="sng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Arial Unicode MS" charset="0"/>
                          <a:cs typeface="Arial" charset="0"/>
                        </a:rPr>
                        <a:t>Gestion des approvisionnements</a:t>
                      </a:r>
                      <a:endParaRPr kumimoji="0" lang="fr-FR" sz="13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ea typeface="Calibri" charset="0"/>
                        <a:cs typeface="Times New Roman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Arial Unicode MS" charset="0"/>
                          <a:cs typeface="Arial" charset="0"/>
                        </a:rPr>
                        <a:t>- Les procédures  </a:t>
                      </a:r>
                      <a:br>
                        <a:rPr kumimoji="0" lang="fr-FR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Arial Unicode MS" charset="0"/>
                          <a:cs typeface="Arial" charset="0"/>
                        </a:rPr>
                      </a:br>
                      <a:r>
                        <a:rPr kumimoji="0" lang="fr-FR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Arial Unicode MS" charset="0"/>
                          <a:cs typeface="Arial" charset="0"/>
                        </a:rPr>
                        <a:t>1 jour</a:t>
                      </a:r>
                      <a:endParaRPr kumimoji="0" lang="fr-FR" sz="13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ea typeface="Calibri" charset="0"/>
                        <a:cs typeface="Times New Roman" charset="0"/>
                      </a:endParaRPr>
                    </a:p>
                  </a:txBody>
                  <a:tcPr marL="41844" marR="41844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300" b="1" i="1" u="sng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Arial Unicode MS" charset="0"/>
                          <a:cs typeface="Arial" charset="0"/>
                        </a:rPr>
                        <a:t>Enjeux de la relation client</a:t>
                      </a:r>
                      <a:endParaRPr kumimoji="0" lang="fr-FR" sz="13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ea typeface="Calibri" charset="0"/>
                        <a:cs typeface="Times New Roman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Arial Unicode MS" charset="0"/>
                          <a:cs typeface="Arial" charset="0"/>
                        </a:rPr>
                        <a:t>- Le comportement du consommateur</a:t>
                      </a:r>
                      <a:endParaRPr kumimoji="0" lang="fr-FR" sz="13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ea typeface="Calibri" charset="0"/>
                        <a:cs typeface="Times New Roman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Arial Unicode MS" charset="0"/>
                          <a:cs typeface="Arial" charset="0"/>
                        </a:rPr>
                        <a:t>- Approche des techniques de vente</a:t>
                      </a:r>
                      <a:endParaRPr kumimoji="0" lang="fr-FR" sz="13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ea typeface="Calibri" charset="0"/>
                        <a:cs typeface="Times New Roman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Arial Unicode MS" charset="0"/>
                          <a:cs typeface="Arial" charset="0"/>
                        </a:rPr>
                        <a:t>- La politique de services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Arial Unicode MS" charset="0"/>
                          <a:cs typeface="Arial" charset="0"/>
                        </a:rPr>
                        <a:t>1 jour</a:t>
                      </a:r>
                      <a:endParaRPr kumimoji="0" lang="fr-FR" sz="13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ea typeface="Calibri" charset="0"/>
                        <a:cs typeface="Times New Roman" charset="0"/>
                      </a:endParaRPr>
                    </a:p>
                  </a:txBody>
                  <a:tcPr marL="41844" marR="41844" marT="0" marB="0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300" b="1" i="1" u="sng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Arial Unicode MS" charset="0"/>
                          <a:cs typeface="Arial" charset="0"/>
                        </a:rPr>
                        <a:t>Pilotage du point de vente</a:t>
                      </a:r>
                      <a:endParaRPr kumimoji="0" lang="fr-FR" sz="13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ea typeface="Calibri" charset="0"/>
                        <a:cs typeface="Times New Roman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Arial Unicode MS" charset="0"/>
                          <a:cs typeface="Arial" charset="0"/>
                        </a:rPr>
                        <a:t>- Notions  de gestion </a:t>
                      </a:r>
                      <a:br>
                        <a:rPr kumimoji="0" lang="fr-FR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Arial Unicode MS" charset="0"/>
                          <a:cs typeface="Arial" charset="0"/>
                        </a:rPr>
                      </a:br>
                      <a:r>
                        <a:rPr kumimoji="0" lang="fr-FR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Arial Unicode MS" charset="0"/>
                          <a:cs typeface="Arial" charset="0"/>
                        </a:rPr>
                        <a:t>- Les indicateurs de performances</a:t>
                      </a:r>
                      <a:endParaRPr kumimoji="0" lang="fr-FR" sz="13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ea typeface="Calibri" charset="0"/>
                        <a:cs typeface="Times New Roman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Arial Unicode MS" charset="0"/>
                          <a:cs typeface="Arial" charset="0"/>
                        </a:rPr>
                        <a:t>- La démarque </a:t>
                      </a:r>
                      <a:endParaRPr kumimoji="0" lang="fr-FR" sz="13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ea typeface="Calibri" charset="0"/>
                        <a:cs typeface="Times New Roman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Arial Unicode MS" charset="0"/>
                          <a:cs typeface="Arial" charset="0"/>
                        </a:rPr>
                        <a:t>- L</a:t>
                      </a:r>
                      <a:r>
                        <a:rPr kumimoji="0" lang="ja-JP" altLang="fr-FR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Arial Unicode MS" charset="0"/>
                          <a:cs typeface="Arial" charset="0"/>
                        </a:rPr>
                        <a:t>’</a:t>
                      </a:r>
                      <a:r>
                        <a:rPr kumimoji="0" lang="fr-FR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Arial Unicode MS" charset="0"/>
                          <a:cs typeface="Arial" charset="0"/>
                        </a:rPr>
                        <a:t>inventaire </a:t>
                      </a:r>
                      <a:endParaRPr kumimoji="0" lang="fr-FR" sz="13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ea typeface="Calibri" charset="0"/>
                        <a:cs typeface="Times New Roman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fr-FR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Arial Unicode MS" charset="0"/>
                          <a:cs typeface="Arial" charset="0"/>
                        </a:rPr>
                        <a:t>Le budget prévisionnel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Arial Unicode MS" charset="0"/>
                          <a:cs typeface="Arial" charset="0"/>
                        </a:rPr>
                        <a:t>4 jours</a:t>
                      </a:r>
                      <a:endParaRPr kumimoji="0" lang="fr-FR" sz="13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ea typeface="Calibri" charset="0"/>
                        <a:cs typeface="Times New Roman" charset="0"/>
                      </a:endParaRPr>
                    </a:p>
                  </a:txBody>
                  <a:tcPr marL="41844" marR="41844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300" b="1" i="1" u="sng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Arial Unicode MS" charset="0"/>
                          <a:cs typeface="Arial" charset="0"/>
                        </a:rPr>
                        <a:t>Gestion comptable</a:t>
                      </a:r>
                      <a:endParaRPr kumimoji="0" lang="fr-FR" sz="13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ea typeface="Calibri" charset="0"/>
                        <a:cs typeface="Times New Roman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fr-FR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Arial Unicode MS" charset="0"/>
                          <a:cs typeface="Arial" charset="0"/>
                        </a:rPr>
                        <a:t>Fonctionnement d</a:t>
                      </a:r>
                      <a:r>
                        <a:rPr kumimoji="0" lang="ja-JP" altLang="fr-FR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Arial Unicode MS" charset="0"/>
                          <a:cs typeface="Arial" charset="0"/>
                        </a:rPr>
                        <a:t>’</a:t>
                      </a:r>
                      <a:r>
                        <a:rPr kumimoji="0" lang="fr-FR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Arial Unicode MS" charset="0"/>
                          <a:cs typeface="Arial" charset="0"/>
                        </a:rPr>
                        <a:t>une entreprise</a:t>
                      </a:r>
                      <a:endParaRPr kumimoji="0" lang="fr-FR" sz="13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ea typeface="Calibri" charset="0"/>
                        <a:cs typeface="Times New Roman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fr-FR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Arial Unicode MS" charset="0"/>
                          <a:cs typeface="Arial" charset="0"/>
                        </a:rPr>
                        <a:t> La comptabilité et les obligations comptables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Arial Unicode MS" charset="0"/>
                          <a:cs typeface="Arial" charset="0"/>
                        </a:rPr>
                        <a:t>3 jours</a:t>
                      </a:r>
                      <a:endParaRPr kumimoji="0" lang="fr-FR" sz="13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ea typeface="Calibri" charset="0"/>
                        <a:cs typeface="Times New Roman" charset="0"/>
                      </a:endParaRPr>
                    </a:p>
                  </a:txBody>
                  <a:tcPr marL="41844" marR="41844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300" b="1" i="1" u="sng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Arial Unicode MS" charset="0"/>
                          <a:cs typeface="Arial" charset="0"/>
                        </a:rPr>
                        <a:t>Maintenance du point de vente</a:t>
                      </a:r>
                      <a:endParaRPr kumimoji="0" lang="fr-FR" sz="13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ea typeface="Calibri" charset="0"/>
                        <a:cs typeface="Times New Roman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Arial Unicode MS" charset="0"/>
                          <a:cs typeface="Arial" charset="0"/>
                        </a:rPr>
                        <a:t>- Rappel des obligations et des responsabilités du chef d</a:t>
                      </a:r>
                      <a:r>
                        <a:rPr kumimoji="0" lang="ja-JP" altLang="fr-FR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Arial Unicode MS" charset="0"/>
                          <a:cs typeface="Arial" charset="0"/>
                        </a:rPr>
                        <a:t>’</a:t>
                      </a:r>
                      <a:r>
                        <a:rPr kumimoji="0" lang="fr-FR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Arial Unicode MS" charset="0"/>
                          <a:cs typeface="Arial" charset="0"/>
                        </a:rPr>
                        <a:t>établissement</a:t>
                      </a:r>
                      <a:endParaRPr kumimoji="0" lang="fr-FR" sz="13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ea typeface="Calibri" charset="0"/>
                        <a:cs typeface="Times New Roman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fr-FR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Arial Unicode MS" charset="0"/>
                          <a:cs typeface="Arial" charset="0"/>
                        </a:rPr>
                        <a:t>Fiches de prévention localisation et types de risques </a:t>
                      </a:r>
                      <a:endParaRPr kumimoji="0" lang="fr-FR" sz="13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ea typeface="Calibri" charset="0"/>
                        <a:cs typeface="Times New Roman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Arial Unicode MS" charset="0"/>
                          <a:cs typeface="Arial" charset="0"/>
                        </a:rPr>
                        <a:t>- Gestion d</a:t>
                      </a:r>
                      <a:r>
                        <a:rPr kumimoji="0" lang="ja-JP" altLang="fr-FR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Arial Unicode MS" charset="0"/>
                          <a:cs typeface="Arial" charset="0"/>
                        </a:rPr>
                        <a:t>’</a:t>
                      </a:r>
                      <a:r>
                        <a:rPr kumimoji="0" lang="fr-FR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Arial Unicode MS" charset="0"/>
                          <a:cs typeface="Arial" charset="0"/>
                        </a:rPr>
                        <a:t>une situation de crise</a:t>
                      </a:r>
                      <a:endParaRPr kumimoji="0" lang="fr-FR" sz="13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ea typeface="Calibri" charset="0"/>
                        <a:cs typeface="Times New Roman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Arial Unicode MS" charset="0"/>
                          <a:cs typeface="Arial" charset="0"/>
                        </a:rPr>
                        <a:t>1 jour</a:t>
                      </a:r>
                      <a:endParaRPr kumimoji="0" lang="fr-FR" sz="13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ea typeface="Calibri" charset="0"/>
                        <a:cs typeface="Times New Roman" charset="0"/>
                      </a:endParaRPr>
                    </a:p>
                  </a:txBody>
                  <a:tcPr marL="41844" marR="41844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Nouvelle présentation">
  <a:themeElements>
    <a:clrScheme name="">
      <a:dk1>
        <a:srgbClr val="515151"/>
      </a:dk1>
      <a:lt1>
        <a:srgbClr val="FFFFFF"/>
      </a:lt1>
      <a:dk2>
        <a:srgbClr val="001F7D"/>
      </a:dk2>
      <a:lt2>
        <a:srgbClr val="808080"/>
      </a:lt2>
      <a:accent1>
        <a:srgbClr val="BBE0E3"/>
      </a:accent1>
      <a:accent2>
        <a:srgbClr val="6999A2"/>
      </a:accent2>
      <a:accent3>
        <a:srgbClr val="FFFFFF"/>
      </a:accent3>
      <a:accent4>
        <a:srgbClr val="444444"/>
      </a:accent4>
      <a:accent5>
        <a:srgbClr val="DAEDEF"/>
      </a:accent5>
      <a:accent6>
        <a:srgbClr val="5E8A92"/>
      </a:accent6>
      <a:hlink>
        <a:srgbClr val="009999"/>
      </a:hlink>
      <a:folHlink>
        <a:srgbClr val="99CC00"/>
      </a:folHlink>
    </a:clrScheme>
    <a:fontScheme name="Nouvelle pré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6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6" charset="-128"/>
          </a:defRPr>
        </a:defPPr>
      </a:lstStyle>
    </a:lnDef>
  </a:objectDefaults>
  <a:extraClrSchemeLst>
    <a:extraClrScheme>
      <a:clrScheme name="Nouvelle pré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2207</TotalTime>
  <Words>688</Words>
  <Application>Microsoft Macintosh PowerPoint</Application>
  <PresentationFormat>On-screen Show (4:3)</PresentationFormat>
  <Paragraphs>188</Paragraphs>
  <Slides>15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6" baseType="lpstr">
      <vt:lpstr>Arial</vt:lpstr>
      <vt:lpstr>ＭＳ Ｐゴシック</vt:lpstr>
      <vt:lpstr>Monotype Sorts</vt:lpstr>
      <vt:lpstr>Verdana</vt:lpstr>
      <vt:lpstr>Wingdings 3</vt:lpstr>
      <vt:lpstr>ZapfDingbats</vt:lpstr>
      <vt:lpstr>Times New Roman</vt:lpstr>
      <vt:lpstr>Arial Unicode MS</vt:lpstr>
      <vt:lpstr>Calibri</vt:lpstr>
      <vt:lpstr>Wingdings</vt:lpstr>
      <vt:lpstr>Nouvelle présentation</vt:lpstr>
      <vt:lpstr>PowerPoint Presentation</vt:lpstr>
      <vt:lpstr>OBJECTIFS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black coffee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framboise  braguy</dc:creator>
  <cp:lastModifiedBy>clouclou</cp:lastModifiedBy>
  <cp:revision>67</cp:revision>
  <dcterms:created xsi:type="dcterms:W3CDTF">2006-04-10T16:15:19Z</dcterms:created>
  <dcterms:modified xsi:type="dcterms:W3CDTF">2012-12-12T11:15:40Z</dcterms:modified>
</cp:coreProperties>
</file>