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2" r:id="rId7"/>
    <p:sldMasterId id="2147483734" r:id="rId8"/>
  </p:sldMasterIdLst>
  <p:handoutMasterIdLst>
    <p:handoutMasterId r:id="rId15"/>
  </p:handoutMasterIdLst>
  <p:sldIdLst>
    <p:sldId id="256" r:id="rId9"/>
    <p:sldId id="264" r:id="rId10"/>
    <p:sldId id="275" r:id="rId11"/>
    <p:sldId id="276" r:id="rId12"/>
    <p:sldId id="277" r:id="rId13"/>
    <p:sldId id="278" r:id="rId14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12" autoAdjust="0"/>
  </p:normalViewPr>
  <p:slideViewPr>
    <p:cSldViewPr snapToObjects="1">
      <p:cViewPr>
        <p:scale>
          <a:sx n="49" d="100"/>
          <a:sy n="49" d="100"/>
        </p:scale>
        <p:origin x="-1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25B651B-BD32-AD45-BA6F-975F7AC06084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8AE0C49-44CF-1143-BF9B-A180B0033A1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4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DA47E-8B1C-C84C-8321-0689CC6799F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615E-D4EB-A544-A5B8-4A64C1414BA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70115-EEC3-D548-91F1-A72BC38FE64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0BEA-AE44-1C4B-A15F-EF8073789A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5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DB4FE-E89B-614B-90CC-936C0618054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47B8-5E0E-3943-88C4-F1E3D82DF33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41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F122E-FD93-D941-AA9D-EC4723F948C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87CBD-1A46-A743-BDAD-2C16E695581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05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8D417A-1481-3B45-8CA1-28BBBFAC95E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0584A-7B60-C444-8A3D-4FE1698E191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9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05765-0D54-2948-8D34-293EC196368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C46C-27E2-B144-81C2-AC08FD8938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4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22E22-7172-9A44-9185-0BE5B76C8E0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2A0D6-7CFA-1047-8964-C50AD80E7B4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86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2A3B8-29C9-354D-98F1-A0E42E7F70F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CD511-B913-6C43-8082-942D68AF437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91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03A89-B932-1645-8594-C7B53113426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80D1-D536-C647-A7D6-E69CD76336E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961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CEE67-7A8C-2D48-AAD0-DB9B2A103F50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551B5-B7B6-4D42-B132-077A8E6AFE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84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E1DD-FD08-7B45-B981-EE22AC82320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A17C7-5503-0E48-827D-44A5B7CF2D2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5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734F3-A0C7-F743-8A6A-DD27FC0D7E54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E789-ABC3-C846-9D4E-03A617C8663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07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5541F-BA37-C343-99F0-A7CD3A31145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71D3-2799-B544-B76A-86CF9E61785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9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C3BD1-6551-6544-ABD9-4BA5FC6DB650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9DA8-4388-CD40-8327-3391AE7AD2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1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82E6F-C39F-704C-8573-34CC8AAE2B0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13ACB-F947-7048-919B-ECDE951967F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9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P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FFEC5-1BB3-1442-8D96-A1EFA6C0BA0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CABB-81EF-0044-A592-E8CEB7CCC2C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558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9F486-8145-5040-9258-7F4D638EC08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25EE-8F57-E04C-9552-C7B037001E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81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A633B-1BC2-BA43-AB66-69E8F7426FF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2E3C-251E-1B4F-9873-1E3B6A654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31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F9659-3294-914A-9BE3-A24E5716559A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3373-6F89-2745-86E2-57EE5284DE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12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5DECF-669A-B346-8CA3-71B27254F9C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233BB-0A48-5B4E-BCA7-569AF57CEBE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2835B-6CDE-C540-8375-903B11028DC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A797F-3C53-B04C-A0E1-D06C92FBE2A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80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2F4F5-2564-3149-A99D-435E646E8CC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29EE4-BE3F-C244-A13A-1A677B81EA2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5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0D27E-759C-7A41-96CE-B270D67CEE2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D444-D1F6-C74E-B77C-CA784E279A9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46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8E7F2-1AF5-054B-941B-CDA5D03671F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2CD89-202A-A447-9935-C87815D874A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99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93144-64DD-374D-A5C3-C820141B4A3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80524-375F-1A43-B1EF-AEF30F8FBE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172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633FB-BF5F-134B-BC52-3A455581263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8BD19-CC99-E94A-A887-A465355AE31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345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2AC37-66A6-7649-8BAA-C0AD67A26F0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B95D1-B0A4-D14D-B2EB-3AC4029DDFE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72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7852D-6187-FA49-BD5A-6C0BE79A8DD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7E5B5-DA0C-3A4F-AD77-B3C75ACC27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59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B78A2-611D-124A-B6A4-D3C37C170A54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28C0-DF99-D64F-B8EB-C2E23419F3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67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BEBFEA-34DC-BA42-BDBE-52BB8CC1CCB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F0ED-D4AB-1F41-911F-0F563709DAB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3DCC1-D79B-F54A-8C6B-EBBF93E5E0F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85EE-6F94-DD4E-93BE-391FEEDC94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48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EF831-3272-8344-B427-15324209C49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E5EC4-E060-A345-9487-3F1547B9224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397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6F9A9-3909-0D4F-AEB7-7DBCC1DE1A3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18AB-79DB-8641-9BE0-44DC18046C1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7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13E2B-E4E1-784B-99EC-93CC57CCF21C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6B087-22D8-C746-977E-F680B2DB9D8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2FB7E-0512-8A40-8152-09122A71B79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DADCE-EEA0-6F4B-81D0-83E6F85D823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31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4827B-A0D4-CA4D-A83E-0AA1D268B59E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90EB9-D845-484B-8513-CC64E4F7F4D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965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AD003-D29C-2B40-910C-9DBD16352A0E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B05D7-1A58-984F-A6C4-F8B7CA07BB0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79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7228D-0784-0040-8217-33045DBE599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35DA0-1A6D-D04D-BFC0-8BE47CA6A7E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338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B3B5B-15A2-AD42-9FE8-710D4E7AFF74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E2348-0B34-8F40-8ADE-EBD1BDC5DEF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5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A46CC-1AD9-304E-BD95-F014DB8DCBC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4BD3-4B12-974F-BB92-3D55D2BF2EC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96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85308-0E3D-1A49-934D-3B7BBF7B6A5A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D551-B274-7C49-BD78-4CB0022AD24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455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3B320-C7D1-AB4F-8F4A-270FC84DB5F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E5B67-DD82-2F4D-9341-8D92E3CB8C6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333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78313-D676-774A-B13A-5EE622DBC67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1645-0008-F94E-8D99-58A5B02520A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75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A06B9-DB13-074A-8713-611C634AA16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98F2-8E4A-A248-AC93-CAF65535B3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87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A02CA-0F3D-724C-93F0-A2B55DE7F36E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B257-D328-A443-9670-379828553CE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3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CEF92-2AD1-494B-A9E5-11E3C274FE1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0E881-029B-5C4D-B09F-6CA7F97A965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5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514F4-E87D-E248-8950-8995EC02344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A6BAA-E9FA-B54B-8C31-D9FDA498354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63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AE795-83D3-054D-988B-0D6474FCB07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CFD0-FA3D-544C-B22B-1EF36CE9C8F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53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03FEB-F101-2E49-9C26-5270D6A7B33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2FC1F-0908-1741-AFDD-C87320E2047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194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C4F3D-DE2C-304F-8E6C-FEFCD2B543D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137CB-0E5B-3449-B820-43FF6541A07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218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9CE2F-036B-D540-8D41-8ED054237B3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1675E-C3AD-694C-9595-B73F70D890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172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30752-F5C3-A348-BA86-509D5F7441B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63E43-C90F-4B4A-9EFD-6A4EF68FF1A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2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69379D-7565-CB49-8063-4A04483D7FC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C7A55-82AF-BC46-B0E1-A8617B143A0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15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F036E-5348-FE48-83C5-EDD7E6EC895C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AA945-AB38-B148-98BF-34B76E53165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58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80007-E426-6D4F-8E5C-0C46FD9024D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6BE29-7F08-6343-8271-DC24B917BEC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99274-1C45-DC42-8BBA-6072B3617CF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0F73-0598-FB41-8E13-656A8E5269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67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20190-A8E5-6946-94E6-113CA2A8926A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5171-B123-4D40-B05C-A7892DA0CB4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591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20A80-4B5A-0E43-BEA2-C830C135865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9D741-FCDE-C04A-84A9-E97A9FC413E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863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0159F-ABE3-6142-AEDB-E0FABBAA412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24913-6958-0D49-9B72-8EC91CB4E2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719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EDA77-2AD6-7948-973C-2BC86110FB2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5A4C-8F10-3B4B-8D5F-D6E7B089938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43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4A531-4B00-DD4A-B1DE-164FAA9E2CD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8B64E-E3A8-8547-99E7-614FF045F17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27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60FDB-BCD3-1C4B-800D-720AB1A8F01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B772-FB1D-F742-94C8-25966BE6544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565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F8311-E38B-924A-A581-9E45D3CB6F8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F9356-E1B4-C546-BD21-23726D17C0B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88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8D523-6FED-1746-8910-76F9082D2EB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A8020-4DEA-9E49-9355-743CFBFEA95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08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9F71B-01B7-9F4F-AB87-B487FFDD478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65E18-A661-DF44-B9A2-DA109AF2CF9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5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FC939-400C-F542-AD7A-D522D7BE708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1C2F-F4BA-074B-AEFB-9B61F905BEF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8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AA4FF-B328-8345-B48A-1583E59697DC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900D9-B1B1-F248-AFD7-D190D8A6E74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22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E28D6-0184-A541-A073-91540816770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C4053-FCF9-B14B-BF19-1F5C2930BC7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31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D18EB-8FFD-CC4B-B78E-7245DC1782E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B64ED-2FB9-CC4D-85FB-D23EE9ADD62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753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F9E4D-4325-AF40-A69C-C04A67889A15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CC55-3A12-614F-A8F7-56D47C9F3DC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200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6A820-83E5-8344-91E3-A5ECCFFAD29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FAC-788F-3743-90DA-CFE1EA8D4EB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98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D0B9B-1321-E045-9EE3-9E61BD74C77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E775-0087-2243-B57B-BE5055FB858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49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F3E27-009F-C147-8CDF-6665E1EC17BC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154A5-3AFC-2F4A-A3D0-076CD6DB45C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4003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69431-AF4D-B445-91DE-753D7D69DB4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B386D-D5FF-F449-80BD-0C9E37114E4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B4A70-62D8-974D-A24B-5C63B484AB4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B99CA-4E47-A84F-ABA1-79836577FB0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103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2C5CD9-7BB4-F24F-A409-C212FA84B6C3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3111-7F3C-0B4C-94C8-DC48FB485F1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571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CE47A-7BB2-9744-B1B1-50CF24691DD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F76E-9BAA-F047-A09B-7967A1BBEF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37D5F-BCB0-A844-9611-51849A99848F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006E6-0F2C-F04A-AE2E-C7F66830982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400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16AB6-A3B8-A24E-89E4-1E24C9117906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8F7F6-671B-864E-B040-664DBDEFDCB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461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F9EBB-398F-2043-82CB-DF3B0F036331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02838-27EC-EE48-8EF3-5447E6F2F56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21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131B9-E113-CC4F-BA1B-DDAB005653D0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863F1-8FA9-AE43-9897-61C9C4D149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8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C08A95-4D17-984C-B44F-6DD07E1F4C50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F4469-29F8-EC47-8F25-2A81A5AB8B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3776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E76B6-7EC7-894E-9B53-07797D6BF15D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1DE3-F66F-974F-92EB-3ADA4975B8E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34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AF92E-B065-7243-B012-827229BC9B3B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ABDE-A4E5-A44F-8061-B884BAFC47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43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7F9C1-87F2-0142-83F0-52556D4304FA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A475A-9232-E945-BD41-C2779A39B45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10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E6FF6-0B3F-9C44-92AD-606CA207A6EB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ADAA-1430-3042-B49E-71032F86478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742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B81E9-F64E-E048-97A2-AB7C46E4A4BB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DBB0-3FFA-B140-9632-6404C3503DA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9527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8AFF1-87BF-5047-BA84-A72A1F5F384B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97149-8A38-8949-ADC6-F9F600AD783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28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3A4F4-4195-9A49-8D7E-FBFF38E69684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36C2-8C3A-7D40-9C60-1CE4816EFD3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139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138762-A3EF-5C4B-AE85-ADC4F18B7EE9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0B6CB-6EF9-9342-9066-A4F61EFADBE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58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310E2EA-7AA7-6344-A9AC-027EC71226C0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7376771-422D-7745-B943-D98525D0C558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1" name="Image 6" descr="PPT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7" descr="PPT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448CEBC-18BB-A54F-9AEA-3B636524776A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8F6561A-D235-B74C-AA01-C3EEADFDD72A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2055" name="Image 6" descr="PPT3 bi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1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FE77625-06FD-1A40-8302-8EBE846F3964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636DCA9-85D2-DE45-A956-7FAF63D393A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BD199F7-6723-D241-93BC-E40812549EE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F93E063-3DF7-2F44-9B01-2A38F667D980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4103" name="Image 7" descr="PPT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11ABF26-D979-D645-B20F-7A60EBEC3CBC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CE7B72F-B5F3-C54F-8146-FBAAA6F59571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B5A68A1-1360-A044-8173-E9D81EC1FFA0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BB5F3A1-B714-F349-B6FC-94B3CBCD0C77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5FE4082-5764-FE4B-9E38-AD893944C732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6B2D166-8DF0-144B-9F03-AFE2B21C6D2E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3565B42-27B1-2047-9C2D-3DF14E0A5D48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61C102C-DF9F-8048-B09F-B31F8540B32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u-emploi.com/" TargetMode="Externa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44452">
            <a:off x="1687513" y="2001838"/>
            <a:ext cx="6427787" cy="2563812"/>
          </a:xfrm>
        </p:spPr>
        <p:txBody>
          <a:bodyPr anchor="t">
            <a:normAutofit/>
          </a:bodyPr>
          <a:lstStyle/>
          <a:p>
            <a:pPr algn="l" eaLnBrk="1" hangingPunct="1">
              <a:spcAft>
                <a:spcPts val="600"/>
              </a:spcAft>
            </a:pPr>
            <a:r>
              <a:rPr lang="fr-FR" b="1">
                <a:solidFill>
                  <a:srgbClr val="FF0000"/>
                </a:solidFill>
                <a:latin typeface="Calibri" charset="0"/>
                <a:cs typeface="Arial" charset="0"/>
              </a:rPr>
              <a:t>FORCE U, l</a:t>
            </a:r>
            <a:r>
              <a:rPr lang="ja-JP" altLang="fr-FR" b="1">
                <a:solidFill>
                  <a:srgbClr val="FF0000"/>
                </a:solidFill>
                <a:latin typeface="Calibri" charset="0"/>
                <a:cs typeface="Arial" charset="0"/>
              </a:rPr>
              <a:t>’</a:t>
            </a:r>
            <a:r>
              <a:rPr lang="fr-FR" b="1">
                <a:solidFill>
                  <a:srgbClr val="FF0000"/>
                </a:solidFill>
                <a:latin typeface="Calibri" charset="0"/>
                <a:cs typeface="Arial" charset="0"/>
              </a:rPr>
              <a:t>Ecole de « professionnalisation » des magasins U</a:t>
            </a:r>
            <a:r>
              <a:rPr lang="fr-FR" sz="3600" b="1">
                <a:solidFill>
                  <a:srgbClr val="FF0000"/>
                </a:solidFill>
                <a:latin typeface="Calibri" charset="0"/>
              </a:rPr>
              <a:t/>
            </a:r>
            <a:br>
              <a:rPr lang="fr-FR" sz="3600" b="1">
                <a:solidFill>
                  <a:srgbClr val="FF0000"/>
                </a:solidFill>
                <a:latin typeface="Calibri" charset="0"/>
              </a:rPr>
            </a:br>
            <a:r>
              <a:rPr lang="fr-FR" sz="3600" b="1">
                <a:solidFill>
                  <a:srgbClr val="FF0000"/>
                </a:solidFill>
                <a:latin typeface="Calibri" charset="0"/>
              </a:rPr>
              <a:t/>
            </a:r>
            <a:br>
              <a:rPr lang="fr-FR" sz="3600" b="1">
                <a:solidFill>
                  <a:srgbClr val="FF0000"/>
                </a:solidFill>
                <a:latin typeface="Calibri" charset="0"/>
              </a:rPr>
            </a:br>
            <a:endParaRPr lang="fr-FR" sz="1600">
              <a:solidFill>
                <a:srgbClr val="1A6F78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88" y="274638"/>
            <a:ext cx="5210175" cy="868362"/>
          </a:xfrm>
          <a:solidFill>
            <a:schemeClr val="bg1"/>
          </a:solidFill>
          <a:ln w="25400" cap="flat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fr-FR" sz="3200" b="1">
                <a:solidFill>
                  <a:srgbClr val="000000"/>
                </a:solidFill>
                <a:latin typeface="Calibri" charset="0"/>
              </a:rPr>
              <a:t>SYSTÈME U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285875" y="1357313"/>
            <a:ext cx="7715250" cy="52149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fr-FR" sz="1800">
                <a:latin typeface="Calibri" charset="0"/>
              </a:rPr>
              <a:t>	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Une enseigne unique dans la distribution </a:t>
            </a:r>
            <a:r>
              <a:rPr lang="fr-FR" sz="2000">
                <a:latin typeface="Calibri" charset="0"/>
              </a:rPr>
              <a:t>(un patron à la tête de chaque entreprise) </a:t>
            </a:r>
            <a:r>
              <a:rPr lang="fr-FR" sz="2000">
                <a:latin typeface="Calibri" charset="0"/>
                <a:sym typeface="Wingdings" charset="0"/>
              </a:rPr>
              <a:t> </a:t>
            </a:r>
            <a:r>
              <a:rPr lang="fr-FR" sz="2000">
                <a:latin typeface="Calibri" charset="0"/>
              </a:rPr>
              <a:t>1 400 magasins U, 4 centrales régionales et 1 centrale nationale, 60 000 collaborateurs en France…</a:t>
            </a:r>
          </a:p>
          <a:p>
            <a:pPr algn="ctr" eaLnBrk="1" hangingPunct="1">
              <a:buFont typeface="Arial" charset="0"/>
              <a:buNone/>
            </a:pPr>
            <a:r>
              <a:rPr lang="fr-F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Nos atouts</a:t>
            </a:r>
            <a:r>
              <a:rPr lang="fr-FR" sz="2000">
                <a:latin typeface="Calibri" charset="0"/>
              </a:rPr>
              <a:t/>
            </a:r>
            <a:br>
              <a:rPr lang="fr-FR" sz="2000">
                <a:latin typeface="Calibri" charset="0"/>
              </a:rPr>
            </a:br>
            <a:r>
              <a:rPr lang="fr-FR" sz="2000" b="1">
                <a:solidFill>
                  <a:srgbClr val="C00000"/>
                </a:solidFill>
                <a:latin typeface="Calibri" charset="0"/>
              </a:rPr>
              <a:t>La proximité 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: Un poste près de chez vous </a:t>
            </a:r>
            <a:r>
              <a:rPr lang="fr-FR" sz="2000">
                <a:latin typeface="Calibri" charset="0"/>
              </a:rPr>
              <a:t>au sein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une équipe à taille humaine, un chef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entreprise indépendant proche de ses collaborateurs. </a:t>
            </a:r>
            <a:br>
              <a:rPr lang="fr-FR" sz="2000">
                <a:latin typeface="Calibri" charset="0"/>
              </a:rPr>
            </a:br>
            <a:r>
              <a:rPr lang="fr-FR" sz="2000" b="1">
                <a:solidFill>
                  <a:srgbClr val="C00000"/>
                </a:solidFill>
                <a:latin typeface="Calibri" charset="0"/>
              </a:rPr>
              <a:t>Des métiers variés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 : </a:t>
            </a:r>
            <a:r>
              <a:rPr lang="fr-FR" sz="2000">
                <a:latin typeface="Calibri" charset="0"/>
              </a:rPr>
              <a:t>Il y en a pour tous les goûts si on a le sens du commerce et du service client !</a:t>
            </a:r>
            <a:br>
              <a:rPr lang="fr-FR" sz="2000">
                <a:latin typeface="Calibri" charset="0"/>
              </a:rPr>
            </a:br>
            <a:r>
              <a:rPr lang="fr-FR" sz="2000">
                <a:latin typeface="Calibri" charset="0"/>
              </a:rPr>
              <a:t>De réelles 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possibilités d</a:t>
            </a:r>
            <a:r>
              <a:rPr lang="ja-JP" altLang="fr-FR" sz="2000" b="1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évolution</a:t>
            </a:r>
            <a:r>
              <a:rPr lang="fr-FR" sz="2000">
                <a:latin typeface="Calibri" charset="0"/>
              </a:rPr>
              <a:t> : nombreuses en centrales et en magasin, 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sans mobilité imposée. 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 b="1">
                <a:solidFill>
                  <a:srgbClr val="C00000"/>
                </a:solidFill>
                <a:latin typeface="Calibri" charset="0"/>
              </a:rPr>
              <a:t>Un site dédié à l</a:t>
            </a:r>
            <a:r>
              <a:rPr lang="ja-JP" altLang="fr-FR" sz="2000" b="1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emploi chez U </a:t>
            </a:r>
            <a:r>
              <a:rPr lang="fr-FR" sz="2000">
                <a:latin typeface="Calibri" charset="0"/>
              </a:rPr>
              <a:t>où vous retrouverez toutes les offres, la présentation des métiers… </a:t>
            </a:r>
            <a:r>
              <a:rPr lang="fr-FR" sz="2000">
                <a:solidFill>
                  <a:srgbClr val="C00000"/>
                </a:solidFill>
                <a:latin typeface="Calibri" charset="0"/>
                <a:hlinkClick r:id="rId2"/>
              </a:rPr>
              <a:t>http://www.u-emploi.com</a:t>
            </a:r>
            <a:endParaRPr lang="fr-FR" sz="2000">
              <a:solidFill>
                <a:srgbClr val="C00000"/>
              </a:solidFill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fr-FR" sz="2000" b="1">
                <a:solidFill>
                  <a:srgbClr val="C00000"/>
                </a:solidFill>
                <a:latin typeface="Calibri" charset="0"/>
              </a:rPr>
              <a:t>Une politique de formation dynamique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fr-FR" sz="2000">
                <a:latin typeface="Calibri" charset="0"/>
              </a:rPr>
              <a:t>: Stage ou formation des collaborateurs – 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Ecole de Formation dédiée aux magasins U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>
                <a:latin typeface="Calibri" charset="0"/>
              </a:rPr>
              <a:t/>
            </a:r>
            <a:br>
              <a:rPr lang="fr-FR" sz="2000">
                <a:latin typeface="Calibri" charset="0"/>
              </a:rPr>
            </a:br>
            <a:endParaRPr lang="fr-FR" sz="2000">
              <a:latin typeface="Calibri" charset="0"/>
            </a:endParaRPr>
          </a:p>
        </p:txBody>
      </p:sp>
      <p:pic>
        <p:nvPicPr>
          <p:cNvPr id="11268" name="Picture 2" descr="illustrations.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706">
            <a:off x="366713" y="254635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88" y="274638"/>
            <a:ext cx="5210175" cy="868362"/>
          </a:xfrm>
          <a:solidFill>
            <a:schemeClr val="bg1"/>
          </a:solidFill>
          <a:ln w="25400" cap="flat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FORCE 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0050" y="1357313"/>
            <a:ext cx="7138988" cy="5143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fr-FR" sz="2400">
                <a:latin typeface="Calibri" charset="0"/>
              </a:rPr>
              <a:t>Une Ecole dédiée aux magasins U créée en 1991, présente sur l</a:t>
            </a:r>
            <a:r>
              <a:rPr lang="ja-JP" altLang="fr-FR" sz="2400">
                <a:latin typeface="Calibri" charset="0"/>
              </a:rPr>
              <a:t>’</a:t>
            </a:r>
            <a:r>
              <a:rPr lang="fr-FR" sz="2400">
                <a:latin typeface="Calibri" charset="0"/>
              </a:rPr>
              <a:t>ensemble du territoire avec 4 antennes régionales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FR" sz="2000"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FR" sz="2400">
                <a:latin typeface="Calibri" charset="0"/>
              </a:rPr>
              <a:t>Une très forte volonté </a:t>
            </a:r>
            <a:r>
              <a:rPr lang="fr-FR" sz="2400">
                <a:solidFill>
                  <a:srgbClr val="C00000"/>
                </a:solidFill>
                <a:latin typeface="Calibri" charset="0"/>
              </a:rPr>
              <a:t>d</a:t>
            </a:r>
            <a:r>
              <a:rPr lang="ja-JP" altLang="fr-FR" sz="24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400">
                <a:solidFill>
                  <a:srgbClr val="C00000"/>
                </a:solidFill>
                <a:latin typeface="Calibri" charset="0"/>
              </a:rPr>
              <a:t>accompagner les collaborateurs (salariés), dans le développement de leurs compétences </a:t>
            </a:r>
            <a:r>
              <a:rPr lang="fr-FR" sz="2400">
                <a:latin typeface="Calibri" charset="0"/>
              </a:rPr>
              <a:t>; </a:t>
            </a:r>
            <a:r>
              <a:rPr lang="fr-FR" sz="2400">
                <a:solidFill>
                  <a:srgbClr val="C00000"/>
                </a:solidFill>
                <a:latin typeface="Calibri" charset="0"/>
              </a:rPr>
              <a:t>dans leur évolution professionnelle</a:t>
            </a:r>
            <a:r>
              <a:rPr lang="fr-FR" sz="2400">
                <a:latin typeface="Calibri" charset="0"/>
              </a:rPr>
              <a:t>…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>
                <a:latin typeface="Calibri" charset="0"/>
                <a:sym typeface="Wingdings" charset="0"/>
              </a:rPr>
              <a:t>	 p</a:t>
            </a:r>
            <a:r>
              <a:rPr lang="fr-FR" sz="2400">
                <a:latin typeface="Calibri" charset="0"/>
              </a:rPr>
              <a:t>lus de 14.000 collaborateurs formés/an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>
                <a:latin typeface="Calibri" charset="0"/>
                <a:sym typeface="Wingdings" charset="0"/>
              </a:rPr>
              <a:t>	 </a:t>
            </a:r>
            <a:r>
              <a:rPr lang="fr-FR" sz="2400">
                <a:latin typeface="Calibri" charset="0"/>
              </a:rPr>
              <a:t>4.100 jours organisés chaque année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FR" sz="2400"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FR" sz="2400">
                <a:solidFill>
                  <a:srgbClr val="C00000"/>
                </a:solidFill>
                <a:latin typeface="Calibri" charset="0"/>
              </a:rPr>
              <a:t>L</a:t>
            </a:r>
            <a:r>
              <a:rPr lang="ja-JP" altLang="fr-FR" sz="24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400">
                <a:solidFill>
                  <a:srgbClr val="C00000"/>
                </a:solidFill>
                <a:latin typeface="Calibri" charset="0"/>
              </a:rPr>
              <a:t>intégration et la formation des jeunes </a:t>
            </a:r>
            <a:r>
              <a:rPr lang="fr-FR" sz="2400">
                <a:latin typeface="Calibri" charset="0"/>
              </a:rPr>
              <a:t>(cycle Futurs Manageurs de Rayon sur 1 an, en alternance) </a:t>
            </a:r>
            <a:r>
              <a:rPr lang="fr-FR" sz="2400">
                <a:latin typeface="Calibri" charset="0"/>
                <a:sym typeface="Wingdings" charset="0"/>
              </a:rPr>
              <a:t> </a:t>
            </a:r>
            <a:r>
              <a:rPr lang="fr-FR" sz="2400">
                <a:solidFill>
                  <a:srgbClr val="C00000"/>
                </a:solidFill>
                <a:latin typeface="Calibri" charset="0"/>
                <a:sym typeface="Wingdings" charset="0"/>
              </a:rPr>
              <a:t>plus de 1.500 jeunes en 15 ans</a:t>
            </a:r>
            <a:endParaRPr lang="fr-FR" sz="2200">
              <a:latin typeface="Calibri" charset="0"/>
            </a:endParaRPr>
          </a:p>
        </p:txBody>
      </p:sp>
      <p:pic>
        <p:nvPicPr>
          <p:cNvPr id="12292" name="Picture 2" descr="illustrations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176">
            <a:off x="7629525" y="3771900"/>
            <a:ext cx="12334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0050" y="274638"/>
            <a:ext cx="7378700" cy="1082675"/>
          </a:xfrm>
          <a:solidFill>
            <a:schemeClr val="bg1"/>
          </a:solidFill>
          <a:ln w="25400" cap="flat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fr-FR" sz="3200" b="1">
                <a:solidFill>
                  <a:srgbClr val="000000"/>
                </a:solidFill>
                <a:latin typeface="Calibri" charset="0"/>
              </a:rPr>
              <a:t>Des métiers variés, une ambition unique : </a:t>
            </a:r>
            <a:r>
              <a:rPr lang="fr-FR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satisfaire le client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1670050" y="1571625"/>
            <a:ext cx="7378700" cy="50006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fr-FR" sz="2000">
                <a:latin typeface="Calibri" charset="0"/>
              </a:rPr>
              <a:t>	Les magasins U regroupent un 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large éventail de métiers, accessibles à tous, quelque soit le niveau d</a:t>
            </a:r>
            <a:r>
              <a:rPr lang="ja-JP" altLang="fr-FR" sz="2000" b="1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études</a:t>
            </a:r>
            <a:r>
              <a:rPr lang="fr-FR" sz="2000">
                <a:latin typeface="Calibri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endParaRPr lang="fr-FR" sz="2000"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fr-FR" sz="2000" u="sng">
                <a:latin typeface="Calibri" charset="0"/>
              </a:rPr>
              <a:t>Parmi les principaux et/ou ceux qui recrutent le plus</a:t>
            </a:r>
            <a:r>
              <a:rPr lang="fr-FR" sz="2000">
                <a:latin typeface="Calibri" charset="0"/>
              </a:rPr>
              <a:t> :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>
                <a:latin typeface="Calibri" charset="0"/>
              </a:rPr>
              <a:t>	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Les métiers liés au frais </a:t>
            </a:r>
            <a:r>
              <a:rPr lang="fr-FR" sz="2000">
                <a:latin typeface="Calibri" charset="0"/>
              </a:rPr>
              <a:t>: Bouchers – Poissonniers – Boulanger/Pâtissier – Vendeurs(ses) sur ces rayons – Fleuriste…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>
                <a:latin typeface="Calibri" charset="0"/>
              </a:rPr>
              <a:t>	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Les métiers liés aux nouvelles technologies </a:t>
            </a:r>
            <a:r>
              <a:rPr lang="fr-FR" sz="2000">
                <a:latin typeface="Calibri" charset="0"/>
              </a:rPr>
              <a:t>: Vendeurs(ses) Culture, Informatique, e-commerce… 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>
                <a:latin typeface="Calibri" charset="0"/>
              </a:rPr>
              <a:t>	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Les métiers transversaux liés à l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encadrement d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une équipe </a:t>
            </a:r>
            <a:r>
              <a:rPr lang="fr-FR" sz="2000">
                <a:latin typeface="Calibri" charset="0"/>
              </a:rPr>
              <a:t>: Manageurs de Rayon – Manageurs de Département – Directeur</a:t>
            </a:r>
          </a:p>
          <a:p>
            <a:pPr algn="ctr" eaLnBrk="1" hangingPunct="1">
              <a:buFont typeface="Arial" charset="0"/>
              <a:buNone/>
            </a:pPr>
            <a:r>
              <a:rPr lang="fr-FR" sz="2400" b="1">
                <a:latin typeface="Calibri" charset="0"/>
                <a:sym typeface="Wingdings" charset="0"/>
              </a:rPr>
              <a:t>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 b="1">
                <a:solidFill>
                  <a:srgbClr val="C00000"/>
                </a:solidFill>
                <a:latin typeface="Calibri" charset="0"/>
                <a:sym typeface="Wingdings" charset="0"/>
              </a:rPr>
              <a:t>Des parcours de formation individualisés proposés aux collaborateurs</a:t>
            </a:r>
          </a:p>
          <a:p>
            <a:pPr algn="ctr" eaLnBrk="1" hangingPunct="1">
              <a:buFont typeface="Arial" charset="0"/>
              <a:buNone/>
            </a:pPr>
            <a:r>
              <a:rPr lang="fr-FR" sz="2000" b="1">
                <a:solidFill>
                  <a:srgbClr val="C00000"/>
                </a:solidFill>
                <a:latin typeface="Calibri" charset="0"/>
                <a:sym typeface="Wingdings" charset="0"/>
              </a:rPr>
              <a:t>Des possibilités d</a:t>
            </a:r>
            <a:r>
              <a:rPr lang="ja-JP" altLang="fr-FR" sz="2000" b="1">
                <a:solidFill>
                  <a:srgbClr val="C00000"/>
                </a:solidFill>
                <a:latin typeface="Calibri" charset="0"/>
                <a:sym typeface="Wingdings" charset="0"/>
              </a:rPr>
              <a:t>’</a:t>
            </a:r>
            <a:r>
              <a:rPr lang="fr-FR" sz="2000" b="1">
                <a:solidFill>
                  <a:srgbClr val="C00000"/>
                </a:solidFill>
                <a:latin typeface="Calibri" charset="0"/>
                <a:sym typeface="Wingdings" charset="0"/>
              </a:rPr>
              <a:t>évolution internes au magasin ou dans le groupe</a:t>
            </a:r>
          </a:p>
          <a:p>
            <a:pPr algn="ctr" eaLnBrk="1" hangingPunct="1">
              <a:buFont typeface="Arial" charset="0"/>
              <a:buNone/>
            </a:pPr>
            <a:endParaRPr lang="fr-FR" sz="1800">
              <a:latin typeface="Calibri" charset="0"/>
              <a:sym typeface="Wingdings" charset="0"/>
            </a:endParaRPr>
          </a:p>
          <a:p>
            <a:pPr algn="ctr" eaLnBrk="1" hangingPunct="1">
              <a:buFont typeface="Arial" charset="0"/>
              <a:buNone/>
            </a:pPr>
            <a:endParaRPr lang="fr-FR" sz="18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1800">
                <a:latin typeface="Calibri" charset="0"/>
              </a:rPr>
              <a:t/>
            </a:r>
            <a:br>
              <a:rPr lang="fr-FR" sz="1800">
                <a:latin typeface="Calibri" charset="0"/>
              </a:rPr>
            </a:br>
            <a:r>
              <a:rPr lang="fr-FR" sz="1800">
                <a:latin typeface="Calibri" charset="0"/>
              </a:rPr>
              <a:t/>
            </a:r>
            <a:br>
              <a:rPr lang="fr-FR" sz="1800">
                <a:latin typeface="Calibri" charset="0"/>
              </a:rPr>
            </a:br>
            <a:endParaRPr lang="fr-FR" sz="1800">
              <a:latin typeface="Calibri" charset="0"/>
            </a:endParaRPr>
          </a:p>
        </p:txBody>
      </p:sp>
      <p:pic>
        <p:nvPicPr>
          <p:cNvPr id="8" name="Picture 2" descr="http://www.lacentrale-eco.com/shop/images/stories/shema/caddie-perso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64731">
            <a:off x="261938" y="2973388"/>
            <a:ext cx="1463675" cy="1735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737350" cy="868362"/>
          </a:xfrm>
          <a:solidFill>
            <a:schemeClr val="bg1"/>
          </a:solidFill>
          <a:ln w="25400" cap="flat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fr-FR" sz="3200" b="1">
                <a:solidFill>
                  <a:srgbClr val="C00000"/>
                </a:solidFill>
                <a:latin typeface="Calibri" charset="0"/>
              </a:rPr>
              <a:t>PROFIL</a:t>
            </a:r>
            <a:r>
              <a:rPr lang="fr-FR" sz="3200" b="1">
                <a:solidFill>
                  <a:srgbClr val="000000"/>
                </a:solidFill>
                <a:latin typeface="Calibri" charset="0"/>
              </a:rPr>
              <a:t> – Manageur de Rayon</a:t>
            </a:r>
            <a:endParaRPr lang="fr-FR" sz="32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428750" y="1311275"/>
            <a:ext cx="7380288" cy="5332413"/>
          </a:xfrm>
        </p:spPr>
        <p:txBody>
          <a:bodyPr/>
          <a:lstStyle/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Un cycle de formation spécifique à l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enseigne </a:t>
            </a:r>
            <a:r>
              <a:rPr lang="fr-FR" sz="2000">
                <a:latin typeface="Calibri" charset="0"/>
              </a:rPr>
              <a:t>(valeurs, état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esprit, outils et organisation U…) et bénéficiant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une très forte expérience terrain (80% du temps) </a:t>
            </a:r>
            <a:r>
              <a:rPr lang="fr-FR" sz="1800">
                <a:latin typeface="Calibri" charset="0"/>
              </a:rPr>
              <a:t>mais transférable dans d</a:t>
            </a:r>
            <a:r>
              <a:rPr lang="ja-JP" altLang="fr-FR" sz="1800">
                <a:latin typeface="Calibri" charset="0"/>
              </a:rPr>
              <a:t>’</a:t>
            </a:r>
            <a:r>
              <a:rPr lang="fr-FR" sz="1800">
                <a:latin typeface="Calibri" charset="0"/>
              </a:rPr>
              <a:t>autres enseignes</a:t>
            </a:r>
            <a:endParaRPr lang="fr-FR" sz="2400">
              <a:latin typeface="Calibri" charset="0"/>
            </a:endParaRPr>
          </a:p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Pour des jeunes de -26 ans en contrat de professionnalisation </a:t>
            </a:r>
            <a:r>
              <a:rPr lang="fr-FR" sz="2000">
                <a:latin typeface="Calibri" charset="0"/>
              </a:rPr>
              <a:t>de 1 an, dans un magasin U</a:t>
            </a:r>
          </a:p>
          <a:p>
            <a:pPr algn="just" eaLnBrk="1" hangingPunct="1"/>
            <a:r>
              <a:rPr lang="fr-FR" sz="2000">
                <a:latin typeface="Calibri" charset="0"/>
              </a:rPr>
              <a:t>Pour apprendre le 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métier de Manageur de Rayon chez U</a:t>
            </a:r>
          </a:p>
          <a:p>
            <a:pPr algn="just" eaLnBrk="1" hangingPunct="1"/>
            <a:r>
              <a:rPr lang="fr-FR" sz="2000">
                <a:latin typeface="Calibri" charset="0"/>
              </a:rPr>
              <a:t>Un 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complément professionnel </a:t>
            </a:r>
            <a:r>
              <a:rPr lang="fr-FR" sz="2000">
                <a:latin typeface="Calibri" charset="0"/>
              </a:rPr>
              <a:t>à l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obtention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un diplôme de l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Education National</a:t>
            </a:r>
          </a:p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Une réelle opportunité de trouver un emploi </a:t>
            </a:r>
            <a:r>
              <a:rPr lang="fr-FR" sz="2000">
                <a:latin typeface="Calibri" charset="0"/>
              </a:rPr>
              <a:t>et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évoluer au sein d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une enseigne dynamique</a:t>
            </a:r>
          </a:p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Une formation reconnue par la FCD et validée par le CQP</a:t>
            </a:r>
          </a:p>
          <a:p>
            <a:pPr algn="just" eaLnBrk="1" hangingPunct="1">
              <a:buFont typeface="Arial" charset="0"/>
              <a:buNone/>
            </a:pPr>
            <a:endParaRPr lang="fr-FR" sz="900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fr-FR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En </a:t>
            </a: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2012</a:t>
            </a:r>
            <a:r>
              <a:rPr lang="fr-FR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, </a:t>
            </a: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3 nouveaux cycles </a:t>
            </a:r>
            <a:r>
              <a:rPr lang="fr-FR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ont ouvert, permettant ainsi</a:t>
            </a: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 à près de 60 jeunes d</a:t>
            </a:r>
            <a:r>
              <a:rPr lang="ja-JP" alt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’</a:t>
            </a: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intégrer U</a:t>
            </a:r>
            <a:r>
              <a:rPr lang="fr-FR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, en tant que futurs Manageurs de Rayon</a:t>
            </a:r>
          </a:p>
          <a:p>
            <a:pPr algn="ctr" eaLnBrk="1" hangingPunct="1">
              <a:buFont typeface="Arial" charset="0"/>
              <a:buNone/>
            </a:pPr>
            <a:endParaRPr lang="fr-FR" sz="18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1800">
                <a:latin typeface="Calibri" charset="0"/>
              </a:rPr>
              <a:t/>
            </a:r>
            <a:br>
              <a:rPr lang="fr-FR" sz="1800">
                <a:latin typeface="Calibri" charset="0"/>
              </a:rPr>
            </a:br>
            <a:r>
              <a:rPr lang="fr-FR" sz="1800">
                <a:latin typeface="Calibri" charset="0"/>
              </a:rPr>
              <a:t/>
            </a:r>
            <a:br>
              <a:rPr lang="fr-FR" sz="1800">
                <a:latin typeface="Calibri" charset="0"/>
              </a:rPr>
            </a:br>
            <a:endParaRPr lang="fr-FR" sz="1800">
              <a:latin typeface="Calibri" charset="0"/>
            </a:endParaRP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714625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737350" cy="868362"/>
          </a:xfrm>
          <a:solidFill>
            <a:schemeClr val="bg1"/>
          </a:solidFill>
          <a:ln w="25400" cap="flat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fr-FR" sz="3200" b="1">
                <a:latin typeface="Calibri" charset="0"/>
              </a:rPr>
              <a:t>En synthèse…</a:t>
            </a:r>
            <a:endParaRPr lang="fr-FR" sz="3200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670050" y="1311275"/>
            <a:ext cx="7138988" cy="53324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Rejoindre U, c</a:t>
            </a:r>
            <a:r>
              <a:rPr lang="ja-JP" alt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’</a:t>
            </a: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est :</a:t>
            </a:r>
          </a:p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faire un choix d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avenir </a:t>
            </a:r>
            <a:r>
              <a:rPr lang="fr-FR" sz="2000">
                <a:latin typeface="Calibri" charset="0"/>
              </a:rPr>
              <a:t>(opportunités de carrière évolutives et valorisantes),</a:t>
            </a:r>
          </a:p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intégrer une PME </a:t>
            </a:r>
            <a:r>
              <a:rPr lang="fr-FR" sz="2000">
                <a:latin typeface="Calibri" charset="0"/>
              </a:rPr>
              <a:t>implantée dans le tissu socio-économique local</a:t>
            </a:r>
          </a:p>
          <a:p>
            <a:pPr algn="just" eaLnBrk="1" hangingPunct="1"/>
            <a:r>
              <a:rPr lang="fr-FR" sz="2000">
                <a:solidFill>
                  <a:srgbClr val="C00000"/>
                </a:solidFill>
                <a:latin typeface="Calibri" charset="0"/>
              </a:rPr>
              <a:t>bénéficier de la synergie d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un groupe national puissant et performant  </a:t>
            </a:r>
            <a:r>
              <a:rPr lang="fr-FR" sz="2000">
                <a:latin typeface="Calibri" charset="0"/>
              </a:rPr>
              <a:t>(l</a:t>
            </a:r>
            <a:r>
              <a:rPr lang="ja-JP" altLang="fr-FR" sz="2000">
                <a:latin typeface="Calibri" charset="0"/>
              </a:rPr>
              <a:t>’</a:t>
            </a:r>
            <a:r>
              <a:rPr lang="fr-FR" sz="2000">
                <a:latin typeface="Calibri" charset="0"/>
              </a:rPr>
              <a:t>un des rares qui continue à progresser, à gagner en parts de marché, à embaucher)</a:t>
            </a:r>
          </a:p>
          <a:p>
            <a:pPr algn="just" eaLnBrk="1" hangingPunct="1"/>
            <a:r>
              <a:rPr lang="fr-FR" sz="2000">
                <a:latin typeface="Calibri" charset="0"/>
              </a:rPr>
              <a:t>pouvoir à son tour, 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devenir chef d</a:t>
            </a:r>
            <a:r>
              <a:rPr lang="ja-JP" altLang="fr-FR" sz="2000" b="1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 b="1">
                <a:solidFill>
                  <a:srgbClr val="C00000"/>
                </a:solidFill>
                <a:latin typeface="Calibri" charset="0"/>
              </a:rPr>
              <a:t>entreprise U</a:t>
            </a:r>
            <a:r>
              <a:rPr lang="fr-FR" sz="2000">
                <a:latin typeface="Calibri" charset="0"/>
              </a:rPr>
              <a:t>, grâce à 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l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évolution interne, à la formation et au parrainage  d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un chef d</a:t>
            </a:r>
            <a:r>
              <a:rPr lang="ja-JP" altLang="fr-FR" sz="200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fr-FR" sz="2000">
                <a:solidFill>
                  <a:srgbClr val="C00000"/>
                </a:solidFill>
                <a:latin typeface="Calibri" charset="0"/>
              </a:rPr>
              <a:t>entreprise. </a:t>
            </a:r>
          </a:p>
          <a:p>
            <a:pPr algn="just" eaLnBrk="1" hangingPunct="1">
              <a:buFont typeface="Arial" charset="0"/>
              <a:buNone/>
            </a:pPr>
            <a:r>
              <a:rPr lang="fr-FR" sz="2000">
                <a:latin typeface="Calibri" charset="0"/>
              </a:rPr>
              <a:t>	</a:t>
            </a:r>
            <a:r>
              <a:rPr lang="fr-FR" sz="2000" i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sym typeface="Wingdings" charset="0"/>
              </a:rPr>
              <a:t> </a:t>
            </a:r>
            <a:r>
              <a:rPr lang="fr-FR" sz="2000" i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 ce jour près de 300 Directeurs ont suivi le cycle PROJET et sont devenus, pour la plupart Associés U…</a:t>
            </a:r>
          </a:p>
          <a:p>
            <a:pPr algn="just" eaLnBrk="1" hangingPunct="1">
              <a:buFont typeface="Arial" charset="0"/>
              <a:buNone/>
            </a:pPr>
            <a:r>
              <a:rPr lang="fr-FR" sz="2000">
                <a:solidFill>
                  <a:srgbClr val="C00000"/>
                </a:solidFill>
                <a:latin typeface="Calibri" charset="0"/>
              </a:rPr>
              <a:t>	</a:t>
            </a:r>
            <a:r>
              <a:rPr lang="fr-FR" sz="1600">
                <a:solidFill>
                  <a:srgbClr val="C00000"/>
                </a:solidFill>
                <a:latin typeface="Calibri" charset="0"/>
              </a:rPr>
              <a:t>Pour les 9 premiers mois de 2012, FORCE U a contribué au développement des compétences de 10.500 collaborateurs U et organisé plus de 4.000 jours  de formation dont les ¾ en magasin</a:t>
            </a:r>
            <a:endParaRPr lang="fr-FR" sz="20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/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just" eaLnBrk="1" hangingPunct="1">
              <a:buFont typeface="Arial" charset="0"/>
              <a:buNone/>
            </a:pPr>
            <a:endParaRPr lang="fr-FR" sz="2400">
              <a:solidFill>
                <a:srgbClr val="C00000"/>
              </a:solidFill>
              <a:latin typeface="Calibri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fr-FR" sz="2400" i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 Le commerce qui profite à tous</a:t>
            </a:r>
          </a:p>
          <a:p>
            <a:pPr algn="just" eaLnBrk="1" hangingPunct="1">
              <a:buFont typeface="Arial" charset="0"/>
              <a:buNone/>
            </a:pPr>
            <a:endParaRPr lang="fr-FR" sz="1800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endParaRPr lang="fr-FR" sz="1800">
              <a:latin typeface="Calibri" charset="0"/>
              <a:sym typeface="Wingdings" charset="0"/>
            </a:endParaRPr>
          </a:p>
          <a:p>
            <a:pPr algn="ctr" eaLnBrk="1" hangingPunct="1">
              <a:buFont typeface="Arial" charset="0"/>
              <a:buNone/>
            </a:pPr>
            <a:endParaRPr lang="fr-FR" sz="18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1800">
                <a:latin typeface="Calibri" charset="0"/>
              </a:rPr>
              <a:t/>
            </a:r>
            <a:br>
              <a:rPr lang="fr-FR" sz="1800">
                <a:latin typeface="Calibri" charset="0"/>
              </a:rPr>
            </a:br>
            <a:r>
              <a:rPr lang="fr-FR" sz="1800">
                <a:latin typeface="Calibri" charset="0"/>
              </a:rPr>
              <a:t/>
            </a:r>
            <a:br>
              <a:rPr lang="fr-FR" sz="1800">
                <a:latin typeface="Calibri" charset="0"/>
              </a:rPr>
            </a:br>
            <a:endParaRPr lang="fr-FR" sz="1800">
              <a:latin typeface="Calibri" charset="0"/>
            </a:endParaRP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714625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281</Words>
  <Application>Microsoft Macintosh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FORCE U, l’Ecole de « professionnalisation » des magasins U  </vt:lpstr>
      <vt:lpstr>SYSTÈME U</vt:lpstr>
      <vt:lpstr>FORCE U</vt:lpstr>
      <vt:lpstr>Des métiers variés, une ambition unique : satisfaire le client</vt:lpstr>
      <vt:lpstr>PROFIL – Manageur de Rayon</vt:lpstr>
      <vt:lpstr>En synthèse…</vt:lpstr>
    </vt:vector>
  </TitlesOfParts>
  <Company>cap skirring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 cap</dc:creator>
  <cp:lastModifiedBy>clouclou</cp:lastModifiedBy>
  <cp:revision>134</cp:revision>
  <dcterms:created xsi:type="dcterms:W3CDTF">2012-02-27T16:41:06Z</dcterms:created>
  <dcterms:modified xsi:type="dcterms:W3CDTF">2012-12-12T11:15:30Z</dcterms:modified>
</cp:coreProperties>
</file>