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82" r:id="rId2"/>
    <p:sldId id="299" r:id="rId3"/>
    <p:sldId id="287" r:id="rId4"/>
    <p:sldId id="288" r:id="rId5"/>
    <p:sldId id="317" r:id="rId6"/>
    <p:sldId id="319" r:id="rId7"/>
    <p:sldId id="286" r:id="rId8"/>
    <p:sldId id="321" r:id="rId9"/>
    <p:sldId id="322" r:id="rId10"/>
    <p:sldId id="323" r:id="rId11"/>
    <p:sldId id="320" r:id="rId12"/>
    <p:sldId id="325" r:id="rId13"/>
    <p:sldId id="328" r:id="rId14"/>
    <p:sldId id="327" r:id="rId15"/>
    <p:sldId id="326" r:id="rId16"/>
    <p:sldId id="331" r:id="rId17"/>
    <p:sldId id="329" r:id="rId18"/>
    <p:sldId id="330" r:id="rId19"/>
    <p:sldId id="298" r:id="rId20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99FF"/>
    <a:srgbClr val="CC3300"/>
    <a:srgbClr val="FF9900"/>
    <a:srgbClr val="9999FF"/>
    <a:srgbClr val="CCCCFF"/>
    <a:srgbClr val="CC99FF"/>
    <a:srgbClr val="E88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napToGrid="0" snapToObjects="1">
      <p:cViewPr>
        <p:scale>
          <a:sx n="70" d="100"/>
          <a:sy n="70" d="100"/>
        </p:scale>
        <p:origin x="-1040" y="-96"/>
      </p:cViewPr>
      <p:guideLst>
        <p:guide orient="horz" pos="2160"/>
        <p:guide pos="2887"/>
      </p:guideLst>
    </p:cSldViewPr>
  </p:slideViewPr>
  <p:outlineViewPr>
    <p:cViewPr>
      <p:scale>
        <a:sx n="33" d="100"/>
        <a:sy n="33" d="100"/>
      </p:scale>
      <p:origin x="48" y="8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1BCA5-840F-4BD7-A09B-BB85056CF838}" type="doc">
      <dgm:prSet loTypeId="urn:microsoft.com/office/officeart/2005/8/layout/pyramid3" loCatId="pyramid" qsTypeId="urn:microsoft.com/office/officeart/2005/8/quickstyle/3d2" qsCatId="3D" csTypeId="urn:microsoft.com/office/officeart/2005/8/colors/colorful3" csCatId="colorful" phldr="1"/>
      <dgm:spPr/>
    </dgm:pt>
    <dgm:pt modelId="{8ADB6961-32BA-4F0C-9764-98DACBC9CC9E}">
      <dgm:prSet custT="1"/>
      <dgm:spPr>
        <a:solidFill>
          <a:schemeClr val="accent2"/>
        </a:solidFill>
      </dgm:spPr>
      <dgm:t>
        <a:bodyPr/>
        <a:lstStyle/>
        <a:p>
          <a:pPr marR="0" algn="ctr" rtl="0"/>
          <a:r>
            <a:rPr lang="fr-FR" sz="1400" b="1" baseline="0" dirty="0" smtClean="0">
              <a:solidFill>
                <a:schemeClr val="bg1"/>
              </a:solidFill>
              <a:latin typeface="Century Gothic" pitchFamily="34" charset="0"/>
            </a:rPr>
            <a:t>LES ADJOINTS DE SECTEUR</a:t>
          </a:r>
        </a:p>
        <a:p>
          <a:pPr marR="0" algn="ctr" rtl="0"/>
          <a:r>
            <a:rPr lang="fr-FR" sz="1400" b="1" baseline="0" dirty="0" smtClean="0">
              <a:solidFill>
                <a:schemeClr val="bg1"/>
              </a:solidFill>
              <a:latin typeface="Century Gothic" pitchFamily="34" charset="0"/>
            </a:rPr>
            <a:t>SERVICE / PLA / EDITORIAL </a:t>
          </a:r>
        </a:p>
      </dgm:t>
    </dgm:pt>
    <dgm:pt modelId="{DDD4E407-E729-424D-9AFB-213152C4BEA8}" type="parTrans" cxnId="{028194E0-4182-42B6-B151-2B60B7EF7748}">
      <dgm:prSet/>
      <dgm:spPr/>
      <dgm:t>
        <a:bodyPr/>
        <a:lstStyle/>
        <a:p>
          <a:endParaRPr lang="fr-FR"/>
        </a:p>
      </dgm:t>
    </dgm:pt>
    <dgm:pt modelId="{0348EF59-3C70-4407-A060-66AE75F6D849}" type="sibTrans" cxnId="{028194E0-4182-42B6-B151-2B60B7EF7748}">
      <dgm:prSet/>
      <dgm:spPr/>
      <dgm:t>
        <a:bodyPr/>
        <a:lstStyle/>
        <a:p>
          <a:endParaRPr lang="fr-FR"/>
        </a:p>
      </dgm:t>
    </dgm:pt>
    <dgm:pt modelId="{705865B4-FE18-4A35-B0D9-0449BE9042C4}">
      <dgm:prSet custT="1"/>
      <dgm:spPr>
        <a:solidFill>
          <a:srgbClr val="FF0000"/>
        </a:solidFill>
      </dgm:spPr>
      <dgm:t>
        <a:bodyPr/>
        <a:lstStyle/>
        <a:p>
          <a:pPr marR="0" algn="ctr" rtl="0"/>
          <a:r>
            <a:rPr lang="fr-FR" sz="1100" b="1" baseline="0" dirty="0" smtClean="0">
              <a:solidFill>
                <a:srgbClr val="FFFFFF"/>
              </a:solidFill>
              <a:latin typeface="Century Gothic" pitchFamily="34" charset="0"/>
            </a:rPr>
            <a:t>LE DIRECTEUR </a:t>
          </a:r>
        </a:p>
        <a:p>
          <a:pPr marR="0" algn="ctr" rtl="0"/>
          <a:r>
            <a:rPr lang="fr-FR" sz="1100" b="1" baseline="0" dirty="0" smtClean="0">
              <a:solidFill>
                <a:srgbClr val="FFFFFF"/>
              </a:solidFill>
              <a:latin typeface="Century Gothic" pitchFamily="34" charset="0"/>
            </a:rPr>
            <a:t>DE MAGASIN</a:t>
          </a:r>
          <a:endParaRPr lang="fr-FR" sz="1100" dirty="0" smtClean="0">
            <a:solidFill>
              <a:srgbClr val="FFFFFF"/>
            </a:solidFill>
            <a:latin typeface="Century Gothic" pitchFamily="34" charset="0"/>
          </a:endParaRPr>
        </a:p>
      </dgm:t>
    </dgm:pt>
    <dgm:pt modelId="{C87F12D0-AACB-40CB-9D53-1A520DF1BDB0}" type="parTrans" cxnId="{723FC7BA-FCBB-4BA3-A857-42DAC05B9792}">
      <dgm:prSet/>
      <dgm:spPr/>
      <dgm:t>
        <a:bodyPr/>
        <a:lstStyle/>
        <a:p>
          <a:endParaRPr lang="fr-FR"/>
        </a:p>
      </dgm:t>
    </dgm:pt>
    <dgm:pt modelId="{CB32BB94-687D-418A-8A0B-F16732CDF9EB}" type="sibTrans" cxnId="{723FC7BA-FCBB-4BA3-A857-42DAC05B9792}">
      <dgm:prSet/>
      <dgm:spPr/>
      <dgm:t>
        <a:bodyPr/>
        <a:lstStyle/>
        <a:p>
          <a:endParaRPr lang="fr-FR"/>
        </a:p>
      </dgm:t>
    </dgm:pt>
    <dgm:pt modelId="{928EE5CA-2902-42DF-985D-00922F0751D6}">
      <dgm:prSet custT="1"/>
      <dgm:spPr>
        <a:solidFill>
          <a:schemeClr val="accent6"/>
        </a:solidFill>
      </dgm:spPr>
      <dgm:t>
        <a:bodyPr/>
        <a:lstStyle/>
        <a:p>
          <a:r>
            <a:rPr lang="fr-FR" sz="1400" b="1" dirty="0" smtClean="0">
              <a:solidFill>
                <a:srgbClr val="FFFFFF"/>
              </a:solidFill>
              <a:latin typeface="Century Gothic" pitchFamily="34" charset="0"/>
            </a:rPr>
            <a:t>LES CLIENTS</a:t>
          </a:r>
          <a:endParaRPr lang="fr-FR" sz="1400" b="1" dirty="0">
            <a:solidFill>
              <a:srgbClr val="FFFFFF"/>
            </a:solidFill>
            <a:latin typeface="Century Gothic" pitchFamily="34" charset="0"/>
          </a:endParaRPr>
        </a:p>
      </dgm:t>
    </dgm:pt>
    <dgm:pt modelId="{3E7E964C-155C-447E-9C91-6B57A1A63634}" type="parTrans" cxnId="{8879FEB0-3A27-4BD9-960B-0285D8CD1A3D}">
      <dgm:prSet/>
      <dgm:spPr/>
      <dgm:t>
        <a:bodyPr/>
        <a:lstStyle/>
        <a:p>
          <a:endParaRPr lang="fr-FR"/>
        </a:p>
      </dgm:t>
    </dgm:pt>
    <dgm:pt modelId="{AD12EBE6-B88F-4268-B307-06AD6D541DA4}" type="sibTrans" cxnId="{8879FEB0-3A27-4BD9-960B-0285D8CD1A3D}">
      <dgm:prSet/>
      <dgm:spPr/>
      <dgm:t>
        <a:bodyPr/>
        <a:lstStyle/>
        <a:p>
          <a:endParaRPr lang="fr-FR"/>
        </a:p>
      </dgm:t>
    </dgm:pt>
    <dgm:pt modelId="{7DC4E363-E596-4947-9D12-2B82C2766004}">
      <dgm:prSet custT="1"/>
      <dgm:spPr>
        <a:solidFill>
          <a:schemeClr val="accent5"/>
        </a:solidFill>
      </dgm:spPr>
      <dgm:t>
        <a:bodyPr/>
        <a:lstStyle/>
        <a:p>
          <a:pPr marR="0" algn="ctr" rtl="0"/>
          <a:r>
            <a:rPr lang="fr-FR" sz="1400" b="1" baseline="0" dirty="0" smtClean="0">
              <a:solidFill>
                <a:srgbClr val="FFFFFF"/>
              </a:solidFill>
              <a:latin typeface="Century Gothic" pitchFamily="34" charset="0"/>
            </a:rPr>
            <a:t>LES CONSEILLERS DE VENTE / L’ANIMATRICE ATELIER </a:t>
          </a:r>
        </a:p>
        <a:p>
          <a:pPr marR="0" algn="ctr" rtl="0"/>
          <a:r>
            <a:rPr lang="fr-FR" sz="1400" b="1" baseline="0" dirty="0" smtClean="0">
              <a:solidFill>
                <a:srgbClr val="FFFFFF"/>
              </a:solidFill>
              <a:latin typeface="Century Gothic" pitchFamily="34" charset="0"/>
            </a:rPr>
            <a:t>SERVICE / PLA / EDITORIAL </a:t>
          </a:r>
          <a:endParaRPr lang="fr-FR" sz="1400" dirty="0" smtClean="0">
            <a:solidFill>
              <a:srgbClr val="FFFFFF"/>
            </a:solidFill>
            <a:latin typeface="Century Gothic" pitchFamily="34" charset="0"/>
          </a:endParaRPr>
        </a:p>
      </dgm:t>
    </dgm:pt>
    <dgm:pt modelId="{02967B4E-0301-4278-89B4-DEEB265AEF55}" type="sibTrans" cxnId="{6920BE9B-0F0E-4023-AE41-B464C42B3957}">
      <dgm:prSet/>
      <dgm:spPr/>
      <dgm:t>
        <a:bodyPr/>
        <a:lstStyle/>
        <a:p>
          <a:endParaRPr lang="fr-FR"/>
        </a:p>
      </dgm:t>
    </dgm:pt>
    <dgm:pt modelId="{4D51ECF4-8CFA-474B-8E00-838B178B8C76}" type="parTrans" cxnId="{6920BE9B-0F0E-4023-AE41-B464C42B3957}">
      <dgm:prSet/>
      <dgm:spPr/>
      <dgm:t>
        <a:bodyPr/>
        <a:lstStyle/>
        <a:p>
          <a:endParaRPr lang="fr-FR"/>
        </a:p>
      </dgm:t>
    </dgm:pt>
    <dgm:pt modelId="{A4909D9A-0BAF-4808-82C7-C00730D76DA8}">
      <dgm:prSet custT="1"/>
      <dgm:spPr>
        <a:solidFill>
          <a:schemeClr val="tx1"/>
        </a:solidFill>
      </dgm:spPr>
      <dgm:t>
        <a:bodyPr/>
        <a:lstStyle/>
        <a:p>
          <a:pPr marR="0" algn="ctr" rtl="0"/>
          <a:r>
            <a:rPr lang="fr-FR" sz="1400" b="1" baseline="0" dirty="0" smtClean="0">
              <a:solidFill>
                <a:srgbClr val="FFFFFF"/>
              </a:solidFill>
              <a:latin typeface="Century Gothic" pitchFamily="34" charset="0"/>
            </a:rPr>
            <a:t>LES CHEFS DE SECTEUR</a:t>
          </a:r>
        </a:p>
        <a:p>
          <a:pPr marR="0" algn="ctr" rtl="0"/>
          <a:r>
            <a:rPr lang="fr-FR" sz="1400" b="1" baseline="0" dirty="0" smtClean="0">
              <a:solidFill>
                <a:srgbClr val="FFFFFF"/>
              </a:solidFill>
              <a:latin typeface="Century Gothic" pitchFamily="34" charset="0"/>
            </a:rPr>
            <a:t>SERVICE / PLA / EDITORIAL</a:t>
          </a:r>
          <a:endParaRPr lang="fr-FR" sz="1400" dirty="0" smtClean="0">
            <a:solidFill>
              <a:srgbClr val="FFFFFF"/>
            </a:solidFill>
            <a:latin typeface="Century Gothic" pitchFamily="34" charset="0"/>
          </a:endParaRPr>
        </a:p>
      </dgm:t>
    </dgm:pt>
    <dgm:pt modelId="{8EF470F3-154B-481E-AD8D-C0105437077E}" type="sibTrans" cxnId="{D48ACD63-BEEB-471A-8DBB-FD2B9F394EA8}">
      <dgm:prSet/>
      <dgm:spPr/>
      <dgm:t>
        <a:bodyPr/>
        <a:lstStyle/>
        <a:p>
          <a:endParaRPr lang="fr-FR"/>
        </a:p>
      </dgm:t>
    </dgm:pt>
    <dgm:pt modelId="{17397BE8-150C-4704-972D-7D711F61F70F}" type="parTrans" cxnId="{D48ACD63-BEEB-471A-8DBB-FD2B9F394EA8}">
      <dgm:prSet/>
      <dgm:spPr/>
      <dgm:t>
        <a:bodyPr/>
        <a:lstStyle/>
        <a:p>
          <a:endParaRPr lang="fr-FR"/>
        </a:p>
      </dgm:t>
    </dgm:pt>
    <dgm:pt modelId="{9B425370-D867-40B5-928C-5112A2CE5CBB}" type="pres">
      <dgm:prSet presAssocID="{7C71BCA5-840F-4BD7-A09B-BB85056CF838}" presName="Name0" presStyleCnt="0">
        <dgm:presLayoutVars>
          <dgm:dir/>
          <dgm:animLvl val="lvl"/>
          <dgm:resizeHandles val="exact"/>
        </dgm:presLayoutVars>
      </dgm:prSet>
      <dgm:spPr/>
    </dgm:pt>
    <dgm:pt modelId="{81015DBC-49DB-4839-8CA9-7E890CA1F066}" type="pres">
      <dgm:prSet presAssocID="{928EE5CA-2902-42DF-985D-00922F0751D6}" presName="Name8" presStyleCnt="0"/>
      <dgm:spPr/>
    </dgm:pt>
    <dgm:pt modelId="{43E7CC71-137D-4455-8E52-935A720E3010}" type="pres">
      <dgm:prSet presAssocID="{928EE5CA-2902-42DF-985D-00922F0751D6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DAB0E0-84C0-4EF6-B3C2-DA0B795F7EAE}" type="pres">
      <dgm:prSet presAssocID="{928EE5CA-2902-42DF-985D-00922F0751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635EDD-451C-41F3-B00C-61DB068942A8}" type="pres">
      <dgm:prSet presAssocID="{7DC4E363-E596-4947-9D12-2B82C2766004}" presName="Name8" presStyleCnt="0"/>
      <dgm:spPr/>
    </dgm:pt>
    <dgm:pt modelId="{EDA5FB0C-1C4B-4D30-A160-A753CA5E4AF7}" type="pres">
      <dgm:prSet presAssocID="{7DC4E363-E596-4947-9D12-2B82C2766004}" presName="level" presStyleLbl="node1" presStyleIdx="1" presStyleCnt="5" custScaleX="10130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338DB4-250E-416F-94CD-2C858E9C435E}" type="pres">
      <dgm:prSet presAssocID="{7DC4E363-E596-4947-9D12-2B82C27660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ADC7E8-1F99-4C1F-84E2-B458EE02355C}" type="pres">
      <dgm:prSet presAssocID="{8ADB6961-32BA-4F0C-9764-98DACBC9CC9E}" presName="Name8" presStyleCnt="0"/>
      <dgm:spPr/>
    </dgm:pt>
    <dgm:pt modelId="{80C1CCF8-20B2-40D4-AD4F-4CB43486FEFF}" type="pres">
      <dgm:prSet presAssocID="{8ADB6961-32BA-4F0C-9764-98DACBC9CC9E}" presName="level" presStyleLbl="node1" presStyleIdx="2" presStyleCnt="5" custScaleX="102104" custLinFactNeighborX="-680" custLinFactNeighborY="-353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082EA9-2022-4B10-A5B3-2EB9486CC360}" type="pres">
      <dgm:prSet presAssocID="{8ADB6961-32BA-4F0C-9764-98DACBC9CC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B09A0-75BB-4060-A503-BF8A0B10CED8}" type="pres">
      <dgm:prSet presAssocID="{A4909D9A-0BAF-4808-82C7-C00730D76DA8}" presName="Name8" presStyleCnt="0"/>
      <dgm:spPr/>
    </dgm:pt>
    <dgm:pt modelId="{661F5C02-A05D-49A4-9F19-7214E66B95A8}" type="pres">
      <dgm:prSet presAssocID="{A4909D9A-0BAF-4808-82C7-C00730D76DA8}" presName="level" presStyleLbl="node1" presStyleIdx="3" presStyleCnt="5" custScaleX="101508" custLinFactNeighborX="-92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95CD11-693B-4C6D-9B3F-CFD73E5FA8DE}" type="pres">
      <dgm:prSet presAssocID="{A4909D9A-0BAF-4808-82C7-C00730D76D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C30E3-8339-45AF-A28A-A3995F0F0A01}" type="pres">
      <dgm:prSet presAssocID="{705865B4-FE18-4A35-B0D9-0449BE9042C4}" presName="Name8" presStyleCnt="0"/>
      <dgm:spPr/>
    </dgm:pt>
    <dgm:pt modelId="{40639B22-7A47-4200-8504-36AA8A9036AC}" type="pres">
      <dgm:prSet presAssocID="{705865B4-FE18-4A35-B0D9-0449BE9042C4}" presName="level" presStyleLbl="node1" presStyleIdx="4" presStyleCnt="5" custScaleX="103221" custScaleY="102085" custLinFactNeighborX="-76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8123B-D8E8-43BA-9ADB-04E77FC3D7B3}" type="pres">
      <dgm:prSet presAssocID="{705865B4-FE18-4A35-B0D9-0449BE9042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260A67-7D89-4152-A228-3FF783C3C734}" type="presOf" srcId="{8ADB6961-32BA-4F0C-9764-98DACBC9CC9E}" destId="{6F082EA9-2022-4B10-A5B3-2EB9486CC360}" srcOrd="1" destOrd="0" presId="urn:microsoft.com/office/officeart/2005/8/layout/pyramid3"/>
    <dgm:cxn modelId="{6F3BD9BC-406D-40F1-9ACB-15F7ED369AA2}" type="presOf" srcId="{7C71BCA5-840F-4BD7-A09B-BB85056CF838}" destId="{9B425370-D867-40B5-928C-5112A2CE5CBB}" srcOrd="0" destOrd="0" presId="urn:microsoft.com/office/officeart/2005/8/layout/pyramid3"/>
    <dgm:cxn modelId="{D48ACD63-BEEB-471A-8DBB-FD2B9F394EA8}" srcId="{7C71BCA5-840F-4BD7-A09B-BB85056CF838}" destId="{A4909D9A-0BAF-4808-82C7-C00730D76DA8}" srcOrd="3" destOrd="0" parTransId="{17397BE8-150C-4704-972D-7D711F61F70F}" sibTransId="{8EF470F3-154B-481E-AD8D-C0105437077E}"/>
    <dgm:cxn modelId="{6920BE9B-0F0E-4023-AE41-B464C42B3957}" srcId="{7C71BCA5-840F-4BD7-A09B-BB85056CF838}" destId="{7DC4E363-E596-4947-9D12-2B82C2766004}" srcOrd="1" destOrd="0" parTransId="{4D51ECF4-8CFA-474B-8E00-838B178B8C76}" sibTransId="{02967B4E-0301-4278-89B4-DEEB265AEF55}"/>
    <dgm:cxn modelId="{8879FEB0-3A27-4BD9-960B-0285D8CD1A3D}" srcId="{7C71BCA5-840F-4BD7-A09B-BB85056CF838}" destId="{928EE5CA-2902-42DF-985D-00922F0751D6}" srcOrd="0" destOrd="0" parTransId="{3E7E964C-155C-447E-9C91-6B57A1A63634}" sibTransId="{AD12EBE6-B88F-4268-B307-06AD6D541DA4}"/>
    <dgm:cxn modelId="{27A707E3-3E83-4C6E-AC8A-7D435F0036A4}" type="presOf" srcId="{928EE5CA-2902-42DF-985D-00922F0751D6}" destId="{43E7CC71-137D-4455-8E52-935A720E3010}" srcOrd="0" destOrd="0" presId="urn:microsoft.com/office/officeart/2005/8/layout/pyramid3"/>
    <dgm:cxn modelId="{331B9919-3FB3-4B11-A901-668FB7DFF462}" type="presOf" srcId="{928EE5CA-2902-42DF-985D-00922F0751D6}" destId="{71DAB0E0-84C0-4EF6-B3C2-DA0B795F7EAE}" srcOrd="1" destOrd="0" presId="urn:microsoft.com/office/officeart/2005/8/layout/pyramid3"/>
    <dgm:cxn modelId="{BE0000A7-63EE-4930-985C-E24DF3334D12}" type="presOf" srcId="{705865B4-FE18-4A35-B0D9-0449BE9042C4}" destId="{40639B22-7A47-4200-8504-36AA8A9036AC}" srcOrd="0" destOrd="0" presId="urn:microsoft.com/office/officeart/2005/8/layout/pyramid3"/>
    <dgm:cxn modelId="{723FC7BA-FCBB-4BA3-A857-42DAC05B9792}" srcId="{7C71BCA5-840F-4BD7-A09B-BB85056CF838}" destId="{705865B4-FE18-4A35-B0D9-0449BE9042C4}" srcOrd="4" destOrd="0" parTransId="{C87F12D0-AACB-40CB-9D53-1A520DF1BDB0}" sibTransId="{CB32BB94-687D-418A-8A0B-F16732CDF9EB}"/>
    <dgm:cxn modelId="{B571A876-A021-4117-A11C-D6E568758BB6}" type="presOf" srcId="{7DC4E363-E596-4947-9D12-2B82C2766004}" destId="{5D338DB4-250E-416F-94CD-2C858E9C435E}" srcOrd="1" destOrd="0" presId="urn:microsoft.com/office/officeart/2005/8/layout/pyramid3"/>
    <dgm:cxn modelId="{0CAAC795-BA12-4995-BE94-ADD5A569D46D}" type="presOf" srcId="{A4909D9A-0BAF-4808-82C7-C00730D76DA8}" destId="{661F5C02-A05D-49A4-9F19-7214E66B95A8}" srcOrd="0" destOrd="0" presId="urn:microsoft.com/office/officeart/2005/8/layout/pyramid3"/>
    <dgm:cxn modelId="{9370531A-D3D1-462F-B622-1CA970170ABD}" type="presOf" srcId="{705865B4-FE18-4A35-B0D9-0449BE9042C4}" destId="{10D8123B-D8E8-43BA-9ADB-04E77FC3D7B3}" srcOrd="1" destOrd="0" presId="urn:microsoft.com/office/officeart/2005/8/layout/pyramid3"/>
    <dgm:cxn modelId="{61C5CF33-4346-4E2F-887D-E28737C37534}" type="presOf" srcId="{A4909D9A-0BAF-4808-82C7-C00730D76DA8}" destId="{6395CD11-693B-4C6D-9B3F-CFD73E5FA8DE}" srcOrd="1" destOrd="0" presId="urn:microsoft.com/office/officeart/2005/8/layout/pyramid3"/>
    <dgm:cxn modelId="{94C91AD5-3EA7-412C-9DCD-6D5DB4FD5667}" type="presOf" srcId="{7DC4E363-E596-4947-9D12-2B82C2766004}" destId="{EDA5FB0C-1C4B-4D30-A160-A753CA5E4AF7}" srcOrd="0" destOrd="0" presId="urn:microsoft.com/office/officeart/2005/8/layout/pyramid3"/>
    <dgm:cxn modelId="{028194E0-4182-42B6-B151-2B60B7EF7748}" srcId="{7C71BCA5-840F-4BD7-A09B-BB85056CF838}" destId="{8ADB6961-32BA-4F0C-9764-98DACBC9CC9E}" srcOrd="2" destOrd="0" parTransId="{DDD4E407-E729-424D-9AFB-213152C4BEA8}" sibTransId="{0348EF59-3C70-4407-A060-66AE75F6D849}"/>
    <dgm:cxn modelId="{ED647203-68CB-49EF-92A5-DCAD3B038D63}" type="presOf" srcId="{8ADB6961-32BA-4F0C-9764-98DACBC9CC9E}" destId="{80C1CCF8-20B2-40D4-AD4F-4CB43486FEFF}" srcOrd="0" destOrd="0" presId="urn:microsoft.com/office/officeart/2005/8/layout/pyramid3"/>
    <dgm:cxn modelId="{02B0B9D8-F3F9-4463-877F-5B75C560D0C9}" type="presParOf" srcId="{9B425370-D867-40B5-928C-5112A2CE5CBB}" destId="{81015DBC-49DB-4839-8CA9-7E890CA1F066}" srcOrd="0" destOrd="0" presId="urn:microsoft.com/office/officeart/2005/8/layout/pyramid3"/>
    <dgm:cxn modelId="{413BFCD8-8E30-4DDB-8D1F-AD8468500C8B}" type="presParOf" srcId="{81015DBC-49DB-4839-8CA9-7E890CA1F066}" destId="{43E7CC71-137D-4455-8E52-935A720E3010}" srcOrd="0" destOrd="0" presId="urn:microsoft.com/office/officeart/2005/8/layout/pyramid3"/>
    <dgm:cxn modelId="{E85D62EA-1C94-468D-8AB5-16922C029303}" type="presParOf" srcId="{81015DBC-49DB-4839-8CA9-7E890CA1F066}" destId="{71DAB0E0-84C0-4EF6-B3C2-DA0B795F7EAE}" srcOrd="1" destOrd="0" presId="urn:microsoft.com/office/officeart/2005/8/layout/pyramid3"/>
    <dgm:cxn modelId="{F87443CB-95F2-44A4-B6EC-34EE5432ABAE}" type="presParOf" srcId="{9B425370-D867-40B5-928C-5112A2CE5CBB}" destId="{80635EDD-451C-41F3-B00C-61DB068942A8}" srcOrd="1" destOrd="0" presId="urn:microsoft.com/office/officeart/2005/8/layout/pyramid3"/>
    <dgm:cxn modelId="{DE69BB8F-F7A4-4067-9FD2-F894EAA94188}" type="presParOf" srcId="{80635EDD-451C-41F3-B00C-61DB068942A8}" destId="{EDA5FB0C-1C4B-4D30-A160-A753CA5E4AF7}" srcOrd="0" destOrd="0" presId="urn:microsoft.com/office/officeart/2005/8/layout/pyramid3"/>
    <dgm:cxn modelId="{6B24A787-EF54-4EF6-BCEE-296E713D73B7}" type="presParOf" srcId="{80635EDD-451C-41F3-B00C-61DB068942A8}" destId="{5D338DB4-250E-416F-94CD-2C858E9C435E}" srcOrd="1" destOrd="0" presId="urn:microsoft.com/office/officeart/2005/8/layout/pyramid3"/>
    <dgm:cxn modelId="{93BE58F6-1DB2-4CCB-A0BE-B52971AABF78}" type="presParOf" srcId="{9B425370-D867-40B5-928C-5112A2CE5CBB}" destId="{54ADC7E8-1F99-4C1F-84E2-B458EE02355C}" srcOrd="2" destOrd="0" presId="urn:microsoft.com/office/officeart/2005/8/layout/pyramid3"/>
    <dgm:cxn modelId="{3997D1E2-9703-41E6-A8F1-770A9DA63EB0}" type="presParOf" srcId="{54ADC7E8-1F99-4C1F-84E2-B458EE02355C}" destId="{80C1CCF8-20B2-40D4-AD4F-4CB43486FEFF}" srcOrd="0" destOrd="0" presId="urn:microsoft.com/office/officeart/2005/8/layout/pyramid3"/>
    <dgm:cxn modelId="{2325ED60-AAFB-4277-8F34-3DC51A4EB66E}" type="presParOf" srcId="{54ADC7E8-1F99-4C1F-84E2-B458EE02355C}" destId="{6F082EA9-2022-4B10-A5B3-2EB9486CC360}" srcOrd="1" destOrd="0" presId="urn:microsoft.com/office/officeart/2005/8/layout/pyramid3"/>
    <dgm:cxn modelId="{5EFC4E6F-358F-429C-96F2-12861516AF91}" type="presParOf" srcId="{9B425370-D867-40B5-928C-5112A2CE5CBB}" destId="{DB5B09A0-75BB-4060-A503-BF8A0B10CED8}" srcOrd="3" destOrd="0" presId="urn:microsoft.com/office/officeart/2005/8/layout/pyramid3"/>
    <dgm:cxn modelId="{A317094E-EB40-446F-B8E2-42A9DB2423C3}" type="presParOf" srcId="{DB5B09A0-75BB-4060-A503-BF8A0B10CED8}" destId="{661F5C02-A05D-49A4-9F19-7214E66B95A8}" srcOrd="0" destOrd="0" presId="urn:microsoft.com/office/officeart/2005/8/layout/pyramid3"/>
    <dgm:cxn modelId="{FEF8DB09-3503-4034-B7F4-902D11DE7BD3}" type="presParOf" srcId="{DB5B09A0-75BB-4060-A503-BF8A0B10CED8}" destId="{6395CD11-693B-4C6D-9B3F-CFD73E5FA8DE}" srcOrd="1" destOrd="0" presId="urn:microsoft.com/office/officeart/2005/8/layout/pyramid3"/>
    <dgm:cxn modelId="{31EF8675-9331-441C-8FEC-6C4EBC3AFDC3}" type="presParOf" srcId="{9B425370-D867-40B5-928C-5112A2CE5CBB}" destId="{8DAC30E3-8339-45AF-A28A-A3995F0F0A01}" srcOrd="4" destOrd="0" presId="urn:microsoft.com/office/officeart/2005/8/layout/pyramid3"/>
    <dgm:cxn modelId="{5625CE16-C9CC-4D00-A596-069742E82FE9}" type="presParOf" srcId="{8DAC30E3-8339-45AF-A28A-A3995F0F0A01}" destId="{40639B22-7A47-4200-8504-36AA8A9036AC}" srcOrd="0" destOrd="0" presId="urn:microsoft.com/office/officeart/2005/8/layout/pyramid3"/>
    <dgm:cxn modelId="{03859AC2-CC68-46E8-B06F-77F0A6C9BDFA}" type="presParOf" srcId="{8DAC30E3-8339-45AF-A28A-A3995F0F0A01}" destId="{10D8123B-D8E8-43BA-9ADB-04E77FC3D7B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7CC71-137D-4455-8E52-935A720E3010}">
      <dsp:nvSpPr>
        <dsp:cNvPr id="0" name=""/>
        <dsp:cNvSpPr/>
      </dsp:nvSpPr>
      <dsp:spPr>
        <a:xfrm rot="10800000">
          <a:off x="0" y="0"/>
          <a:ext cx="8747124" cy="970677"/>
        </a:xfrm>
        <a:prstGeom prst="trapezoid">
          <a:avLst>
            <a:gd name="adj" fmla="val 89739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FFFFFF"/>
              </a:solidFill>
              <a:latin typeface="Century Gothic" pitchFamily="34" charset="0"/>
            </a:rPr>
            <a:t>LES CLIENTS</a:t>
          </a:r>
          <a:endParaRPr lang="fr-FR" sz="1400" b="1" kern="1200" dirty="0">
            <a:solidFill>
              <a:srgbClr val="FFFFFF"/>
            </a:solidFill>
            <a:latin typeface="Century Gothic" pitchFamily="34" charset="0"/>
          </a:endParaRPr>
        </a:p>
      </dsp:txBody>
      <dsp:txXfrm rot="-10800000">
        <a:off x="1530746" y="0"/>
        <a:ext cx="5685631" cy="970677"/>
      </dsp:txXfrm>
    </dsp:sp>
    <dsp:sp modelId="{EDA5FB0C-1C4B-4D30-A160-A753CA5E4AF7}">
      <dsp:nvSpPr>
        <dsp:cNvPr id="0" name=""/>
        <dsp:cNvSpPr/>
      </dsp:nvSpPr>
      <dsp:spPr>
        <a:xfrm rot="10800000">
          <a:off x="825512" y="970677"/>
          <a:ext cx="7096099" cy="970677"/>
        </a:xfrm>
        <a:prstGeom prst="trapezoid">
          <a:avLst>
            <a:gd name="adj" fmla="val 89739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solidFill>
                <a:srgbClr val="FFFFFF"/>
              </a:solidFill>
              <a:latin typeface="Century Gothic" pitchFamily="34" charset="0"/>
            </a:rPr>
            <a:t>LES CONSEILLERS DE VENTE / L’ANIMATRICE ATELIER </a:t>
          </a:r>
        </a:p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solidFill>
                <a:srgbClr val="FFFFFF"/>
              </a:solidFill>
              <a:latin typeface="Century Gothic" pitchFamily="34" charset="0"/>
            </a:rPr>
            <a:t>SERVICE / PLA / EDITORIAL </a:t>
          </a:r>
          <a:endParaRPr lang="fr-FR" sz="1400" kern="1200" dirty="0" smtClean="0">
            <a:solidFill>
              <a:srgbClr val="FFFFFF"/>
            </a:solidFill>
            <a:latin typeface="Century Gothic" pitchFamily="34" charset="0"/>
          </a:endParaRPr>
        </a:p>
      </dsp:txBody>
      <dsp:txXfrm rot="-10800000">
        <a:off x="2067330" y="970677"/>
        <a:ext cx="4612464" cy="970677"/>
      </dsp:txXfrm>
    </dsp:sp>
    <dsp:sp modelId="{80C1CCF8-20B2-40D4-AD4F-4CB43486FEFF}">
      <dsp:nvSpPr>
        <dsp:cNvPr id="0" name=""/>
        <dsp:cNvSpPr/>
      </dsp:nvSpPr>
      <dsp:spPr>
        <a:xfrm rot="10800000">
          <a:off x="1651008" y="1907041"/>
          <a:ext cx="5373534" cy="970677"/>
        </a:xfrm>
        <a:prstGeom prst="trapezoid">
          <a:avLst>
            <a:gd name="adj" fmla="val 89739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solidFill>
                <a:schemeClr val="bg1"/>
              </a:solidFill>
              <a:latin typeface="Century Gothic" pitchFamily="34" charset="0"/>
            </a:rPr>
            <a:t>LES ADJOINTS DE SECTEUR</a:t>
          </a:r>
        </a:p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solidFill>
                <a:schemeClr val="bg1"/>
              </a:solidFill>
              <a:latin typeface="Century Gothic" pitchFamily="34" charset="0"/>
            </a:rPr>
            <a:t>SERVICE / PLA / EDITORIAL </a:t>
          </a:r>
        </a:p>
      </dsp:txBody>
      <dsp:txXfrm rot="-10800000">
        <a:off x="2591376" y="1907041"/>
        <a:ext cx="3492797" cy="970677"/>
      </dsp:txXfrm>
    </dsp:sp>
    <dsp:sp modelId="{661F5C02-A05D-49A4-9F19-7214E66B95A8}">
      <dsp:nvSpPr>
        <dsp:cNvPr id="0" name=""/>
        <dsp:cNvSpPr/>
      </dsp:nvSpPr>
      <dsp:spPr>
        <a:xfrm rot="10800000">
          <a:off x="2554023" y="2912032"/>
          <a:ext cx="3573735" cy="970677"/>
        </a:xfrm>
        <a:prstGeom prst="trapezoid">
          <a:avLst>
            <a:gd name="adj" fmla="val 89739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solidFill>
                <a:srgbClr val="FFFFFF"/>
              </a:solidFill>
              <a:latin typeface="Century Gothic" pitchFamily="34" charset="0"/>
            </a:rPr>
            <a:t>LES CHEFS DE SECTEUR</a:t>
          </a:r>
        </a:p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solidFill>
                <a:srgbClr val="FFFFFF"/>
              </a:solidFill>
              <a:latin typeface="Century Gothic" pitchFamily="34" charset="0"/>
            </a:rPr>
            <a:t>SERVICE / PLA / EDITORIAL</a:t>
          </a:r>
          <a:endParaRPr lang="fr-FR" sz="1400" kern="1200" dirty="0" smtClean="0">
            <a:solidFill>
              <a:srgbClr val="FFFFFF"/>
            </a:solidFill>
            <a:latin typeface="Century Gothic" pitchFamily="34" charset="0"/>
          </a:endParaRPr>
        </a:p>
      </dsp:txBody>
      <dsp:txXfrm rot="-10800000">
        <a:off x="3179426" y="2912032"/>
        <a:ext cx="2322928" cy="970677"/>
      </dsp:txXfrm>
    </dsp:sp>
    <dsp:sp modelId="{40639B22-7A47-4200-8504-36AA8A9036AC}">
      <dsp:nvSpPr>
        <dsp:cNvPr id="0" name=""/>
        <dsp:cNvSpPr/>
      </dsp:nvSpPr>
      <dsp:spPr>
        <a:xfrm rot="10800000">
          <a:off x="3442036" y="3882709"/>
          <a:ext cx="1835769" cy="990916"/>
        </a:xfrm>
        <a:prstGeom prst="trapezoid">
          <a:avLst>
            <a:gd name="adj" fmla="val 89739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R="0"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baseline="0" dirty="0" smtClean="0">
              <a:solidFill>
                <a:srgbClr val="FFFFFF"/>
              </a:solidFill>
              <a:latin typeface="Century Gothic" pitchFamily="34" charset="0"/>
            </a:rPr>
            <a:t>LE DIRECTEUR </a:t>
          </a:r>
        </a:p>
        <a:p>
          <a:pPr marR="0"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baseline="0" dirty="0" smtClean="0">
              <a:solidFill>
                <a:srgbClr val="FFFFFF"/>
              </a:solidFill>
              <a:latin typeface="Century Gothic" pitchFamily="34" charset="0"/>
            </a:rPr>
            <a:t>DE MAGASIN</a:t>
          </a:r>
          <a:endParaRPr lang="fr-FR" sz="1100" kern="1200" dirty="0" smtClean="0">
            <a:solidFill>
              <a:srgbClr val="FFFFFF"/>
            </a:solidFill>
            <a:latin typeface="Century Gothic" pitchFamily="34" charset="0"/>
          </a:endParaRPr>
        </a:p>
      </dsp:txBody>
      <dsp:txXfrm rot="-10800000">
        <a:off x="3442036" y="3882709"/>
        <a:ext cx="1835769" cy="99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2577EB-FDA9-AE49-9BFD-E98CCE6AAD27}" type="datetimeFigureOut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FE6263-ABEB-2B46-BCF9-EF6DD58F946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714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700" y="0"/>
            <a:ext cx="9144000" cy="6858000"/>
          </a:xfrm>
          <a:prstGeom prst="rect">
            <a:avLst/>
          </a:prstGeom>
          <a:solidFill>
            <a:srgbClr val="009ABC"/>
          </a:solidFill>
          <a:ln w="9525">
            <a:solidFill>
              <a:srgbClr val="009AB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2" descr="LOGO-CULTURA-2012-blan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5932488"/>
            <a:ext cx="2044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ulle ronde 9"/>
          <p:cNvSpPr>
            <a:spLocks noChangeArrowheads="1"/>
          </p:cNvSpPr>
          <p:nvPr userDrawn="1"/>
        </p:nvSpPr>
        <p:spPr bwMode="auto">
          <a:xfrm>
            <a:off x="4429125" y="1614488"/>
            <a:ext cx="4589463" cy="4271962"/>
          </a:xfrm>
          <a:prstGeom prst="wedgeEllipseCallout">
            <a:avLst>
              <a:gd name="adj1" fmla="val -48806"/>
              <a:gd name="adj2" fmla="val 46440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21200" y="1374800"/>
            <a:ext cx="3528392" cy="155979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009A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97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ABC"/>
          </a:solidFill>
          <a:ln w="9525">
            <a:solidFill>
              <a:srgbClr val="009AB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221" y="92507"/>
            <a:ext cx="5486400" cy="566738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187624" y="926576"/>
            <a:ext cx="6624736" cy="4822106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20" y="5887232"/>
            <a:ext cx="8640960" cy="569325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6B9E4A-A037-F744-BC6C-1F6519287D8A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38913"/>
            <a:ext cx="2895600" cy="257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Direction de la Communication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40FB8F-D372-894D-90BB-D93D4481A57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77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Blanc sur fond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ABC"/>
          </a:solidFill>
          <a:ln w="9525">
            <a:solidFill>
              <a:srgbClr val="009AB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Bulle rectangulaire à coins arrondis 2"/>
          <p:cNvSpPr>
            <a:spLocks/>
          </p:cNvSpPr>
          <p:nvPr userDrawn="1"/>
        </p:nvSpPr>
        <p:spPr bwMode="auto">
          <a:xfrm>
            <a:off x="173038" y="188913"/>
            <a:ext cx="8845550" cy="1554162"/>
          </a:xfrm>
          <a:custGeom>
            <a:avLst/>
            <a:gdLst>
              <a:gd name="T0" fmla="*/ 0 w 8845104"/>
              <a:gd name="T1" fmla="*/ 209552 h 1554167"/>
              <a:gd name="T2" fmla="*/ 209576 w 8845104"/>
              <a:gd name="T3" fmla="*/ 0 h 1554167"/>
              <a:gd name="T4" fmla="*/ 1474332 w 8845104"/>
              <a:gd name="T5" fmla="*/ 0 h 1554167"/>
              <a:gd name="T6" fmla="*/ 1474332 w 8845104"/>
              <a:gd name="T7" fmla="*/ 0 h 1554167"/>
              <a:gd name="T8" fmla="*/ 3685832 w 8845104"/>
              <a:gd name="T9" fmla="*/ 0 h 1554167"/>
              <a:gd name="T10" fmla="*/ 8636420 w 8845104"/>
              <a:gd name="T11" fmla="*/ 0 h 1554167"/>
              <a:gd name="T12" fmla="*/ 8845996 w 8845104"/>
              <a:gd name="T13" fmla="*/ 209552 h 1554167"/>
              <a:gd name="T14" fmla="*/ 8845996 w 8845104"/>
              <a:gd name="T15" fmla="*/ 733421 h 1554167"/>
              <a:gd name="T16" fmla="*/ 8845996 w 8845104"/>
              <a:gd name="T17" fmla="*/ 733421 h 1554167"/>
              <a:gd name="T18" fmla="*/ 8845996 w 8845104"/>
              <a:gd name="T19" fmla="*/ 1047744 h 1554167"/>
              <a:gd name="T20" fmla="*/ 8845996 w 8845104"/>
              <a:gd name="T21" fmla="*/ 1047740 h 1554167"/>
              <a:gd name="T22" fmla="*/ 8636420 w 8845104"/>
              <a:gd name="T23" fmla="*/ 1257292 h 1554167"/>
              <a:gd name="T24" fmla="*/ 1297990 w 8845104"/>
              <a:gd name="T25" fmla="*/ 1257292 h 1554167"/>
              <a:gd name="T26" fmla="*/ 738462 w 8845104"/>
              <a:gd name="T27" fmla="*/ 1554157 h 1554167"/>
              <a:gd name="T28" fmla="*/ 737658 w 8845104"/>
              <a:gd name="T29" fmla="*/ 1257292 h 1554167"/>
              <a:gd name="T30" fmla="*/ 209576 w 8845104"/>
              <a:gd name="T31" fmla="*/ 1257292 h 1554167"/>
              <a:gd name="T32" fmla="*/ 0 w 8845104"/>
              <a:gd name="T33" fmla="*/ 1047740 h 1554167"/>
              <a:gd name="T34" fmla="*/ 0 w 8845104"/>
              <a:gd name="T35" fmla="*/ 1047744 h 1554167"/>
              <a:gd name="T36" fmla="*/ 0 w 8845104"/>
              <a:gd name="T37" fmla="*/ 733421 h 1554167"/>
              <a:gd name="T38" fmla="*/ 0 w 8845104"/>
              <a:gd name="T39" fmla="*/ 733421 h 1554167"/>
              <a:gd name="T40" fmla="*/ 0 w 8845104"/>
              <a:gd name="T41" fmla="*/ 209552 h 1554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845104" h="1554167">
                <a:moveTo>
                  <a:pt x="0" y="209554"/>
                </a:moveTo>
                <a:cubicBezTo>
                  <a:pt x="0" y="93821"/>
                  <a:pt x="93821" y="0"/>
                  <a:pt x="209554" y="0"/>
                </a:cubicBezTo>
                <a:lnTo>
                  <a:pt x="1474184" y="0"/>
                </a:lnTo>
                <a:lnTo>
                  <a:pt x="3685460" y="0"/>
                </a:lnTo>
                <a:lnTo>
                  <a:pt x="8635550" y="0"/>
                </a:lnTo>
                <a:cubicBezTo>
                  <a:pt x="8751283" y="0"/>
                  <a:pt x="8845104" y="93821"/>
                  <a:pt x="8845104" y="209554"/>
                </a:cubicBezTo>
                <a:lnTo>
                  <a:pt x="8845104" y="733425"/>
                </a:lnTo>
                <a:lnTo>
                  <a:pt x="8845104" y="1047750"/>
                </a:lnTo>
                <a:lnTo>
                  <a:pt x="8845104" y="1047746"/>
                </a:lnTo>
                <a:cubicBezTo>
                  <a:pt x="8845104" y="1163479"/>
                  <a:pt x="8751283" y="1257300"/>
                  <a:pt x="8635550" y="1257300"/>
                </a:cubicBezTo>
                <a:lnTo>
                  <a:pt x="1297860" y="1257300"/>
                </a:lnTo>
                <a:lnTo>
                  <a:pt x="738388" y="1554167"/>
                </a:lnTo>
                <a:cubicBezTo>
                  <a:pt x="740237" y="1442511"/>
                  <a:pt x="735735" y="1368956"/>
                  <a:pt x="737584" y="1257300"/>
                </a:cubicBezTo>
                <a:lnTo>
                  <a:pt x="209554" y="1257300"/>
                </a:lnTo>
                <a:cubicBezTo>
                  <a:pt x="93821" y="1257300"/>
                  <a:pt x="0" y="1163479"/>
                  <a:pt x="0" y="1047746"/>
                </a:cubicBezTo>
                <a:lnTo>
                  <a:pt x="0" y="1047750"/>
                </a:lnTo>
                <a:lnTo>
                  <a:pt x="0" y="733425"/>
                </a:lnTo>
                <a:lnTo>
                  <a:pt x="0" y="209554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22275" y="239713"/>
            <a:ext cx="6635750" cy="11382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rgbClr val="009ABC"/>
                </a:solidFill>
              </a:defRPr>
            </a:lvl1pPr>
          </a:lstStyle>
          <a:p>
            <a:pPr lvl="0"/>
            <a:r>
              <a:rPr lang="fr-FR" dirty="0" smtClean="0"/>
              <a:t>Cliquez et modifiez le titre 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437062"/>
          </a:xfr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D9D40-0EF7-B346-B3E8-E519F72A9D74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38913"/>
            <a:ext cx="2895600" cy="257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Direction de la Communication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F0B437-A169-AA43-A2CE-4A5C582E46B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5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434EB-AA00-8244-B8B1-D7061EA7A750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3157E2-D5D2-D143-83A8-8F2C416F3F3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21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4492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rgbClr val="0B2B5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2745A-3594-5742-888E-DA0A15A8C101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8D803C-5D63-D440-82FF-B7193B2752A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59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ABC"/>
          </a:solidFill>
          <a:ln w="9525">
            <a:solidFill>
              <a:srgbClr val="009AB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9A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2" descr="LOGO-CULTURA-2012-blan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5932488"/>
            <a:ext cx="2044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le ronde 9"/>
          <p:cNvSpPr>
            <a:spLocks noChangeArrowheads="1"/>
          </p:cNvSpPr>
          <p:nvPr userDrawn="1"/>
        </p:nvSpPr>
        <p:spPr bwMode="auto">
          <a:xfrm flipH="1">
            <a:off x="508000" y="850900"/>
            <a:ext cx="4495800" cy="3937000"/>
          </a:xfrm>
          <a:prstGeom prst="wedgeEllipseCallout">
            <a:avLst>
              <a:gd name="adj1" fmla="val -53708"/>
              <a:gd name="adj2" fmla="val 43681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6700" y="1577801"/>
            <a:ext cx="3257500" cy="1473126"/>
          </a:xfrm>
          <a:noFill/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rgbClr val="009ABC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10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5247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5247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14A4C-06B2-1A44-BDE5-1B9008000D0E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38913"/>
            <a:ext cx="2895600" cy="25717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Direction de la Communication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6FD9-174A-3B41-B278-CD7C6BEF16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6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50318"/>
            <a:ext cx="4040188" cy="57742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90080"/>
            <a:ext cx="4040188" cy="36357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150318"/>
            <a:ext cx="4041775" cy="57742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790080"/>
            <a:ext cx="4041775" cy="36357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3E650-5D66-C64B-8AFD-88480BA57437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38913"/>
            <a:ext cx="2895600" cy="25717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Direction de la Communication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BD0C2-0A20-AB4E-85AD-E670C2F5BF7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16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3BA5BF-E287-2D48-9BD2-D81540AE87C9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38913"/>
            <a:ext cx="2895600" cy="25717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Direction de la Communication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F450E-FA1D-3445-9073-FA670EF8665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48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FDB60-E8CF-874C-981B-B56EFC8857F3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38913"/>
            <a:ext cx="2895600" cy="25717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Direction de la Communication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6012D-9D38-E440-9213-9C72021858C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8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6714" y="1988840"/>
            <a:ext cx="5111750" cy="443701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4370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22275" y="188913"/>
            <a:ext cx="6635750" cy="1138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0"/>
            <a:r>
              <a:rPr lang="fr-FR" dirty="0" smtClean="0"/>
              <a:t>Cliquez et modifiez le titre 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D54E7-4647-1C42-AD7D-5BB1A4034DB1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38913"/>
            <a:ext cx="2895600" cy="25717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Direction de la Communication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93BF9-36C6-EF44-8748-AAE8D33699A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90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lle rectangulaire à coins arrondis 2"/>
          <p:cNvSpPr>
            <a:spLocks/>
          </p:cNvSpPr>
          <p:nvPr userDrawn="1"/>
        </p:nvSpPr>
        <p:spPr bwMode="auto">
          <a:xfrm>
            <a:off x="173038" y="188913"/>
            <a:ext cx="8845550" cy="1554162"/>
          </a:xfrm>
          <a:custGeom>
            <a:avLst/>
            <a:gdLst>
              <a:gd name="T0" fmla="*/ 0 w 8845104"/>
              <a:gd name="T1" fmla="*/ 209552 h 1554167"/>
              <a:gd name="T2" fmla="*/ 209576 w 8845104"/>
              <a:gd name="T3" fmla="*/ 0 h 1554167"/>
              <a:gd name="T4" fmla="*/ 1474332 w 8845104"/>
              <a:gd name="T5" fmla="*/ 0 h 1554167"/>
              <a:gd name="T6" fmla="*/ 1474332 w 8845104"/>
              <a:gd name="T7" fmla="*/ 0 h 1554167"/>
              <a:gd name="T8" fmla="*/ 3685832 w 8845104"/>
              <a:gd name="T9" fmla="*/ 0 h 1554167"/>
              <a:gd name="T10" fmla="*/ 8636420 w 8845104"/>
              <a:gd name="T11" fmla="*/ 0 h 1554167"/>
              <a:gd name="T12" fmla="*/ 8845996 w 8845104"/>
              <a:gd name="T13" fmla="*/ 209552 h 1554167"/>
              <a:gd name="T14" fmla="*/ 8845996 w 8845104"/>
              <a:gd name="T15" fmla="*/ 733421 h 1554167"/>
              <a:gd name="T16" fmla="*/ 8845996 w 8845104"/>
              <a:gd name="T17" fmla="*/ 733421 h 1554167"/>
              <a:gd name="T18" fmla="*/ 8845996 w 8845104"/>
              <a:gd name="T19" fmla="*/ 1047744 h 1554167"/>
              <a:gd name="T20" fmla="*/ 8845996 w 8845104"/>
              <a:gd name="T21" fmla="*/ 1047740 h 1554167"/>
              <a:gd name="T22" fmla="*/ 8636420 w 8845104"/>
              <a:gd name="T23" fmla="*/ 1257292 h 1554167"/>
              <a:gd name="T24" fmla="*/ 1297990 w 8845104"/>
              <a:gd name="T25" fmla="*/ 1257292 h 1554167"/>
              <a:gd name="T26" fmla="*/ 738462 w 8845104"/>
              <a:gd name="T27" fmla="*/ 1554157 h 1554167"/>
              <a:gd name="T28" fmla="*/ 737658 w 8845104"/>
              <a:gd name="T29" fmla="*/ 1257292 h 1554167"/>
              <a:gd name="T30" fmla="*/ 209576 w 8845104"/>
              <a:gd name="T31" fmla="*/ 1257292 h 1554167"/>
              <a:gd name="T32" fmla="*/ 0 w 8845104"/>
              <a:gd name="T33" fmla="*/ 1047740 h 1554167"/>
              <a:gd name="T34" fmla="*/ 0 w 8845104"/>
              <a:gd name="T35" fmla="*/ 1047744 h 1554167"/>
              <a:gd name="T36" fmla="*/ 0 w 8845104"/>
              <a:gd name="T37" fmla="*/ 733421 h 1554167"/>
              <a:gd name="T38" fmla="*/ 0 w 8845104"/>
              <a:gd name="T39" fmla="*/ 733421 h 1554167"/>
              <a:gd name="T40" fmla="*/ 0 w 8845104"/>
              <a:gd name="T41" fmla="*/ 209552 h 1554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845104" h="1554167">
                <a:moveTo>
                  <a:pt x="0" y="209554"/>
                </a:moveTo>
                <a:cubicBezTo>
                  <a:pt x="0" y="93821"/>
                  <a:pt x="93821" y="0"/>
                  <a:pt x="209554" y="0"/>
                </a:cubicBezTo>
                <a:lnTo>
                  <a:pt x="1474184" y="0"/>
                </a:lnTo>
                <a:lnTo>
                  <a:pt x="3685460" y="0"/>
                </a:lnTo>
                <a:lnTo>
                  <a:pt x="8635550" y="0"/>
                </a:lnTo>
                <a:cubicBezTo>
                  <a:pt x="8751283" y="0"/>
                  <a:pt x="8845104" y="93821"/>
                  <a:pt x="8845104" y="209554"/>
                </a:cubicBezTo>
                <a:lnTo>
                  <a:pt x="8845104" y="733425"/>
                </a:lnTo>
                <a:lnTo>
                  <a:pt x="8845104" y="1047750"/>
                </a:lnTo>
                <a:lnTo>
                  <a:pt x="8845104" y="1047746"/>
                </a:lnTo>
                <a:cubicBezTo>
                  <a:pt x="8845104" y="1163479"/>
                  <a:pt x="8751283" y="1257300"/>
                  <a:pt x="8635550" y="1257300"/>
                </a:cubicBezTo>
                <a:lnTo>
                  <a:pt x="1297860" y="1257300"/>
                </a:lnTo>
                <a:lnTo>
                  <a:pt x="738388" y="1554167"/>
                </a:lnTo>
                <a:cubicBezTo>
                  <a:pt x="740237" y="1442511"/>
                  <a:pt x="735735" y="1368956"/>
                  <a:pt x="737584" y="1257300"/>
                </a:cubicBezTo>
                <a:lnTo>
                  <a:pt x="209554" y="1257300"/>
                </a:lnTo>
                <a:cubicBezTo>
                  <a:pt x="93821" y="1257300"/>
                  <a:pt x="0" y="1163479"/>
                  <a:pt x="0" y="1047746"/>
                </a:cubicBezTo>
                <a:lnTo>
                  <a:pt x="0" y="1047750"/>
                </a:lnTo>
                <a:lnTo>
                  <a:pt x="0" y="733425"/>
                </a:lnTo>
                <a:lnTo>
                  <a:pt x="0" y="209554"/>
                </a:lnTo>
                <a:close/>
              </a:path>
            </a:pathLst>
          </a:custGeom>
          <a:solidFill>
            <a:srgbClr val="009ABC"/>
          </a:solidFill>
          <a:ln w="9525" cap="flat" cmpd="sng">
            <a:solidFill>
              <a:srgbClr val="009ABC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22275" y="188913"/>
            <a:ext cx="6635750" cy="1138237"/>
          </a:xfrm>
          <a:prstGeom prst="rect">
            <a:avLst/>
          </a:prstGeom>
          <a:solidFill>
            <a:srgbClr val="009ABC"/>
          </a:solidFill>
          <a:ln w="9525">
            <a:solidFill>
              <a:srgbClr val="009ABC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538913"/>
            <a:ext cx="2133600" cy="257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fld id="{95F420AF-78EC-784D-8D51-EAC00058AFBD}" type="datetime1">
              <a:rPr lang="fr-FR"/>
              <a:pPr/>
              <a:t>12/12/12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38913"/>
            <a:ext cx="2133600" cy="257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4F3BFD7F-F941-D04A-895D-D3B16D123E4E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1031" name="Image 2" descr="LOGO-CULTURA-2012-blanc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931863"/>
            <a:ext cx="12319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2" r:id="rId2"/>
    <p:sldLayoutId id="2147484433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entury Gothic"/>
          <a:ea typeface="MS PGothic" pitchFamily="34" charset="-128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MS PGothic" pitchFamily="34" charset="-128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MS PGothic" pitchFamily="34" charset="-128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MS PGothic" pitchFamily="34" charset="-128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MS PGothic" pitchFamily="34" charset="-128"/>
          <a:cs typeface="Century Gothic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800" kern="1200">
          <a:solidFill>
            <a:srgbClr val="009ABC"/>
          </a:solidFill>
          <a:latin typeface="Century Gothic"/>
          <a:ea typeface="MS PGothic" pitchFamily="34" charset="-128"/>
          <a:cs typeface="Century Gothic"/>
        </a:defRPr>
      </a:lvl1pPr>
      <a:lvl2pPr marL="742950" indent="-285750" algn="l" defTabSz="457200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400" kern="1200">
          <a:solidFill>
            <a:srgbClr val="0B2B53"/>
          </a:solidFill>
          <a:latin typeface="Century Gothic"/>
          <a:ea typeface="MS PGothic" pitchFamily="34" charset="-128"/>
          <a:cs typeface="Century Gothic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rgbClr val="0B2B53"/>
          </a:solidFill>
          <a:latin typeface="Century Gothic"/>
          <a:ea typeface="MS PGothic" pitchFamily="34" charset="-128"/>
          <a:cs typeface="Century Gothic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kern="1200">
          <a:solidFill>
            <a:srgbClr val="0B2B53"/>
          </a:solidFill>
          <a:latin typeface="Century Gothic"/>
          <a:ea typeface="MS PGothic" pitchFamily="34" charset="-128"/>
          <a:cs typeface="Century Gothic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ts val="600"/>
        </a:spcAft>
        <a:buFont typeface="Arial" charset="0"/>
        <a:buChar char="»"/>
        <a:defRPr sz="1400" kern="1200">
          <a:solidFill>
            <a:srgbClr val="0B2B53"/>
          </a:solidFill>
          <a:latin typeface="Century Gothic"/>
          <a:ea typeface="MS PGothic" pitchFamily="34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cultura.com/" TargetMode="Externa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ous-titre 1"/>
          <p:cNvSpPr>
            <a:spLocks noGrp="1"/>
          </p:cNvSpPr>
          <p:nvPr>
            <p:ph type="subTitle" idx="1"/>
          </p:nvPr>
        </p:nvSpPr>
        <p:spPr>
          <a:xfrm>
            <a:off x="4498975" y="2484438"/>
            <a:ext cx="4121150" cy="2571750"/>
          </a:xfr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fr-FR" sz="3200">
                <a:solidFill>
                  <a:srgbClr val="FFC000"/>
                </a:solidFill>
                <a:latin typeface="Century Gothic" charset="0"/>
                <a:ea typeface="MS PGothic" charset="0"/>
                <a:cs typeface="Century Gothic" charset="0"/>
              </a:rPr>
              <a:t>Cultura </a:t>
            </a:r>
          </a:p>
          <a:p>
            <a:pPr algn="ctr" eaLnBrk="1" hangingPunct="1">
              <a:lnSpc>
                <a:spcPct val="80000"/>
              </a:lnSpc>
            </a:pPr>
            <a:r>
              <a:rPr lang="fr-FR" sz="3200">
                <a:solidFill>
                  <a:srgbClr val="FFC000"/>
                </a:solidFill>
                <a:latin typeface="Century Gothic" charset="0"/>
                <a:ea typeface="MS PGothic" charset="0"/>
                <a:cs typeface="Century Gothic" charset="0"/>
              </a:rPr>
              <a:t>Université des professeurs Bac pro Commerce</a:t>
            </a:r>
          </a:p>
          <a:p>
            <a:pPr algn="ctr" eaLnBrk="1" hangingPunct="1">
              <a:lnSpc>
                <a:spcPct val="80000"/>
              </a:lnSpc>
            </a:pPr>
            <a:endParaRPr lang="fr-FR" sz="2000">
              <a:solidFill>
                <a:srgbClr val="FFC000"/>
              </a:solidFill>
              <a:latin typeface="Century Gothic" charset="0"/>
              <a:ea typeface="MS PGothic" charset="0"/>
              <a:cs typeface="Century Gothic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fr-FR" sz="1800">
                <a:solidFill>
                  <a:srgbClr val="FFC000"/>
                </a:solidFill>
                <a:latin typeface="Century Gothic" charset="0"/>
                <a:ea typeface="MS PGothic" charset="0"/>
                <a:cs typeface="Century Gothic" charset="0"/>
              </a:rPr>
              <a:t>Mardi 30 Octobre 2012</a:t>
            </a:r>
          </a:p>
        </p:txBody>
      </p:sp>
      <p:sp>
        <p:nvSpPr>
          <p:cNvPr id="11267" name="ZoneTexte 1"/>
          <p:cNvSpPr txBox="1">
            <a:spLocks noChangeArrowheads="1"/>
          </p:cNvSpPr>
          <p:nvPr/>
        </p:nvSpPr>
        <p:spPr bwMode="auto">
          <a:xfrm>
            <a:off x="382588" y="5392738"/>
            <a:ext cx="1701800" cy="684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268" name="Imag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146675"/>
            <a:ext cx="14716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oneTexte 8"/>
          <p:cNvSpPr txBox="1">
            <a:spLocks noChangeArrowheads="1"/>
          </p:cNvSpPr>
          <p:nvPr/>
        </p:nvSpPr>
        <p:spPr bwMode="auto">
          <a:xfrm>
            <a:off x="2427288" y="5392738"/>
            <a:ext cx="1701800" cy="684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270" name="Imag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5056188"/>
            <a:ext cx="15938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Group 8"/>
          <p:cNvGrpSpPr>
            <a:grpSpLocks noChangeAspect="1"/>
          </p:cNvGrpSpPr>
          <p:nvPr/>
        </p:nvGrpSpPr>
        <p:grpSpPr bwMode="auto">
          <a:xfrm>
            <a:off x="219075" y="211138"/>
            <a:ext cx="7192963" cy="5372100"/>
            <a:chOff x="1762" y="453"/>
            <a:chExt cx="1981" cy="1389"/>
          </a:xfrm>
        </p:grpSpPr>
        <p:sp>
          <p:nvSpPr>
            <p:cNvPr id="11273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37" y="865"/>
              <a:ext cx="1906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7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" y="453"/>
              <a:ext cx="1209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2" name="Picture 10" descr="R:\Recrutement\RECRUTEMENT\Recrutement REC\LES ACTIONS RECRUTEMENT\Actions diversité\logoNQT_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6202363"/>
            <a:ext cx="2341562" cy="434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Avec quelles études ?</a:t>
            </a:r>
          </a:p>
        </p:txBody>
      </p:sp>
      <p:sp>
        <p:nvSpPr>
          <p:cNvPr id="20483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0C30602-284B-B54C-83C9-00688C4415CB}" type="datetime1">
              <a:rPr lang="fr-FR">
                <a:solidFill>
                  <a:srgbClr val="7F7F7F"/>
                </a:solidFill>
              </a:rPr>
              <a:pPr eaLnBrk="1" hangingPunct="1"/>
              <a:t>12/12/12</a:t>
            </a:fld>
            <a:endParaRPr lang="fr-FR">
              <a:solidFill>
                <a:srgbClr val="7F7F7F"/>
              </a:solidFill>
            </a:endParaRPr>
          </a:p>
        </p:txBody>
      </p:sp>
      <p:sp>
        <p:nvSpPr>
          <p:cNvPr id="2048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E22F77C-CA0C-954D-8B6A-C8095C8CE60B}" type="slidenum">
              <a:rPr lang="fr-FR">
                <a:solidFill>
                  <a:srgbClr val="7F7F7F"/>
                </a:solidFill>
              </a:rPr>
              <a:pPr eaLnBrk="1" hangingPunct="1"/>
              <a:t>10</a:t>
            </a:fld>
            <a:endParaRPr lang="fr-FR">
              <a:solidFill>
                <a:srgbClr val="7F7F7F"/>
              </a:solidFill>
            </a:endParaRPr>
          </a:p>
        </p:txBody>
      </p:sp>
      <p:pic>
        <p:nvPicPr>
          <p:cNvPr id="6" name="Picture 2" descr="PNG - 23.6 ko - next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636713"/>
            <a:ext cx="745172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86200" y="1819275"/>
            <a:ext cx="1971675" cy="1162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Chef de secteur/ Directeur de magasin</a:t>
            </a:r>
          </a:p>
        </p:txBody>
      </p:sp>
      <p:cxnSp>
        <p:nvCxnSpPr>
          <p:cNvPr id="8" name="Connecteur en angle 7"/>
          <p:cNvCxnSpPr>
            <a:cxnSpLocks noChangeShapeType="1"/>
            <a:stCxn id="7" idx="1"/>
          </p:cNvCxnSpPr>
          <p:nvPr/>
        </p:nvCxnSpPr>
        <p:spPr bwMode="auto">
          <a:xfrm rot="10800000" flipV="1">
            <a:off x="3409950" y="2400300"/>
            <a:ext cx="476250" cy="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eur en angle 8"/>
          <p:cNvCxnSpPr>
            <a:cxnSpLocks noChangeShapeType="1"/>
          </p:cNvCxnSpPr>
          <p:nvPr/>
        </p:nvCxnSpPr>
        <p:spPr bwMode="auto">
          <a:xfrm rot="16200000" flipH="1">
            <a:off x="6761162" y="4151313"/>
            <a:ext cx="384175" cy="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9800" y="2676525"/>
            <a:ext cx="2162175" cy="1390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Adjoint chef de secteur / Conseillers de vente</a:t>
            </a:r>
          </a:p>
        </p:txBody>
      </p:sp>
      <p:cxnSp>
        <p:nvCxnSpPr>
          <p:cNvPr id="11" name="Connecteur en angle 10"/>
          <p:cNvCxnSpPr>
            <a:cxnSpLocks noChangeShapeType="1"/>
          </p:cNvCxnSpPr>
          <p:nvPr/>
        </p:nvCxnSpPr>
        <p:spPr bwMode="auto">
          <a:xfrm rot="16200000" flipH="1">
            <a:off x="4391025" y="3235325"/>
            <a:ext cx="457200" cy="0"/>
          </a:xfrm>
          <a:prstGeom prst="bentConnector3">
            <a:avLst>
              <a:gd name="adj1" fmla="val 375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eur en angle 11"/>
          <p:cNvCxnSpPr>
            <a:cxnSpLocks noChangeShapeType="1"/>
          </p:cNvCxnSpPr>
          <p:nvPr/>
        </p:nvCxnSpPr>
        <p:spPr bwMode="auto">
          <a:xfrm rot="10800000" flipV="1">
            <a:off x="5040313" y="3663950"/>
            <a:ext cx="1031875" cy="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Nos valeurs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230188" y="1960563"/>
            <a:ext cx="8705850" cy="4754562"/>
          </a:xfrm>
        </p:spPr>
        <p:txBody>
          <a:bodyPr/>
          <a:lstStyle/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Déployer l</a:t>
            </a:r>
            <a:r>
              <a:rPr lang="ja-JP" alt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offre la plus pertinente du marché: prix, gammes, services, équipes</a:t>
            </a:r>
          </a:p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fr-FR" sz="1800" b="1">
              <a:solidFill>
                <a:schemeClr val="bg1"/>
              </a:solidFill>
              <a:latin typeface="Century Gothic" charset="0"/>
              <a:ea typeface="MS PGothic" charset="0"/>
              <a:cs typeface="Century Gothic" charset="0"/>
            </a:endParaRPr>
          </a:p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Construire avec des collaborateurs professionnels, ouverts et disponibles, qui partagent simplement leurs passions et créent les conditions pour satisfaire chaque client</a:t>
            </a:r>
          </a:p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fr-FR" sz="1800" b="1">
              <a:solidFill>
                <a:schemeClr val="bg1"/>
              </a:solidFill>
              <a:latin typeface="Century Gothic" charset="0"/>
              <a:ea typeface="MS PGothic" charset="0"/>
              <a:cs typeface="Century Gothic" charset="0"/>
            </a:endParaRPr>
          </a:p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Rendre les loisirs culturels et artistiques accessibles à tous</a:t>
            </a:r>
          </a:p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fr-FR" sz="1800" b="1">
              <a:solidFill>
                <a:schemeClr val="bg1"/>
              </a:solidFill>
              <a:latin typeface="Century Gothic" charset="0"/>
              <a:ea typeface="MS PGothic" charset="0"/>
              <a:cs typeface="Century Gothic" charset="0"/>
            </a:endParaRPr>
          </a:p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S</a:t>
            </a:r>
            <a:r>
              <a:rPr lang="ja-JP" alt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ouvrir au monde et ouvrir sur le monde</a:t>
            </a:r>
          </a:p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fr-FR" sz="1800" b="1">
              <a:solidFill>
                <a:schemeClr val="bg1"/>
              </a:solidFill>
              <a:latin typeface="Century Gothic" charset="0"/>
              <a:ea typeface="MS PGothic" charset="0"/>
              <a:cs typeface="Century Gothic" charset="0"/>
            </a:endParaRPr>
          </a:p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Être une entreprise performante et citoyenne</a:t>
            </a:r>
          </a:p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fr-FR" sz="1800" b="1">
              <a:solidFill>
                <a:schemeClr val="bg1"/>
              </a:solidFill>
              <a:latin typeface="Century Gothic" charset="0"/>
              <a:ea typeface="MS PGothic" charset="0"/>
              <a:cs typeface="Century Gothic" charset="0"/>
            </a:endParaRPr>
          </a:p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Enchanter chaque client…</a:t>
            </a:r>
          </a:p>
          <a:p>
            <a:pPr marL="285750" lvl="1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fr-FR" sz="2000">
              <a:solidFill>
                <a:schemeClr val="bg1"/>
              </a:solidFill>
              <a:latin typeface="Century Gothic" charset="0"/>
              <a:ea typeface="MS PGothic" charset="0"/>
              <a:cs typeface="Century Gothic" charset="0"/>
            </a:endParaRPr>
          </a:p>
          <a:p>
            <a:pPr eaLnBrk="1" hangingPunct="1"/>
            <a:endParaRPr lang="fr-FR" sz="2000">
              <a:solidFill>
                <a:schemeClr val="bg1"/>
              </a:solidFill>
              <a:latin typeface="Century Gothic" charset="0"/>
              <a:ea typeface="MS P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22275" y="239713"/>
            <a:ext cx="8513763" cy="1138237"/>
          </a:xfrm>
          <a:noFill/>
        </p:spPr>
        <p:txBody>
          <a:bodyPr/>
          <a:lstStyle/>
          <a:p>
            <a:pPr algn="just" eaLnBrk="1" hangingPunct="1"/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Les Fondamentaux du service client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230188" y="1752600"/>
            <a:ext cx="8705850" cy="41783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Plus qu</a:t>
            </a:r>
            <a:r>
              <a:rPr lang="ja-JP" alt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une technique de vente, </a:t>
            </a: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la pertinence du service client </a:t>
            </a:r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passe par :</a:t>
            </a:r>
          </a:p>
          <a:p>
            <a:pPr marL="0" indent="0" algn="just" eaLnBrk="1" hangingPunct="1"/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Une relation Client que nous </a:t>
            </a: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instaurons et animons </a:t>
            </a:r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régulièrement grâce à des basiques de service : Bonjour, sourire, disponibilité physique</a:t>
            </a:r>
          </a:p>
          <a:p>
            <a:pPr marL="0" indent="0" algn="just" eaLnBrk="1" hangingPunct="1">
              <a:buFont typeface="Arial" charset="0"/>
              <a:buNone/>
            </a:pPr>
            <a:endParaRPr lang="fr-FR" sz="100">
              <a:solidFill>
                <a:schemeClr val="bg1"/>
              </a:solidFill>
              <a:latin typeface="Century Gothic" charset="0"/>
              <a:ea typeface="MS PGothic" charset="0"/>
              <a:cs typeface="Century Gothic" charset="0"/>
            </a:endParaRPr>
          </a:p>
          <a:p>
            <a:pPr marL="0" indent="0" algn="just" eaLnBrk="1" hangingPunct="1"/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Une relation Client que nous</a:t>
            </a: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 nourrissons </a:t>
            </a:r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grâce au partage de Passions et d</a:t>
            </a:r>
            <a:r>
              <a:rPr lang="ja-JP" alt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expériences</a:t>
            </a:r>
          </a:p>
          <a:p>
            <a:pPr marL="0" indent="0" algn="just" eaLnBrk="1" hangingPunct="1">
              <a:buFont typeface="Arial" charset="0"/>
              <a:buNone/>
            </a:pPr>
            <a:endParaRPr lang="fr-FR" sz="1000">
              <a:solidFill>
                <a:schemeClr val="bg1"/>
              </a:solidFill>
              <a:latin typeface="Century Gothic" charset="0"/>
              <a:ea typeface="MS PGothic" charset="0"/>
              <a:cs typeface="Century Gothic" charset="0"/>
            </a:endParaRPr>
          </a:p>
          <a:p>
            <a:pPr marL="0" indent="0" algn="just" eaLnBrk="1" hangingPunct="1"/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Une relation Client </a:t>
            </a: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que nous enchantons </a:t>
            </a:r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par des animations, des dédicaces, des démonstrations, des expériences qui marquent les esprits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900749" y="5725664"/>
            <a:ext cx="7451678" cy="117370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>
                <a:solidFill>
                  <a:srgbClr val="FFFFFF"/>
                </a:solidFill>
              </a:rPr>
              <a:t>L</a:t>
            </a:r>
            <a:r>
              <a:rPr lang="ja-JP" altLang="fr-FR">
                <a:solidFill>
                  <a:srgbClr val="FFFFFF"/>
                </a:solidFill>
              </a:rPr>
              <a:t>’</a:t>
            </a:r>
            <a:r>
              <a:rPr lang="fr-FR">
                <a:solidFill>
                  <a:srgbClr val="FFFFFF"/>
                </a:solidFill>
              </a:rPr>
              <a:t>émotion et La Passion au cœur de notre relation Client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422275" y="239713"/>
            <a:ext cx="8475663" cy="1138237"/>
          </a:xfrm>
          <a:noFill/>
        </p:spPr>
        <p:txBody>
          <a:bodyPr/>
          <a:lstStyle/>
          <a:p>
            <a:r>
              <a:rPr lang="fr-FR">
                <a:latin typeface="Century Gothic" charset="0"/>
                <a:ea typeface="MS PGothic" charset="0"/>
                <a:cs typeface="Century Gothic" charset="0"/>
              </a:rPr>
              <a:t>Le management de nos collaborateurs  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497262"/>
          </a:xfrm>
        </p:spPr>
        <p:txBody>
          <a:bodyPr/>
          <a:lstStyle/>
          <a:p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Des collaborateurs recrutés avec des Pré Requis de </a:t>
            </a:r>
            <a:r>
              <a:rPr lang="fr-FR" sz="2000" b="1">
                <a:latin typeface="Century Gothic" charset="0"/>
                <a:ea typeface="MS PGothic" charset="0"/>
                <a:cs typeface="Century Gothic" charset="0"/>
              </a:rPr>
              <a:t>savoir Etre</a:t>
            </a:r>
            <a:endParaRPr lang="fr-FR" sz="2000">
              <a:latin typeface="Century Gothic" charset="0"/>
              <a:ea typeface="MS PGothic" charset="0"/>
              <a:cs typeface="Century Gothic" charset="0"/>
            </a:endParaRPr>
          </a:p>
          <a:p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Des Cadres </a:t>
            </a:r>
            <a:r>
              <a:rPr lang="fr-FR" sz="2000" b="1">
                <a:latin typeface="Century Gothic" charset="0"/>
                <a:ea typeface="MS PGothic" charset="0"/>
                <a:cs typeface="Century Gothic" charset="0"/>
              </a:rPr>
              <a:t>exemplaires</a:t>
            </a:r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 sur le service client, </a:t>
            </a:r>
            <a:r>
              <a:rPr lang="ja-JP" altLang="fr-FR" sz="2000">
                <a:latin typeface="Century Gothic" charset="0"/>
                <a:ea typeface="MS PGothic" charset="0"/>
                <a:cs typeface="Century Gothic" charset="0"/>
              </a:rPr>
              <a:t>‘</a:t>
            </a:r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 l</a:t>
            </a:r>
            <a:r>
              <a:rPr lang="fr-FR" sz="2000" b="1">
                <a:latin typeface="Century Gothic" charset="0"/>
                <a:ea typeface="MS PGothic" charset="0"/>
                <a:cs typeface="Century Gothic" charset="0"/>
              </a:rPr>
              <a:t>e responsable valeur d</a:t>
            </a:r>
            <a:r>
              <a:rPr lang="ja-JP" altLang="fr-FR" sz="2000" b="1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2000" b="1">
                <a:latin typeface="Century Gothic" charset="0"/>
                <a:ea typeface="MS PGothic" charset="0"/>
                <a:cs typeface="Century Gothic" charset="0"/>
              </a:rPr>
              <a:t>exemple</a:t>
            </a:r>
            <a:r>
              <a:rPr lang="ja-JP" altLang="fr-FR" sz="2000" b="1">
                <a:latin typeface="Century Gothic" charset="0"/>
                <a:ea typeface="MS PGothic" charset="0"/>
                <a:cs typeface="Century Gothic" charset="0"/>
              </a:rPr>
              <a:t>’</a:t>
            </a:r>
            <a:endParaRPr lang="fr-FR" sz="2000">
              <a:latin typeface="Century Gothic" charset="0"/>
              <a:ea typeface="MS PGothic" charset="0"/>
              <a:cs typeface="Century Gothic" charset="0"/>
            </a:endParaRPr>
          </a:p>
          <a:p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Des Equipes </a:t>
            </a:r>
            <a:r>
              <a:rPr lang="fr-FR" sz="2000" b="1">
                <a:latin typeface="Century Gothic" charset="0"/>
                <a:ea typeface="MS PGothic" charset="0"/>
                <a:cs typeface="Century Gothic" charset="0"/>
              </a:rPr>
              <a:t>suivies collectivement </a:t>
            </a:r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sur le service client </a:t>
            </a:r>
          </a:p>
          <a:p>
            <a:pPr lvl="1"/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Un questionnaire Client et un diagnostic régulièrement réalisé</a:t>
            </a:r>
          </a:p>
          <a:p>
            <a:pPr lvl="1"/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Une formation </a:t>
            </a:r>
            <a:r>
              <a:rPr lang="ja-JP" altLang="fr-FR" sz="1600">
                <a:latin typeface="Century Gothic" charset="0"/>
                <a:ea typeface="MS PGothic" charset="0"/>
                <a:cs typeface="Century Gothic" charset="0"/>
              </a:rPr>
              <a:t>‘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Animer la relation Client</a:t>
            </a:r>
            <a:r>
              <a:rPr lang="ja-JP" altLang="fr-FR" sz="1600">
                <a:latin typeface="Century Gothic" charset="0"/>
                <a:ea typeface="MS PGothic" charset="0"/>
                <a:cs typeface="Century Gothic" charset="0"/>
              </a:rPr>
              <a:t>’</a:t>
            </a:r>
            <a:endParaRPr lang="fr-FR" sz="1600">
              <a:latin typeface="Century Gothic" charset="0"/>
              <a:ea typeface="MS PGothic" charset="0"/>
              <a:cs typeface="Century Gothic" charset="0"/>
            </a:endParaRPr>
          </a:p>
          <a:p>
            <a:pPr lvl="1"/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Un suivi des indicateurs de Performance </a:t>
            </a:r>
          </a:p>
          <a:p>
            <a:pPr lvl="1"/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Une formation </a:t>
            </a:r>
            <a:r>
              <a:rPr lang="ja-JP" altLang="fr-FR" sz="1600">
                <a:latin typeface="Century Gothic" charset="0"/>
                <a:ea typeface="MS PGothic" charset="0"/>
                <a:cs typeface="Century Gothic" charset="0"/>
              </a:rPr>
              <a:t>‘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Les clés de la Vente</a:t>
            </a:r>
            <a:r>
              <a:rPr lang="ja-JP" altLang="fr-FR" sz="1600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 disponible sur chaque secteur en e-learning qui met en avant des notions d</a:t>
            </a:r>
            <a:r>
              <a:rPr lang="ja-JP" altLang="fr-FR" sz="1600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écoute, de guide, d</a:t>
            </a:r>
            <a:r>
              <a:rPr lang="ja-JP" altLang="fr-FR" sz="1600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échange; de réassurance…</a:t>
            </a:r>
          </a:p>
        </p:txBody>
      </p:sp>
      <p:sp>
        <p:nvSpPr>
          <p:cNvPr id="2355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4B0DA1C-4BCB-764B-AF96-7283DBBC4C61}" type="slidenum">
              <a:rPr lang="fr-FR">
                <a:solidFill>
                  <a:schemeClr val="bg1"/>
                </a:solidFill>
              </a:rPr>
              <a:pPr eaLnBrk="1" hangingPunct="1"/>
              <a:t>13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641445" y="5500048"/>
            <a:ext cx="8045355" cy="1371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>
                <a:solidFill>
                  <a:schemeClr val="bg2"/>
                </a:solidFill>
                <a:sym typeface="Wingdings" charset="0"/>
              </a:rPr>
              <a:t>Animer les équipes de façon ludique pour provoquer plaisir et ancrer la motivation dans la durée sur la Relation Client</a:t>
            </a:r>
            <a:endParaRPr lang="fr-F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422275" y="239713"/>
            <a:ext cx="8421688" cy="1138237"/>
          </a:xfrm>
          <a:noFill/>
        </p:spPr>
        <p:txBody>
          <a:bodyPr/>
          <a:lstStyle/>
          <a:p>
            <a:r>
              <a:rPr lang="fr-FR">
                <a:latin typeface="Century Gothic" charset="0"/>
                <a:ea typeface="MS PGothic" charset="0"/>
                <a:cs typeface="Century Gothic" charset="0"/>
              </a:rPr>
              <a:t>Un concept pensé pour le Client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6068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Des magasins qui rendent accessible la culture et les loisirs par :</a:t>
            </a:r>
          </a:p>
          <a:p>
            <a:pPr marL="0" indent="0" algn="just"/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Notre Atelier qui </a:t>
            </a:r>
            <a:r>
              <a:rPr lang="fr-FR" sz="2000" b="1">
                <a:latin typeface="Century Gothic" charset="0"/>
                <a:ea typeface="MS PGothic" charset="0"/>
                <a:cs typeface="Century Gothic" charset="0"/>
              </a:rPr>
              <a:t>rend accessible</a:t>
            </a:r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 des techniques de LC ou Beaux arts au plus grand nombre </a:t>
            </a:r>
          </a:p>
          <a:p>
            <a:pPr marL="0" indent="0" algn="just"/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Une scène qui permet à nos artistes de </a:t>
            </a:r>
            <a:r>
              <a:rPr lang="fr-FR" sz="2000" b="1">
                <a:latin typeface="Century Gothic" charset="0"/>
                <a:ea typeface="MS PGothic" charset="0"/>
                <a:cs typeface="Century Gothic" charset="0"/>
              </a:rPr>
              <a:t>se produire et de faire partager  leurs talents</a:t>
            </a:r>
          </a:p>
          <a:p>
            <a:pPr marL="0" indent="0" algn="just"/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Des </a:t>
            </a:r>
            <a:r>
              <a:rPr lang="fr-FR" sz="2000" b="1">
                <a:latin typeface="Century Gothic" charset="0"/>
                <a:ea typeface="MS PGothic" charset="0"/>
                <a:cs typeface="Century Gothic" charset="0"/>
              </a:rPr>
              <a:t>espaces de confort </a:t>
            </a:r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qui permettent aux clients de prendre le temps de choisir, feuilleter, écouter, tester les produits ….</a:t>
            </a:r>
          </a:p>
          <a:p>
            <a:pPr marL="0" indent="0" algn="just"/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Un magasin en</a:t>
            </a:r>
            <a:r>
              <a:rPr lang="fr-FR" sz="2000" b="1">
                <a:latin typeface="Century Gothic" charset="0"/>
                <a:ea typeface="MS PGothic" charset="0"/>
                <a:cs typeface="Century Gothic" charset="0"/>
              </a:rPr>
              <a:t> WIFI </a:t>
            </a:r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qui est connecté au monde</a:t>
            </a:r>
          </a:p>
        </p:txBody>
      </p:sp>
      <p:sp>
        <p:nvSpPr>
          <p:cNvPr id="2458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488BF9E-5B9C-1B4E-9F57-0E730BBE6DD0}" type="slidenum">
              <a:rPr lang="fr-FR">
                <a:solidFill>
                  <a:schemeClr val="bg1"/>
                </a:solidFill>
              </a:rPr>
              <a:pPr eaLnBrk="1" hangingPunct="1"/>
              <a:t>14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614149" y="5718412"/>
            <a:ext cx="7929350" cy="10776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>
                <a:solidFill>
                  <a:srgbClr val="FFFFFF"/>
                </a:solidFill>
              </a:rPr>
              <a:t>Des Magasins qui évoluent avec le temps mais fondamentalement garant  de la qualité du service client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22275" y="239713"/>
            <a:ext cx="8513763" cy="1138237"/>
          </a:xfrm>
          <a:noFill/>
        </p:spPr>
        <p:txBody>
          <a:bodyPr/>
          <a:lstStyle/>
          <a:p>
            <a:pPr eaLnBrk="1" hangingPunct="1"/>
            <a:r>
              <a:rPr lang="fr-FR">
                <a:latin typeface="Century Gothic" charset="0"/>
                <a:ea typeface="MS PGothic" charset="0"/>
                <a:cs typeface="Century Gothic" charset="0"/>
              </a:rPr>
              <a:t>Des services différenciant  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>
          <a:xfrm>
            <a:off x="230188" y="2533650"/>
            <a:ext cx="8705850" cy="4113213"/>
          </a:xfrm>
        </p:spPr>
        <p:txBody>
          <a:bodyPr/>
          <a:lstStyle/>
          <a:p>
            <a:pPr algn="just" eaLnBrk="1" hangingPunct="1"/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Un positionnement sur </a:t>
            </a: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la Rentrée des Classes </a:t>
            </a:r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qui revendique l</a:t>
            </a:r>
            <a:r>
              <a:rPr lang="ja-JP" alt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accompagnement de nos clients sur des achats stressants depuis plus de 10 ans : </a:t>
            </a:r>
          </a:p>
          <a:p>
            <a:pPr lvl="1" algn="just" eaLnBrk="1" hangingPunct="1">
              <a:buFont typeface="Courier New" charset="0"/>
              <a:buChar char="o"/>
            </a:pP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La préparation de la liste scolaire à partir du mois de Juin. Lancé en Juin 2004, elle remporte chaque année un franc succès</a:t>
            </a:r>
          </a:p>
          <a:p>
            <a:pPr lvl="1" algn="just" eaLnBrk="1" hangingPunct="1">
              <a:buFont typeface="Courier New" charset="0"/>
              <a:buChar char="o"/>
            </a:pP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L</a:t>
            </a:r>
            <a:r>
              <a:rPr lang="ja-JP" alt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accompagnement sur les commandes des livres scolaires : Des Commandes suivis par nos libraires sur un secteur complexe</a:t>
            </a:r>
          </a:p>
          <a:p>
            <a:pPr lvl="1" algn="just" eaLnBrk="1" hangingPunct="1">
              <a:buFont typeface="Courier New" charset="0"/>
              <a:buChar char="o"/>
            </a:pP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La Banque Scolaire : Cultura et la Croix Rouge s</a:t>
            </a:r>
            <a:r>
              <a:rPr lang="ja-JP" alt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associe depuis 5 ans pour récolter des fournitures scolaires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>
                <a:latin typeface="Century Gothic" charset="0"/>
                <a:ea typeface="MS PGothic" charset="0"/>
                <a:cs typeface="Century Gothic" charset="0"/>
              </a:rPr>
              <a:t>Des services différenciant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437063"/>
          </a:xfrm>
        </p:spPr>
        <p:txBody>
          <a:bodyPr/>
          <a:lstStyle/>
          <a:p>
            <a:pPr algn="just" eaLnBrk="1" hangingPunct="1"/>
            <a:r>
              <a:rPr lang="fr-FR" sz="20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Un positionnement sur </a:t>
            </a: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les Loisirs créatifs et les Beaux Arts par l</a:t>
            </a:r>
            <a:r>
              <a:rPr lang="ja-JP" alt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2000" b="1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atelier: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Un atelier qui propose toutes les techniques (du plus facile au plus technique)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Des supports Pas à Pas disponibles pour nos clients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Un blog C</a:t>
            </a:r>
            <a:r>
              <a:rPr lang="ja-JP" alt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Mon Atelier sur </a:t>
            </a: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  <a:hlinkClick r:id="rId2"/>
              </a:rPr>
              <a:t>www.cultura.com</a:t>
            </a: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 qui permet de partager avec les clientes des idées et des techniques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fr-FR" sz="1600">
                <a:solidFill>
                  <a:schemeClr val="bg1"/>
                </a:solidFill>
                <a:latin typeface="Century Gothic" charset="0"/>
                <a:ea typeface="MS PGothic" charset="0"/>
                <a:cs typeface="Century Gothic" charset="0"/>
              </a:rPr>
              <a:t>Des partenariats avec la presse féminine spécialisée</a:t>
            </a:r>
          </a:p>
        </p:txBody>
      </p:sp>
      <p:sp>
        <p:nvSpPr>
          <p:cNvPr id="26628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64105FB-5ECB-ED4E-B7BB-CE065A2BD85B}" type="datetime1">
              <a:rPr lang="fr-FR">
                <a:solidFill>
                  <a:schemeClr val="bg1"/>
                </a:solidFill>
              </a:rPr>
              <a:pPr eaLnBrk="1" hangingPunct="1"/>
              <a:t>12/12/12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A590BFD-3957-E442-9B4F-727EC36ED832}" type="slidenum">
              <a:rPr lang="fr-FR">
                <a:solidFill>
                  <a:schemeClr val="bg1"/>
                </a:solidFill>
              </a:rPr>
              <a:pPr eaLnBrk="1" hangingPunct="1"/>
              <a:t>16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6630" name="Picture 2" descr="C:\Users\sc1-spellier\AppData\Local\Microsoft\Windows\Temporary Internet Files\Content.Outlook\SJ725C98\CHAMBRAY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527550"/>
            <a:ext cx="34004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>
                <a:latin typeface="Century Gothic" charset="0"/>
                <a:ea typeface="MS PGothic" charset="0"/>
                <a:cs typeface="Century Gothic" charset="0"/>
              </a:rPr>
              <a:t>Les nouveautés en 2012…..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250" y="1743075"/>
            <a:ext cx="8816975" cy="4437063"/>
          </a:xfrm>
        </p:spPr>
        <p:txBody>
          <a:bodyPr/>
          <a:lstStyle/>
          <a:p>
            <a:pPr algn="just"/>
            <a:r>
              <a:rPr lang="fr-FR" sz="2400">
                <a:latin typeface="Century Gothic" charset="0"/>
                <a:ea typeface="MS PGothic" charset="0"/>
                <a:cs typeface="Century Gothic" charset="0"/>
              </a:rPr>
              <a:t>Un </a:t>
            </a:r>
            <a:r>
              <a:rPr lang="fr-FR" sz="2400" b="1">
                <a:latin typeface="Century Gothic" charset="0"/>
                <a:ea typeface="MS PGothic" charset="0"/>
                <a:cs typeface="Century Gothic" charset="0"/>
              </a:rPr>
              <a:t>Cultura Magazine</a:t>
            </a:r>
            <a:r>
              <a:rPr lang="fr-FR" sz="2400">
                <a:latin typeface="Century Gothic" charset="0"/>
                <a:ea typeface="MS PGothic" charset="0"/>
                <a:cs typeface="Century Gothic" charset="0"/>
              </a:rPr>
              <a:t> a vu le jour au mois de Septembre pour le 1</a:t>
            </a:r>
            <a:r>
              <a:rPr lang="fr-FR" sz="2400" baseline="30000">
                <a:latin typeface="Century Gothic" charset="0"/>
                <a:ea typeface="MS PGothic" charset="0"/>
                <a:cs typeface="Century Gothic" charset="0"/>
              </a:rPr>
              <a:t>er</a:t>
            </a:r>
            <a:r>
              <a:rPr lang="fr-FR" sz="2400">
                <a:latin typeface="Century Gothic" charset="0"/>
                <a:ea typeface="MS PGothic" charset="0"/>
                <a:cs typeface="Century Gothic" charset="0"/>
              </a:rPr>
              <a:t> numéro pour aller plus loin dans le lien qu</a:t>
            </a:r>
            <a:r>
              <a:rPr lang="ja-JP" altLang="fr-FR" sz="2400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2400">
                <a:latin typeface="Century Gothic" charset="0"/>
                <a:ea typeface="MS PGothic" charset="0"/>
                <a:cs typeface="Century Gothic" charset="0"/>
              </a:rPr>
              <a:t>on souhaite créer</a:t>
            </a:r>
          </a:p>
          <a:p>
            <a:pPr algn="just">
              <a:buFont typeface="Arial" charset="0"/>
              <a:buNone/>
            </a:pPr>
            <a:endParaRPr lang="fr-FR" sz="2400">
              <a:latin typeface="Century Gothic" charset="0"/>
              <a:ea typeface="MS PGothic" charset="0"/>
              <a:cs typeface="Century Gothic" charset="0"/>
            </a:endParaRPr>
          </a:p>
          <a:p>
            <a:pPr algn="just">
              <a:buFont typeface="Courier New" charset="0"/>
              <a:buChar char="o"/>
            </a:pPr>
            <a:r>
              <a:rPr lang="fr-FR" sz="1200">
                <a:latin typeface="Century Gothic" charset="0"/>
                <a:ea typeface="MS PGothic" charset="0"/>
                <a:cs typeface="Century Gothic" charset="0"/>
              </a:rPr>
              <a:t> 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C</a:t>
            </a:r>
            <a:r>
              <a:rPr lang="ja-JP" altLang="fr-FR" sz="1600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 est tout Cultura dans un magazine défricheur, </a:t>
            </a:r>
          </a:p>
          <a:p>
            <a:pPr algn="just">
              <a:buFont typeface="Arial" charset="0"/>
              <a:buNone/>
            </a:pP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	pertinent et complet.</a:t>
            </a:r>
          </a:p>
          <a:p>
            <a:pPr lvl="3" algn="just"/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 Tous nos métiers</a:t>
            </a:r>
          </a:p>
          <a:p>
            <a:pPr lvl="3" algn="just"/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 Toutes nos passions</a:t>
            </a:r>
          </a:p>
          <a:p>
            <a:pPr lvl="3" algn="just"/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 Toutes nos idées</a:t>
            </a:r>
          </a:p>
          <a:p>
            <a:pPr algn="just">
              <a:buFont typeface="Courier New" charset="0"/>
              <a:buChar char="o"/>
            </a:pP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 A l</a:t>
            </a:r>
            <a:r>
              <a:rPr lang="ja-JP" altLang="fr-FR" sz="1600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inverse des exercices types que sont les catalogues et guides d</a:t>
            </a:r>
            <a:r>
              <a:rPr lang="ja-JP" altLang="fr-FR" sz="1600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achat occasionnels </a:t>
            </a:r>
            <a:r>
              <a:rPr lang="fr-FR" sz="1600" i="1">
                <a:latin typeface="Century Gothic" charset="0"/>
                <a:ea typeface="MS PGothic" charset="0"/>
                <a:cs typeface="Century Gothic" charset="0"/>
              </a:rPr>
              <a:t>(des supports commerciaux de présentation neutre), 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il s</a:t>
            </a:r>
            <a:r>
              <a:rPr lang="ja-JP" altLang="fr-FR" sz="1600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agit d</a:t>
            </a:r>
            <a:r>
              <a:rPr lang="ja-JP" altLang="fr-FR" sz="1600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un </a:t>
            </a:r>
            <a:r>
              <a:rPr lang="fr-FR" sz="1600" b="1">
                <a:latin typeface="Century Gothic" charset="0"/>
                <a:ea typeface="MS PGothic" charset="0"/>
                <a:cs typeface="Century Gothic" charset="0"/>
              </a:rPr>
              <a:t>média d</a:t>
            </a:r>
            <a:r>
              <a:rPr lang="ja-JP" altLang="fr-FR" sz="1600" b="1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 b="1">
                <a:latin typeface="Century Gothic" charset="0"/>
                <a:ea typeface="MS PGothic" charset="0"/>
                <a:cs typeface="Century Gothic" charset="0"/>
              </a:rPr>
              <a:t> « infotainment » </a:t>
            </a:r>
            <a:r>
              <a:rPr lang="fr-FR" sz="1600" i="1">
                <a:latin typeface="Century Gothic" charset="0"/>
                <a:ea typeface="MS PGothic" charset="0"/>
                <a:cs typeface="Century Gothic" charset="0"/>
              </a:rPr>
              <a:t>(Information et Divertissement)</a:t>
            </a:r>
            <a:r>
              <a:rPr lang="fr-FR" sz="1600" b="1">
                <a:latin typeface="Century Gothic" charset="0"/>
                <a:ea typeface="MS PGothic" charset="0"/>
                <a:cs typeface="Century Gothic" charset="0"/>
              </a:rPr>
              <a:t>, 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construit sur les fondements de la presse culturelle, </a:t>
            </a:r>
            <a:r>
              <a:rPr lang="fr-FR" sz="1600" b="1">
                <a:latin typeface="Century Gothic" charset="0"/>
                <a:ea typeface="MS PGothic" charset="0"/>
                <a:cs typeface="Century Gothic" charset="0"/>
              </a:rPr>
              <a:t>capable de relayer et valoriser l</a:t>
            </a:r>
            <a:r>
              <a:rPr lang="ja-JP" altLang="fr-FR" sz="1600" b="1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 b="1">
                <a:latin typeface="Century Gothic" charset="0"/>
                <a:ea typeface="MS PGothic" charset="0"/>
                <a:cs typeface="Century Gothic" charset="0"/>
              </a:rPr>
              <a:t>essentiel de l</a:t>
            </a:r>
            <a:r>
              <a:rPr lang="ja-JP" altLang="fr-FR" sz="1600" b="1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600" b="1">
                <a:latin typeface="Century Gothic" charset="0"/>
                <a:ea typeface="MS PGothic" charset="0"/>
                <a:cs typeface="Century Gothic" charset="0"/>
              </a:rPr>
              <a:t>offre </a:t>
            </a:r>
            <a:r>
              <a:rPr lang="fr-FR" sz="1600" b="1" i="1">
                <a:latin typeface="Century Gothic" charset="0"/>
                <a:ea typeface="MS PGothic" charset="0"/>
                <a:cs typeface="Century Gothic" charset="0"/>
              </a:rPr>
              <a:t>in store </a:t>
            </a:r>
            <a:r>
              <a:rPr lang="fr-FR" sz="1600" b="1">
                <a:latin typeface="Century Gothic" charset="0"/>
                <a:ea typeface="MS PGothic" charset="0"/>
                <a:cs typeface="Century Gothic" charset="0"/>
              </a:rPr>
              <a:t>via </a:t>
            </a:r>
            <a:r>
              <a:rPr lang="fr-FR" sz="1600">
                <a:latin typeface="Century Gothic" charset="0"/>
                <a:ea typeface="MS PGothic" charset="0"/>
                <a:cs typeface="Century Gothic" charset="0"/>
              </a:rPr>
              <a:t>une approche de fond et de conseil au consommateur.</a:t>
            </a:r>
          </a:p>
        </p:txBody>
      </p:sp>
      <p:sp>
        <p:nvSpPr>
          <p:cNvPr id="2765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714631A-D474-A040-B55D-8BCDFF98B9BF}" type="datetime1">
              <a:rPr lang="fr-FR">
                <a:solidFill>
                  <a:schemeClr val="bg1"/>
                </a:solidFill>
              </a:rPr>
              <a:pPr eaLnBrk="1" hangingPunct="1"/>
              <a:t>12/12/12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76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AD5C5AD-D957-5042-89B7-46908725F26D}" type="slidenum">
              <a:rPr lang="fr-FR">
                <a:solidFill>
                  <a:schemeClr val="bg1"/>
                </a:solidFill>
              </a:rPr>
              <a:pPr eaLnBrk="1" hangingPunct="1"/>
              <a:t>17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2592388"/>
            <a:ext cx="23590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>
                <a:latin typeface="Century Gothic" charset="0"/>
                <a:ea typeface="MS PGothic" charset="0"/>
                <a:cs typeface="Century Gothic" charset="0"/>
              </a:rPr>
              <a:t>Les nouveautés 2012…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>
                <a:latin typeface="Century Gothic" charset="0"/>
                <a:ea typeface="MS PGothic" charset="0"/>
                <a:cs typeface="Century Gothic" charset="0"/>
              </a:rPr>
              <a:t>Un </a:t>
            </a:r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Site Cultura.com</a:t>
            </a:r>
            <a:r>
              <a:rPr lang="fr-FR">
                <a:latin typeface="Century Gothic" charset="0"/>
                <a:ea typeface="MS PGothic" charset="0"/>
                <a:cs typeface="Century Gothic" charset="0"/>
              </a:rPr>
              <a:t> qui permet d</a:t>
            </a:r>
            <a:r>
              <a:rPr lang="ja-JP" altLang="fr-FR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>
                <a:latin typeface="Century Gothic" charset="0"/>
                <a:ea typeface="MS PGothic" charset="0"/>
                <a:cs typeface="Century Gothic" charset="0"/>
              </a:rPr>
              <a:t>avoir accès à l</a:t>
            </a:r>
            <a:r>
              <a:rPr lang="ja-JP" altLang="fr-FR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>
                <a:latin typeface="Century Gothic" charset="0"/>
                <a:ea typeface="MS PGothic" charset="0"/>
                <a:cs typeface="Century Gothic" charset="0"/>
              </a:rPr>
              <a:t>ensemble de l</a:t>
            </a:r>
            <a:r>
              <a:rPr lang="ja-JP" altLang="fr-FR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>
                <a:latin typeface="Century Gothic" charset="0"/>
                <a:ea typeface="MS PGothic" charset="0"/>
                <a:cs typeface="Century Gothic" charset="0"/>
              </a:rPr>
              <a:t>offre Cultura et de se faire livrer sur son magasin : Le Click and Collect</a:t>
            </a:r>
          </a:p>
          <a:p>
            <a:pPr algn="just">
              <a:buFont typeface="Arial" charset="0"/>
              <a:buNone/>
            </a:pPr>
            <a:endParaRPr lang="fr-FR">
              <a:latin typeface="Century Gothic" charset="0"/>
              <a:ea typeface="MS PGothic" charset="0"/>
              <a:cs typeface="Century Gothic" charset="0"/>
            </a:endParaRPr>
          </a:p>
          <a:p>
            <a:pPr algn="just"/>
            <a:endParaRPr lang="fr-FR">
              <a:latin typeface="Century Gothic" charset="0"/>
              <a:ea typeface="MS PGothic" charset="0"/>
              <a:cs typeface="Century Gothic" charset="0"/>
            </a:endParaRPr>
          </a:p>
          <a:p>
            <a:pPr algn="just">
              <a:buFont typeface="Arial" charset="0"/>
              <a:buNone/>
            </a:pPr>
            <a:endParaRPr lang="fr-FR">
              <a:latin typeface="Century Gothic" charset="0"/>
              <a:ea typeface="MS PGothic" charset="0"/>
              <a:cs typeface="Century Gothic" charset="0"/>
            </a:endParaRPr>
          </a:p>
        </p:txBody>
      </p:sp>
      <p:sp>
        <p:nvSpPr>
          <p:cNvPr id="28676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C9437F4-22D5-FB4D-939F-7FAA940C130A}" type="datetime1">
              <a:rPr lang="fr-FR">
                <a:solidFill>
                  <a:schemeClr val="bg1"/>
                </a:solidFill>
              </a:rPr>
              <a:pPr eaLnBrk="1" hangingPunct="1"/>
              <a:t>12/12/12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867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2B758A6-B5B5-2E47-9BD7-BCB3492064DC}" type="slidenum">
              <a:rPr lang="fr-FR">
                <a:solidFill>
                  <a:schemeClr val="bg1"/>
                </a:solidFill>
              </a:rPr>
              <a:pPr eaLnBrk="1" hangingPunct="1"/>
              <a:t>18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3832225"/>
            <a:ext cx="58578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3925" y="1893888"/>
            <a:ext cx="3530600" cy="18367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MERCI DE VOTRE ATTENTION</a:t>
            </a:r>
            <a:endParaRPr lang="fr-FR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Une idée, un concept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>
                <a:latin typeface="Century Gothic" charset="0"/>
                <a:ea typeface="MS PGothic" charset="0"/>
                <a:cs typeface="Century Gothic" charset="0"/>
              </a:rPr>
              <a:t>Depuis sa création en 1998, Cultura apporte une nouvelle vision de la culture, une culture accessible : </a:t>
            </a:r>
          </a:p>
          <a:p>
            <a:pPr lvl="1"/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Ouverte, vivante et épanouissante.</a:t>
            </a:r>
          </a:p>
          <a:p>
            <a:pPr lvl="1"/>
            <a:r>
              <a:rPr lang="fr-FR" sz="2000">
                <a:latin typeface="Century Gothic" charset="0"/>
                <a:ea typeface="MS PGothic" charset="0"/>
                <a:cs typeface="Century Gothic" charset="0"/>
              </a:rPr>
              <a:t>Proche de ses clients, car :</a:t>
            </a:r>
          </a:p>
          <a:p>
            <a:pPr lvl="2"/>
            <a:r>
              <a:rPr lang="fr-FR" sz="1800">
                <a:latin typeface="Century Gothic" charset="0"/>
                <a:ea typeface="MS PGothic" charset="0"/>
                <a:cs typeface="Century Gothic" charset="0"/>
              </a:rPr>
              <a:t>proche des lieux de consommation : un réseau de</a:t>
            </a:r>
            <a:r>
              <a:rPr lang="fr-FR" sz="1800">
                <a:solidFill>
                  <a:srgbClr val="478EE7"/>
                </a:solidFill>
                <a:latin typeface="Century Gothic" charset="0"/>
                <a:ea typeface="MS PGothic" charset="0"/>
                <a:cs typeface="Century Gothic" charset="0"/>
              </a:rPr>
              <a:t> </a:t>
            </a:r>
            <a:r>
              <a:rPr lang="fr-FR" sz="1800">
                <a:solidFill>
                  <a:srgbClr val="009ABC"/>
                </a:solidFill>
                <a:latin typeface="Century Gothic" charset="0"/>
                <a:ea typeface="MS PGothic" charset="0"/>
                <a:cs typeface="Century Gothic" charset="0"/>
              </a:rPr>
              <a:t>52 magasins  (dont 2 ouvertures en 2012 : Auxerre et Plan de Campagne) </a:t>
            </a:r>
            <a:r>
              <a:rPr lang="fr-FR" sz="1800">
                <a:latin typeface="Century Gothic" charset="0"/>
                <a:ea typeface="MS PGothic" charset="0"/>
                <a:cs typeface="Century Gothic" charset="0"/>
              </a:rPr>
              <a:t>répartis dans toute la France dans les zones commerciales de périphérie.</a:t>
            </a:r>
          </a:p>
          <a:p>
            <a:pPr lvl="2"/>
            <a:r>
              <a:rPr lang="fr-FR" sz="1800">
                <a:latin typeface="Century Gothic" charset="0"/>
                <a:ea typeface="MS PGothic" charset="0"/>
                <a:cs typeface="Century Gothic" charset="0"/>
              </a:rPr>
              <a:t>privilégiant la découverte et le rassemblement de toutes les formes de loisirs artistiques et culturels dans ses magasins, allant </a:t>
            </a:r>
            <a:r>
              <a:rPr lang="fr-FR" sz="1800">
                <a:solidFill>
                  <a:srgbClr val="009ABC"/>
                </a:solidFill>
                <a:latin typeface="Century Gothic" charset="0"/>
                <a:ea typeface="MS PGothic" charset="0"/>
                <a:cs typeface="Century Gothic" charset="0"/>
              </a:rPr>
              <a:t>de 1 500 à 3 500 m², d</a:t>
            </a:r>
            <a:r>
              <a:rPr lang="ja-JP" altLang="fr-FR" sz="1800">
                <a:solidFill>
                  <a:srgbClr val="009ABC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1800">
                <a:solidFill>
                  <a:srgbClr val="009ABC"/>
                </a:solidFill>
                <a:latin typeface="Century Gothic" charset="0"/>
                <a:ea typeface="MS PGothic" charset="0"/>
                <a:cs typeface="Century Gothic" charset="0"/>
              </a:rPr>
              <a:t>un Flagship-store de 6 000 m2 </a:t>
            </a:r>
            <a:r>
              <a:rPr lang="fr-FR" sz="1800">
                <a:latin typeface="Century Gothic" charset="0"/>
                <a:ea typeface="MS PGothic" charset="0"/>
                <a:cs typeface="Century Gothic" charset="0"/>
              </a:rPr>
              <a:t>et un site web marchand </a:t>
            </a:r>
            <a:r>
              <a:rPr lang="fr-FR" sz="1800">
                <a:solidFill>
                  <a:srgbClr val="009ABC"/>
                </a:solidFill>
                <a:latin typeface="Century Gothic" charset="0"/>
                <a:ea typeface="MS PGothic" charset="0"/>
                <a:cs typeface="Century Gothic" charset="0"/>
              </a:rPr>
              <a:t>cultura.com</a:t>
            </a:r>
          </a:p>
          <a:p>
            <a:endParaRPr lang="fr-FR">
              <a:latin typeface="Century Gothic" charset="0"/>
              <a:ea typeface="MS PGothic" charset="0"/>
              <a:cs typeface="Century Gothic" charset="0"/>
            </a:endParaRPr>
          </a:p>
        </p:txBody>
      </p:sp>
      <p:sp>
        <p:nvSpPr>
          <p:cNvPr id="1229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C194132-B284-5448-93D5-9065A911D63C}" type="datetime1">
              <a:rPr lang="fr-FR">
                <a:solidFill>
                  <a:srgbClr val="7F7F7F"/>
                </a:solidFill>
              </a:rPr>
              <a:pPr eaLnBrk="1" hangingPunct="1"/>
              <a:t>12/12/12</a:t>
            </a:fld>
            <a:endParaRPr lang="fr-FR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Historique</a:t>
            </a:r>
          </a:p>
        </p:txBody>
      </p:sp>
      <p:grpSp>
        <p:nvGrpSpPr>
          <p:cNvPr id="13315" name="Group 6"/>
          <p:cNvGrpSpPr>
            <a:grpSpLocks noChangeAspect="1"/>
          </p:cNvGrpSpPr>
          <p:nvPr/>
        </p:nvGrpSpPr>
        <p:grpSpPr bwMode="auto">
          <a:xfrm>
            <a:off x="223838" y="1984375"/>
            <a:ext cx="8718550" cy="4037013"/>
            <a:chOff x="1783" y="2026"/>
            <a:chExt cx="7755" cy="5252"/>
          </a:xfrm>
        </p:grpSpPr>
        <p:sp>
          <p:nvSpPr>
            <p:cNvPr id="13316" name="AutoShape 7"/>
            <p:cNvSpPr>
              <a:spLocks noChangeAspect="1" noChangeArrowheads="1"/>
            </p:cNvSpPr>
            <p:nvPr/>
          </p:nvSpPr>
          <p:spPr bwMode="auto">
            <a:xfrm>
              <a:off x="1783" y="2526"/>
              <a:ext cx="7200" cy="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205" y="4470"/>
              <a:ext cx="7200" cy="432"/>
            </a:xfrm>
            <a:prstGeom prst="rightArrow">
              <a:avLst>
                <a:gd name="adj1" fmla="val 50000"/>
                <a:gd name="adj2" fmla="val 4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13320" name="Group 9"/>
            <p:cNvGrpSpPr>
              <a:grpSpLocks/>
            </p:cNvGrpSpPr>
            <p:nvPr/>
          </p:nvGrpSpPr>
          <p:grpSpPr bwMode="auto">
            <a:xfrm>
              <a:off x="2205" y="2026"/>
              <a:ext cx="7333" cy="5189"/>
              <a:chOff x="2205" y="2026"/>
              <a:chExt cx="7333" cy="5189"/>
            </a:xfrm>
          </p:grpSpPr>
          <p:sp>
            <p:nvSpPr>
              <p:cNvPr id="13321" name="Text Box 10"/>
              <p:cNvSpPr txBox="1">
                <a:spLocks noChangeArrowheads="1"/>
              </p:cNvSpPr>
              <p:nvPr/>
            </p:nvSpPr>
            <p:spPr bwMode="auto">
              <a:xfrm>
                <a:off x="2205" y="2042"/>
                <a:ext cx="1440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1998 </a:t>
                </a:r>
              </a:p>
              <a:p>
                <a:pPr eaLnBrk="1" hangingPunct="1"/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Ouverture  du 1</a:t>
                </a:r>
                <a:r>
                  <a:rPr lang="fr-FR" b="1" baseline="30000">
                    <a:solidFill>
                      <a:schemeClr val="bg1"/>
                    </a:solidFill>
                    <a:cs typeface="Arial" charset="0"/>
                  </a:rPr>
                  <a:t>er</a:t>
                </a:r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 magasin à La Rochelle</a:t>
                </a:r>
              </a:p>
            </p:txBody>
          </p:sp>
          <p:sp>
            <p:nvSpPr>
              <p:cNvPr id="13322" name="Text Box 11"/>
              <p:cNvSpPr txBox="1">
                <a:spLocks noChangeArrowheads="1"/>
              </p:cNvSpPr>
              <p:nvPr/>
            </p:nvSpPr>
            <p:spPr bwMode="auto">
              <a:xfrm>
                <a:off x="3182" y="5463"/>
                <a:ext cx="3054" cy="1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2001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Installation des Services Centraux à Mérignac (33)</a:t>
                </a:r>
              </a:p>
            </p:txBody>
          </p:sp>
          <p:sp>
            <p:nvSpPr>
              <p:cNvPr id="13323" name="Text Box 12"/>
              <p:cNvSpPr txBox="1">
                <a:spLocks noChangeArrowheads="1"/>
              </p:cNvSpPr>
              <p:nvPr/>
            </p:nvSpPr>
            <p:spPr bwMode="auto">
              <a:xfrm>
                <a:off x="4085" y="2042"/>
                <a:ext cx="1728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2002 </a:t>
                </a:r>
              </a:p>
              <a:p>
                <a:pPr eaLnBrk="1" hangingPunct="1"/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L</a:t>
                </a:r>
                <a:r>
                  <a:rPr lang="ja-JP" altLang="fr-FR" b="1">
                    <a:solidFill>
                      <a:schemeClr val="bg1"/>
                    </a:solidFill>
                    <a:cs typeface="Arial" charset="0"/>
                  </a:rPr>
                  <a:t>’</a:t>
                </a:r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expansion s</a:t>
                </a:r>
                <a:r>
                  <a:rPr lang="ja-JP" altLang="fr-FR" b="1">
                    <a:solidFill>
                      <a:schemeClr val="bg1"/>
                    </a:solidFill>
                    <a:cs typeface="Arial" charset="0"/>
                  </a:rPr>
                  <a:t>’</a:t>
                </a:r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accélère : L</a:t>
                </a:r>
                <a:r>
                  <a:rPr lang="ja-JP" altLang="fr-FR" b="1">
                    <a:solidFill>
                      <a:schemeClr val="bg1"/>
                    </a:solidFill>
                    <a:cs typeface="Arial" charset="0"/>
                  </a:rPr>
                  <a:t>’</a:t>
                </a:r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enseigne passe de 6 à 14 magasins</a:t>
                </a:r>
              </a:p>
            </p:txBody>
          </p:sp>
          <p:sp>
            <p:nvSpPr>
              <p:cNvPr id="13324" name="Text Box 13"/>
              <p:cNvSpPr txBox="1">
                <a:spLocks noChangeArrowheads="1"/>
              </p:cNvSpPr>
              <p:nvPr/>
            </p:nvSpPr>
            <p:spPr bwMode="auto">
              <a:xfrm>
                <a:off x="6021" y="2026"/>
                <a:ext cx="2071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2005 </a:t>
                </a:r>
              </a:p>
              <a:p>
                <a:pPr eaLnBrk="1" hangingPunct="1"/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Création du site de ventes en ligne  Cultura.com </a:t>
                </a:r>
              </a:p>
            </p:txBody>
          </p:sp>
          <p:sp>
            <p:nvSpPr>
              <p:cNvPr id="13325" name="Text Box 14"/>
              <p:cNvSpPr txBox="1">
                <a:spLocks noChangeArrowheads="1"/>
              </p:cNvSpPr>
              <p:nvPr/>
            </p:nvSpPr>
            <p:spPr bwMode="auto">
              <a:xfrm>
                <a:off x="6658" y="5481"/>
                <a:ext cx="2880" cy="1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2012</a:t>
                </a:r>
              </a:p>
              <a:p>
                <a:pPr eaLnBrk="1" hangingPunct="1">
                  <a:buFontTx/>
                  <a:buChar char="•"/>
                </a:pPr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 52 Magasins</a:t>
                </a:r>
              </a:p>
              <a:p>
                <a:pPr eaLnBrk="1" hangingPunct="1">
                  <a:buFontTx/>
                  <a:buChar char="•"/>
                </a:pPr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 2200 Collaborateurs dont 220 aux services centraux</a:t>
                </a:r>
              </a:p>
              <a:p>
                <a:pPr eaLnBrk="1" hangingPunct="1">
                  <a:buFontTx/>
                  <a:buChar char="•"/>
                </a:pPr>
                <a:r>
                  <a:rPr lang="fr-FR" b="1">
                    <a:solidFill>
                      <a:schemeClr val="bg1"/>
                    </a:solidFill>
                    <a:cs typeface="Arial" charset="0"/>
                  </a:rPr>
                  <a:t> 4 à 8 ouvertures / an</a:t>
                </a:r>
              </a:p>
              <a:p>
                <a:pPr eaLnBrk="1" hangingPunct="1"/>
                <a:endParaRPr lang="fr-FR" b="1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3" name="AutoShape 16"/>
              <p:cNvSpPr>
                <a:spLocks noChangeArrowheads="1"/>
              </p:cNvSpPr>
              <p:nvPr/>
            </p:nvSpPr>
            <p:spPr bwMode="auto">
              <a:xfrm>
                <a:off x="5258" y="3816"/>
                <a:ext cx="144" cy="654"/>
              </a:xfrm>
              <a:prstGeom prst="upArrow">
                <a:avLst>
                  <a:gd name="adj1" fmla="val 50000"/>
                  <a:gd name="adj2" fmla="val 100000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AutoShape 18"/>
              <p:cNvSpPr>
                <a:spLocks noChangeArrowheads="1"/>
              </p:cNvSpPr>
              <p:nvPr/>
            </p:nvSpPr>
            <p:spPr bwMode="auto">
              <a:xfrm>
                <a:off x="3479" y="4806"/>
                <a:ext cx="144" cy="654"/>
              </a:xfrm>
              <a:prstGeom prst="downArrow">
                <a:avLst>
                  <a:gd name="adj1" fmla="val 50000"/>
                  <a:gd name="adj2" fmla="val 113542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AutoShape 19"/>
              <p:cNvSpPr>
                <a:spLocks noChangeArrowheads="1"/>
              </p:cNvSpPr>
              <p:nvPr/>
            </p:nvSpPr>
            <p:spPr bwMode="auto">
              <a:xfrm>
                <a:off x="7317" y="4806"/>
                <a:ext cx="144" cy="654"/>
              </a:xfrm>
              <a:prstGeom prst="downArrow">
                <a:avLst>
                  <a:gd name="adj1" fmla="val 50000"/>
                  <a:gd name="adj2" fmla="val 113542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22275" y="188913"/>
            <a:ext cx="7934325" cy="1138237"/>
          </a:xfrm>
        </p:spPr>
        <p:txBody>
          <a:bodyPr/>
          <a:lstStyle/>
          <a:p>
            <a:pPr eaLnBrk="1" hangingPunct="1"/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52 Magasins répartis sur toute la France</a:t>
            </a:r>
          </a:p>
        </p:txBody>
      </p:sp>
      <p:sp>
        <p:nvSpPr>
          <p:cNvPr id="14339" name="ZoneTexte 4"/>
          <p:cNvSpPr txBox="1">
            <a:spLocks noChangeArrowheads="1"/>
          </p:cNvSpPr>
          <p:nvPr/>
        </p:nvSpPr>
        <p:spPr bwMode="auto">
          <a:xfrm>
            <a:off x="252413" y="2022475"/>
            <a:ext cx="23145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8" tIns="47859" rIns="95718" bIns="47859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fr-FR">
                <a:cs typeface="Arial" charset="0"/>
              </a:rPr>
              <a:t>Taille moyenne : +/- 2000 m²</a:t>
            </a:r>
          </a:p>
        </p:txBody>
      </p:sp>
      <p:sp>
        <p:nvSpPr>
          <p:cNvPr id="14340" name="ZoneTexte 10"/>
          <p:cNvSpPr txBox="1">
            <a:spLocks noChangeArrowheads="1"/>
          </p:cNvSpPr>
          <p:nvPr/>
        </p:nvSpPr>
        <p:spPr bwMode="auto">
          <a:xfrm>
            <a:off x="153988" y="3659188"/>
            <a:ext cx="2554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8" tIns="47859" rIns="95718" bIns="47859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fr-FR">
                <a:cs typeface="Arial" charset="0"/>
              </a:rPr>
              <a:t>Du plus petit : La Rochelle (1000m²)</a:t>
            </a:r>
          </a:p>
        </p:txBody>
      </p:sp>
      <p:sp>
        <p:nvSpPr>
          <p:cNvPr id="14341" name="ZoneTexte 11"/>
          <p:cNvSpPr txBox="1">
            <a:spLocks noChangeArrowheads="1"/>
          </p:cNvSpPr>
          <p:nvPr/>
        </p:nvSpPr>
        <p:spPr bwMode="auto">
          <a:xfrm>
            <a:off x="800100" y="4649788"/>
            <a:ext cx="7016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8" tIns="47859" rIns="95718" bIns="478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au</a:t>
            </a:r>
          </a:p>
        </p:txBody>
      </p:sp>
      <p:sp>
        <p:nvSpPr>
          <p:cNvPr id="14342" name="ZoneTexte 12"/>
          <p:cNvSpPr txBox="1">
            <a:spLocks noChangeArrowheads="1"/>
          </p:cNvSpPr>
          <p:nvPr/>
        </p:nvSpPr>
        <p:spPr bwMode="auto">
          <a:xfrm>
            <a:off x="153988" y="5443538"/>
            <a:ext cx="2235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8" tIns="47859" rIns="95718" bIns="47859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fr-FR">
                <a:cs typeface="Arial" charset="0"/>
              </a:rPr>
              <a:t>Au plus grand : Bègles (6000m²)</a:t>
            </a:r>
          </a:p>
        </p:txBody>
      </p:sp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1530350"/>
            <a:ext cx="62944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22275" y="188913"/>
            <a:ext cx="7108825" cy="1138237"/>
          </a:xfrm>
        </p:spPr>
        <p:txBody>
          <a:bodyPr/>
          <a:lstStyle/>
          <a:p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UNE EQUIPE ETONNANTE</a:t>
            </a: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4540250"/>
          </a:xfrm>
        </p:spPr>
        <p:txBody>
          <a:bodyPr/>
          <a:lstStyle/>
          <a:p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Un succès porté par des collaborateurs inspirés et inspirants.</a:t>
            </a:r>
          </a:p>
          <a:p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Plus de </a:t>
            </a:r>
            <a:r>
              <a:rPr lang="fr-FR" sz="2400" b="1" i="1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2 000 salariés</a:t>
            </a:r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,</a:t>
            </a:r>
            <a:r>
              <a:rPr lang="fr-FR" sz="2400" b="1" i="1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 </a:t>
            </a:r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vecteurs de diffusion de la culture.</a:t>
            </a:r>
          </a:p>
          <a:p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Entre </a:t>
            </a:r>
            <a:r>
              <a:rPr lang="fr-FR" sz="2400" b="1" i="1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40 et 60 emplois créés localement </a:t>
            </a:r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par ouverture de magasin.</a:t>
            </a:r>
          </a:p>
          <a:p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 </a:t>
            </a:r>
            <a:r>
              <a:rPr lang="fr-FR" sz="2400" b="1" i="1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La passion </a:t>
            </a:r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comme moteur</a:t>
            </a:r>
            <a:endParaRPr lang="fr-FR" sz="2400" b="1">
              <a:solidFill>
                <a:srgbClr val="175BAF"/>
              </a:solidFill>
              <a:latin typeface="Century Gothic" charset="0"/>
              <a:ea typeface="MS PGothic" charset="0"/>
              <a:cs typeface="Century Gothic" charset="0"/>
            </a:endParaRPr>
          </a:p>
          <a:p>
            <a:pPr lvl="1"/>
            <a:r>
              <a:rPr lang="fr-FR" sz="20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Des collaborateurs passionnés, ouverts et disponibles.</a:t>
            </a:r>
          </a:p>
          <a:p>
            <a:pPr lvl="1"/>
            <a:r>
              <a:rPr lang="fr-FR" sz="20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Un constant développement des compétences et des savoir-faire pour favoriser le partage des passions et des talents.</a:t>
            </a:r>
          </a:p>
          <a:p>
            <a:endParaRPr lang="fr-FR">
              <a:latin typeface="Century Gothic" charset="0"/>
              <a:ea typeface="MS PGothic" charset="0"/>
              <a:cs typeface="Century Gothic" charset="0"/>
            </a:endParaRPr>
          </a:p>
        </p:txBody>
      </p:sp>
      <p:sp>
        <p:nvSpPr>
          <p:cNvPr id="15364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D577EF7-C308-C041-B8D2-32561549D13A}" type="slidenum">
              <a:rPr lang="fr-FR">
                <a:solidFill>
                  <a:srgbClr val="7F7F7F"/>
                </a:solidFill>
              </a:rPr>
              <a:pPr eaLnBrk="1" hangingPunct="1"/>
              <a:t>5</a:t>
            </a:fld>
            <a:endParaRPr lang="fr-FR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22275" y="188913"/>
            <a:ext cx="7108825" cy="1138237"/>
          </a:xfrm>
        </p:spPr>
        <p:txBody>
          <a:bodyPr/>
          <a:lstStyle/>
          <a:p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LA CULTURE DE L</a:t>
            </a:r>
            <a:r>
              <a:rPr lang="ja-JP" altLang="fr-FR" b="1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OUVERTURE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863" y="2125663"/>
            <a:ext cx="8847137" cy="4437062"/>
          </a:xfrm>
        </p:spPr>
        <p:txBody>
          <a:bodyPr/>
          <a:lstStyle/>
          <a:p>
            <a:pPr marL="346075" indent="-346075"/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Véritables relais culturels locaux, </a:t>
            </a:r>
            <a:r>
              <a:rPr lang="fr-FR" sz="2400" b="1" i="1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les magasins Cultura s</a:t>
            </a:r>
            <a:r>
              <a:rPr lang="ja-JP" altLang="fr-FR" sz="2400" b="1" i="1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2400" b="1" i="1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impliquent au quotidien dans le tissu culturel régional</a:t>
            </a:r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. Destinés à valoriser les écrivains, chanteurs ou musiciens locaux, des show-cases et séances de dédicaces sont ainsi proposés au public tout au long de l</a:t>
            </a:r>
            <a:r>
              <a:rPr lang="ja-JP" alt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année. </a:t>
            </a:r>
          </a:p>
          <a:p>
            <a:pPr marL="346075" indent="-346075"/>
            <a:endParaRPr lang="fr-FR" sz="2400">
              <a:solidFill>
                <a:srgbClr val="175BAF"/>
              </a:solidFill>
              <a:latin typeface="Century Gothic" charset="0"/>
              <a:ea typeface="MS PGothic" charset="0"/>
              <a:cs typeface="Century Gothic" charset="0"/>
            </a:endParaRPr>
          </a:p>
          <a:p>
            <a:pPr marL="346075" indent="-346075"/>
            <a:r>
              <a:rPr lang="fr-FR" sz="2400" b="1" i="1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En 2011,ce ne sont pas moins de 6 000 événements </a:t>
            </a:r>
            <a:r>
              <a:rPr lang="fr-FR" sz="2400">
                <a:solidFill>
                  <a:srgbClr val="175BAF"/>
                </a:solidFill>
                <a:latin typeface="Century Gothic" charset="0"/>
                <a:ea typeface="MS PGothic" charset="0"/>
                <a:cs typeface="Century Gothic" charset="0"/>
              </a:rPr>
              <a:t>qui ont ainsi été organisés sur les « Scènes » et « Espaces Découvreurs de Culture » de toute la France.</a:t>
            </a:r>
          </a:p>
          <a:p>
            <a:pPr marL="346075" indent="-346075"/>
            <a:endParaRPr lang="fr-FR">
              <a:latin typeface="Century Gothic" charset="0"/>
              <a:ea typeface="MS PGothic" charset="0"/>
              <a:cs typeface="Century Gothic" charset="0"/>
            </a:endParaRP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3D6D3BF-B7AB-274D-AA6B-563A9292353E}" type="slidenum">
              <a:rPr lang="fr-FR">
                <a:solidFill>
                  <a:srgbClr val="7F7F7F"/>
                </a:solidFill>
              </a:rPr>
              <a:pPr eaLnBrk="1" hangingPunct="1"/>
              <a:t>6</a:t>
            </a:fld>
            <a:endParaRPr lang="fr-FR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Nos produits &amp; Services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4276725" y="1557338"/>
            <a:ext cx="3605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normAutofit/>
          </a:bodyPr>
          <a:lstStyle>
            <a:lvl1pPr marL="477838" indent="-477838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955675" indent="-477838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charset="0"/>
              <a:buChar char="§"/>
            </a:pPr>
            <a:r>
              <a:rPr lang="fr-FR" b="1">
                <a:solidFill>
                  <a:srgbClr val="175BAF"/>
                </a:solidFill>
                <a:cs typeface="Century Gothic" charset="0"/>
              </a:rPr>
              <a:t>Le secteur « éditorial »  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Les livres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La musique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Les vidéos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Les loisirs numériques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endParaRPr lang="fr-FR" b="1">
              <a:solidFill>
                <a:srgbClr val="175BAF"/>
              </a:solidFill>
              <a:cs typeface="Century Gothic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4463" y="4603750"/>
            <a:ext cx="4114800" cy="2201863"/>
          </a:xfrm>
          <a:prstGeom prst="rect">
            <a:avLst/>
          </a:prstGeom>
          <a:noFill/>
        </p:spPr>
        <p:txBody>
          <a:bodyPr lIns="95718" tIns="47859" rIns="95718" bIns="47859">
            <a:spAutoFit/>
          </a:bodyPr>
          <a:lstStyle>
            <a:lvl1pPr marL="477838" indent="-477838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955675" indent="-477838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fr-FR" b="1">
                <a:solidFill>
                  <a:srgbClr val="175BAF"/>
                </a:solidFill>
              </a:rPr>
              <a:t>Le Secteur Papeterie Loisirs Arts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La papeterie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Les loisirs créatifs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Les beaux arts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</a:t>
            </a:r>
            <a:r>
              <a:rPr lang="ja-JP" altLang="fr-FR" sz="1400">
                <a:solidFill>
                  <a:srgbClr val="175BAF"/>
                </a:solidFill>
                <a:cs typeface="Century Gothic" charset="0"/>
              </a:rPr>
              <a:t>’</a:t>
            </a:r>
            <a:r>
              <a:rPr lang="fr-FR" sz="1400">
                <a:solidFill>
                  <a:srgbClr val="175BAF"/>
                </a:solidFill>
                <a:cs typeface="Century Gothic" charset="0"/>
              </a:rPr>
              <a:t>encadrement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Les jeux, les jouets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La carterie</a:t>
            </a:r>
          </a:p>
          <a:p>
            <a:pPr eaLnBrk="1" hangingPunct="1"/>
            <a:endParaRPr lang="fr-FR">
              <a:solidFill>
                <a:srgbClr val="175BAF"/>
              </a:solidFill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3786188" y="3667125"/>
            <a:ext cx="35814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8" tIns="47859" rIns="95718" bIns="47859"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955675" indent="-477838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La scène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La billetterie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</a:t>
            </a:r>
            <a:r>
              <a:rPr lang="ja-JP" altLang="fr-FR" sz="1400">
                <a:solidFill>
                  <a:srgbClr val="175BAF"/>
                </a:solidFill>
                <a:cs typeface="Century Gothic" charset="0"/>
              </a:rPr>
              <a:t>’</a:t>
            </a:r>
            <a:r>
              <a:rPr lang="fr-FR" sz="1400">
                <a:solidFill>
                  <a:srgbClr val="175BAF"/>
                </a:solidFill>
                <a:cs typeface="Century Gothic" charset="0"/>
              </a:rPr>
              <a:t>atelier créatif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Les séances dédicaces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La presse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Échanges/remboursement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Cartes cadeaux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Facilités de paiement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Réservation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Livres scolaires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1400">
                <a:solidFill>
                  <a:srgbClr val="175BAF"/>
                </a:solidFill>
                <a:cs typeface="Century Gothic" charset="0"/>
              </a:rPr>
              <a:t>Le So Good Café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 sz="900" b="1">
              <a:solidFill>
                <a:srgbClr val="175BAF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sz="900" b="1">
              <a:solidFill>
                <a:srgbClr val="175BAF"/>
              </a:solidFill>
            </a:endParaRPr>
          </a:p>
        </p:txBody>
      </p:sp>
      <p:sp>
        <p:nvSpPr>
          <p:cNvPr id="19462" name="ZoneTexte 1"/>
          <p:cNvSpPr txBox="1">
            <a:spLocks noChangeArrowheads="1"/>
          </p:cNvSpPr>
          <p:nvPr/>
        </p:nvSpPr>
        <p:spPr bwMode="auto">
          <a:xfrm>
            <a:off x="3963988" y="3349625"/>
            <a:ext cx="192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fr-FR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Arial" charset="0"/>
              </a:rPr>
              <a:t>Les Services : </a:t>
            </a:r>
          </a:p>
        </p:txBody>
      </p:sp>
      <p:pic>
        <p:nvPicPr>
          <p:cNvPr id="12" name="Picture 4" descr="véro 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1939925"/>
            <a:ext cx="1631950" cy="11779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FRANCONVILLE BIS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4786313"/>
            <a:ext cx="1130300" cy="1835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Photo 1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489075"/>
            <a:ext cx="2289175" cy="1860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ultura 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965325"/>
            <a:ext cx="1419225" cy="23050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 b="13426"/>
          <a:stretch>
            <a:fillRect/>
          </a:stretch>
        </p:blipFill>
        <p:spPr bwMode="auto">
          <a:xfrm>
            <a:off x="6503988" y="3263900"/>
            <a:ext cx="146367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0B2B53"/>
                </a:solidFill>
                <a:latin typeface="Century Gothic" charset="0"/>
                <a:ea typeface="MS PGothic" charset="0"/>
                <a:cs typeface="Century Gothic" charset="0"/>
              </a:rPr>
              <a:t> </a:t>
            </a:r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L</a:t>
            </a:r>
            <a:r>
              <a:rPr lang="ja-JP" altLang="fr-FR" b="1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altLang="ja-JP" b="1">
                <a:latin typeface="Century Gothic" charset="0"/>
                <a:ea typeface="MS PGothic" charset="0"/>
                <a:cs typeface="Century Gothic" charset="0"/>
              </a:rPr>
              <a:t>organigramme d</a:t>
            </a:r>
            <a:r>
              <a:rPr lang="ja-JP" altLang="fr-FR" b="1">
                <a:latin typeface="Century Gothic" charset="0"/>
                <a:ea typeface="MS PGothic" charset="0"/>
                <a:cs typeface="Century Gothic" charset="0"/>
              </a:rPr>
              <a:t>’</a:t>
            </a:r>
            <a:r>
              <a:rPr lang="fr-FR" altLang="ja-JP" b="1">
                <a:latin typeface="Century Gothic" charset="0"/>
                <a:ea typeface="MS PGothic" charset="0"/>
                <a:cs typeface="Century Gothic" charset="0"/>
              </a:rPr>
              <a:t>un magasin</a:t>
            </a:r>
            <a:endParaRPr lang="fr-FR" b="1">
              <a:latin typeface="Century Gothic" charset="0"/>
              <a:ea typeface="MS PGothic" charset="0"/>
              <a:cs typeface="Century Gothic" charset="0"/>
            </a:endParaRPr>
          </a:p>
        </p:txBody>
      </p:sp>
      <p:sp>
        <p:nvSpPr>
          <p:cNvPr id="18435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46CCB55-9602-8B42-B6EA-B6B5DB02F1FC}" type="datetime1">
              <a:rPr lang="fr-FR">
                <a:solidFill>
                  <a:srgbClr val="7F7F7F"/>
                </a:solidFill>
              </a:rPr>
              <a:pPr eaLnBrk="1" hangingPunct="1"/>
              <a:t>12/12/12</a:t>
            </a:fld>
            <a:endParaRPr lang="fr-FR">
              <a:solidFill>
                <a:srgbClr val="7F7F7F"/>
              </a:solidFill>
            </a:endParaRPr>
          </a:p>
        </p:txBody>
      </p:sp>
      <p:sp>
        <p:nvSpPr>
          <p:cNvPr id="1843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79D57D0-AD52-D242-B65D-638DF605B112}" type="slidenum">
              <a:rPr lang="fr-FR">
                <a:solidFill>
                  <a:srgbClr val="7F7F7F"/>
                </a:solidFill>
              </a:rPr>
              <a:pPr eaLnBrk="1" hangingPunct="1"/>
              <a:t>8</a:t>
            </a:fld>
            <a:endParaRPr lang="fr-FR">
              <a:solidFill>
                <a:srgbClr val="7F7F7F"/>
              </a:solidFill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174625" y="1825625"/>
          <a:ext cx="8747125" cy="487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latin typeface="Century Gothic" charset="0"/>
                <a:ea typeface="MS PGothic" charset="0"/>
                <a:cs typeface="Century Gothic" charset="0"/>
              </a:rPr>
              <a:t>Les métiers aux Services Centraux basés à Mérignac (33 )</a:t>
            </a:r>
          </a:p>
        </p:txBody>
      </p:sp>
      <p:sp>
        <p:nvSpPr>
          <p:cNvPr id="19459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D8DE082-9B08-8C4D-A4CE-83CE69A22A87}" type="datetime1">
              <a:rPr lang="fr-FR">
                <a:solidFill>
                  <a:srgbClr val="7F7F7F"/>
                </a:solidFill>
              </a:rPr>
              <a:pPr eaLnBrk="1" hangingPunct="1"/>
              <a:t>12/12/12</a:t>
            </a:fld>
            <a:endParaRPr lang="fr-FR">
              <a:solidFill>
                <a:srgbClr val="7F7F7F"/>
              </a:solidFill>
            </a:endParaRPr>
          </a:p>
        </p:txBody>
      </p:sp>
      <p:sp>
        <p:nvSpPr>
          <p:cNvPr id="1946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32F55AB-7CE8-044E-9161-938BC6E397A6}" type="slidenum">
              <a:rPr lang="fr-FR">
                <a:solidFill>
                  <a:srgbClr val="7F7F7F"/>
                </a:solidFill>
              </a:rPr>
              <a:pPr eaLnBrk="1" hangingPunct="1"/>
              <a:t>9</a:t>
            </a:fld>
            <a:endParaRPr lang="fr-FR">
              <a:solidFill>
                <a:srgbClr val="7F7F7F"/>
              </a:solidFill>
            </a:endParaRPr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 rot="390733">
            <a:off x="5695950" y="1670050"/>
            <a:ext cx="2806700" cy="1855788"/>
          </a:xfrm>
          <a:prstGeom prst="roundRect">
            <a:avLst>
              <a:gd name="adj" fmla="val 16667"/>
            </a:avLst>
          </a:prstGeom>
          <a:solidFill>
            <a:srgbClr val="009ABC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2000" b="1">
                <a:solidFill>
                  <a:srgbClr val="FFFFFF"/>
                </a:solidFill>
              </a:rPr>
              <a:t>Direction de l</a:t>
            </a:r>
            <a:r>
              <a:rPr lang="ja-JP" altLang="fr-FR" sz="2000" b="1">
                <a:solidFill>
                  <a:srgbClr val="FFFFFF"/>
                </a:solidFill>
              </a:rPr>
              <a:t>’</a:t>
            </a:r>
            <a:r>
              <a:rPr lang="fr-FR" altLang="ja-JP" sz="2000" b="1">
                <a:solidFill>
                  <a:srgbClr val="FFFFFF"/>
                </a:solidFill>
              </a:rPr>
              <a:t>Offre</a:t>
            </a:r>
          </a:p>
          <a:p>
            <a:pPr algn="ctr"/>
            <a:r>
              <a:rPr lang="fr-FR" sz="1100">
                <a:solidFill>
                  <a:srgbClr val="FFFFFF"/>
                </a:solidFill>
              </a:rPr>
              <a:t>PCE</a:t>
            </a:r>
          </a:p>
          <a:p>
            <a:pPr algn="ctr"/>
            <a:r>
              <a:rPr lang="fr-FR" sz="1100">
                <a:solidFill>
                  <a:srgbClr val="FFFFFF"/>
                </a:solidFill>
              </a:rPr>
              <a:t>Livre</a:t>
            </a:r>
          </a:p>
          <a:p>
            <a:pPr algn="ctr"/>
            <a:r>
              <a:rPr lang="fr-FR" sz="1100">
                <a:solidFill>
                  <a:srgbClr val="FFFFFF"/>
                </a:solidFill>
              </a:rPr>
              <a:t>MVLN</a:t>
            </a:r>
          </a:p>
          <a:p>
            <a:pPr algn="ctr"/>
            <a:r>
              <a:rPr lang="fr-FR" sz="1100">
                <a:solidFill>
                  <a:srgbClr val="FFFFFF"/>
                </a:solidFill>
              </a:rPr>
              <a:t>Services</a:t>
            </a:r>
          </a:p>
          <a:p>
            <a:pPr algn="ctr"/>
            <a:r>
              <a:rPr lang="fr-FR" sz="1100">
                <a:solidFill>
                  <a:srgbClr val="FFFFFF"/>
                </a:solidFill>
              </a:rPr>
              <a:t>E-Commerce</a:t>
            </a:r>
          </a:p>
          <a:p>
            <a:pPr algn="ctr"/>
            <a:r>
              <a:rPr lang="fr-FR" sz="1100">
                <a:solidFill>
                  <a:srgbClr val="FFFFFF"/>
                </a:solidFill>
              </a:rPr>
              <a:t>Marketing stratégique et opérationnel</a:t>
            </a:r>
          </a:p>
          <a:p>
            <a:pPr algn="ctr"/>
            <a:r>
              <a:rPr lang="fr-FR" sz="1100">
                <a:solidFill>
                  <a:srgbClr val="FFFFFF"/>
                </a:solidFill>
              </a:rPr>
              <a:t>Communication externe</a:t>
            </a:r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 rot="199558">
            <a:off x="2927350" y="3367088"/>
            <a:ext cx="2633663" cy="1390650"/>
          </a:xfrm>
          <a:prstGeom prst="roundRect">
            <a:avLst>
              <a:gd name="adj" fmla="val 16667"/>
            </a:avLst>
          </a:prstGeom>
          <a:solidFill>
            <a:srgbClr val="299D37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Direction </a:t>
            </a:r>
            <a:r>
              <a:rPr lang="fr-FR" sz="20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Supply</a:t>
            </a:r>
            <a:r>
              <a:rPr lang="fr-FR" sz="2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Chain</a:t>
            </a:r>
            <a:endParaRPr lang="fr-FR" sz="11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à coins arrondis 7"/>
          <p:cNvSpPr>
            <a:spLocks noChangeArrowheads="1"/>
          </p:cNvSpPr>
          <p:nvPr/>
        </p:nvSpPr>
        <p:spPr bwMode="auto">
          <a:xfrm rot="-412733">
            <a:off x="6073775" y="4251325"/>
            <a:ext cx="2898775" cy="16049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b="1">
                <a:solidFill>
                  <a:srgbClr val="FFFFFF"/>
                </a:solidFill>
              </a:rPr>
              <a:t>Direction de l</a:t>
            </a:r>
            <a:r>
              <a:rPr lang="ja-JP" altLang="fr-FR" b="1">
                <a:solidFill>
                  <a:srgbClr val="FFFFFF"/>
                </a:solidFill>
              </a:rPr>
              <a:t>’</a:t>
            </a:r>
            <a:r>
              <a:rPr lang="fr-FR" altLang="ja-JP" b="1">
                <a:solidFill>
                  <a:srgbClr val="FFFFFF"/>
                </a:solidFill>
              </a:rPr>
              <a:t>Organisation et des Systèmes Informatiques </a:t>
            </a:r>
            <a:r>
              <a:rPr lang="fr-FR" altLang="ja-JP">
                <a:solidFill>
                  <a:srgbClr val="FFFFFF"/>
                </a:solidFill>
              </a:rPr>
              <a:t>(DOSI)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à coins arrondis 8"/>
          <p:cNvSpPr>
            <a:spLocks noChangeArrowheads="1"/>
          </p:cNvSpPr>
          <p:nvPr/>
        </p:nvSpPr>
        <p:spPr bwMode="auto">
          <a:xfrm rot="-777847">
            <a:off x="238125" y="4251325"/>
            <a:ext cx="2519363" cy="14557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Direction des Ressources Humaines </a:t>
            </a:r>
            <a:r>
              <a:rPr lang="fr-FR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(DRH)</a:t>
            </a:r>
          </a:p>
        </p:txBody>
      </p:sp>
      <p:sp>
        <p:nvSpPr>
          <p:cNvPr id="10" name="Rectangle à coins arrondis 9"/>
          <p:cNvSpPr>
            <a:spLocks noChangeArrowheads="1"/>
          </p:cNvSpPr>
          <p:nvPr/>
        </p:nvSpPr>
        <p:spPr bwMode="auto">
          <a:xfrm rot="-368902">
            <a:off x="414338" y="1938338"/>
            <a:ext cx="2659062" cy="1319212"/>
          </a:xfrm>
          <a:prstGeom prst="roundRect">
            <a:avLst>
              <a:gd name="adj" fmla="val 20338"/>
            </a:avLst>
          </a:prstGeom>
          <a:solidFill>
            <a:srgbClr val="AB5397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2000" b="1">
                <a:solidFill>
                  <a:srgbClr val="FFFFFF"/>
                </a:solidFill>
              </a:rPr>
              <a:t>Direction Expansion &amp; Aménagement-Travaux</a:t>
            </a:r>
            <a:endParaRPr lang="fr-FR" sz="1000" b="1">
              <a:solidFill>
                <a:srgbClr val="FFFFFF"/>
              </a:solidFill>
            </a:endParaRPr>
          </a:p>
        </p:txBody>
      </p:sp>
      <p:sp>
        <p:nvSpPr>
          <p:cNvPr id="11" name="Rectangle à coins arrondis 10"/>
          <p:cNvSpPr>
            <a:spLocks noChangeArrowheads="1"/>
          </p:cNvSpPr>
          <p:nvPr/>
        </p:nvSpPr>
        <p:spPr bwMode="auto">
          <a:xfrm>
            <a:off x="2976563" y="5349875"/>
            <a:ext cx="2720975" cy="1392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b="1">
                <a:solidFill>
                  <a:srgbClr val="FFFFFF"/>
                </a:solidFill>
              </a:rPr>
              <a:t>Direction Administrative et Financière </a:t>
            </a:r>
            <a:r>
              <a:rPr lang="fr-FR" sz="1600">
                <a:solidFill>
                  <a:srgbClr val="FFFFFF"/>
                </a:solidFill>
              </a:rPr>
              <a:t>(DAF)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CULTURA BLEU CORPO">
  <a:themeElements>
    <a:clrScheme name="CULTURA CYAN 1">
      <a:dk1>
        <a:srgbClr val="0B2B53"/>
      </a:dk1>
      <a:lt1>
        <a:srgbClr val="FFFFFF"/>
      </a:lt1>
      <a:dk2>
        <a:srgbClr val="0B2B53"/>
      </a:dk2>
      <a:lt2>
        <a:srgbClr val="FFFFFE"/>
      </a:lt2>
      <a:accent1>
        <a:srgbClr val="0B2B53"/>
      </a:accent1>
      <a:accent2>
        <a:srgbClr val="D63F20"/>
      </a:accent2>
      <a:accent3>
        <a:srgbClr val="8A847C"/>
      </a:accent3>
      <a:accent4>
        <a:srgbClr val="CC006A"/>
      </a:accent4>
      <a:accent5>
        <a:srgbClr val="009ABC"/>
      </a:accent5>
      <a:accent6>
        <a:srgbClr val="299D37"/>
      </a:accent6>
      <a:hlink>
        <a:srgbClr val="D63F20"/>
      </a:hlink>
      <a:folHlink>
        <a:srgbClr val="FF690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CULTURA BLEU CORPO.thmx</Template>
  <TotalTime>1704</TotalTime>
  <Words>1154</Words>
  <Application>Microsoft Macintosh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Century Gothic</vt:lpstr>
      <vt:lpstr>MS PGothic</vt:lpstr>
      <vt:lpstr>Arial</vt:lpstr>
      <vt:lpstr>Calibri</vt:lpstr>
      <vt:lpstr>Wingdings</vt:lpstr>
      <vt:lpstr>Courier New</vt:lpstr>
      <vt:lpstr>MASQUE CULTURA BLEU CORPO</vt:lpstr>
      <vt:lpstr>PowerPoint Presentation</vt:lpstr>
      <vt:lpstr>Une idée, un concept</vt:lpstr>
      <vt:lpstr>Historique</vt:lpstr>
      <vt:lpstr>52 Magasins répartis sur toute la France</vt:lpstr>
      <vt:lpstr>UNE EQUIPE ETONNANTE</vt:lpstr>
      <vt:lpstr>LA CULTURE DE L’OUVERTURE</vt:lpstr>
      <vt:lpstr>Nos produits &amp; Services</vt:lpstr>
      <vt:lpstr> L’organigramme d’un magasin</vt:lpstr>
      <vt:lpstr>Les métiers aux Services Centraux basés à Mérignac (33 )</vt:lpstr>
      <vt:lpstr>Avec quelles études ?</vt:lpstr>
      <vt:lpstr>Nos valeurs</vt:lpstr>
      <vt:lpstr>Les Fondamentaux du service client</vt:lpstr>
      <vt:lpstr>Le management de nos collaborateurs  </vt:lpstr>
      <vt:lpstr>Un concept pensé pour le Client</vt:lpstr>
      <vt:lpstr>Des services différenciant  </vt:lpstr>
      <vt:lpstr>Des services différenciant</vt:lpstr>
      <vt:lpstr>Les nouveautés en 2012…..</vt:lpstr>
      <vt:lpstr>Les nouveautés 2012…</vt:lpstr>
      <vt:lpstr>MERCI DE VOTRE ATTENTION</vt:lpstr>
    </vt:vector>
  </TitlesOfParts>
  <Company>Cultura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 Communication</dc:creator>
  <cp:lastModifiedBy>clouclou</cp:lastModifiedBy>
  <cp:revision>192</cp:revision>
  <dcterms:created xsi:type="dcterms:W3CDTF">2012-01-14T09:23:00Z</dcterms:created>
  <dcterms:modified xsi:type="dcterms:W3CDTF">2012-12-12T11:14:24Z</dcterms:modified>
</cp:coreProperties>
</file>