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AEC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000" autoAdjust="0"/>
  </p:normalViewPr>
  <p:slideViewPr>
    <p:cSldViewPr>
      <p:cViewPr varScale="1">
        <p:scale>
          <a:sx n="62" d="100"/>
          <a:sy n="62" d="100"/>
        </p:scale>
        <p:origin x="-15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27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28D19-6DEF-4F4E-8813-98F4001FB5B5}" type="datetimeFigureOut">
              <a:rPr lang="fr-FR" smtClean="0"/>
              <a:pPr/>
              <a:t>17/10/2012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4851B-7277-4532-9846-BE28AE44E65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350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IFCDis</a:t>
            </a:r>
            <a:r>
              <a:rPr lang="fr-FR" baseline="0" dirty="0" smtClean="0"/>
              <a:t> est un organisme de formation privé, voulant dire Institut de formation pour le commerce et la distribution.</a:t>
            </a:r>
          </a:p>
          <a:p>
            <a:r>
              <a:rPr lang="fr-FR" baseline="0" dirty="0" smtClean="0"/>
              <a:t>Il a été créé il y a 20 ans, par d’anciens cadres de la grande distribution.</a:t>
            </a:r>
          </a:p>
          <a:p>
            <a:r>
              <a:rPr lang="fr-FR" baseline="0" dirty="0" smtClean="0"/>
              <a:t>Notre philosophie est de dispenser de la formation sur le cœur de nos métiers : aussi bien pour le collège employés et pour le collège encadrement, exemples : mise en rayon, tenue de la réserve, passage de commandes, le compte d’exploitation, le tableau de bord.</a:t>
            </a:r>
          </a:p>
          <a:p>
            <a:r>
              <a:rPr lang="fr-FR" baseline="0" dirty="0" smtClean="0"/>
              <a:t>Nos actions se situent sur 2 grands champs d’intervention : la formation continue pour les salariés d’entreprise et la formation conventionnée pour les demandeurs d’emploi.</a:t>
            </a:r>
          </a:p>
          <a:p>
            <a:r>
              <a:rPr lang="fr-FR" baseline="0" dirty="0" smtClean="0"/>
              <a:t>Tous nos formateurs sont d’anciens responsables de la Grande Distribution.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4851B-7277-4532-9846-BE28AE44E653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Nous avons 3 missions qui se déclinent différemment selon</a:t>
            </a:r>
            <a:r>
              <a:rPr lang="fr-FR" baseline="0" dirty="0" smtClean="0"/>
              <a:t> que nous nous adressons aux salariés ou aux demandeurs d’emploi :</a:t>
            </a:r>
          </a:p>
          <a:p>
            <a:r>
              <a:rPr lang="fr-FR" baseline="0" dirty="0" smtClean="0"/>
              <a:t>Former</a:t>
            </a:r>
          </a:p>
          <a:p>
            <a:r>
              <a:rPr lang="fr-FR" baseline="0" dirty="0" smtClean="0"/>
              <a:t>Accompagner</a:t>
            </a:r>
          </a:p>
          <a:p>
            <a:r>
              <a:rPr lang="fr-FR" baseline="0" dirty="0" smtClean="0"/>
              <a:t>Conseiller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4851B-7277-4532-9846-BE28AE44E653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Notre</a:t>
            </a:r>
            <a:r>
              <a:rPr lang="fr-FR" baseline="0" dirty="0" smtClean="0"/>
              <a:t> 1</a:t>
            </a:r>
            <a:r>
              <a:rPr lang="fr-FR" baseline="30000" dirty="0" smtClean="0"/>
              <a:t>ère</a:t>
            </a:r>
            <a:r>
              <a:rPr lang="fr-FR" baseline="0" dirty="0" smtClean="0"/>
              <a:t> mission est de Former.</a:t>
            </a:r>
          </a:p>
          <a:p>
            <a:r>
              <a:rPr lang="fr-FR" baseline="0" dirty="0" smtClean="0"/>
              <a:t>Nous sommes complémentaire de l’éducation nationale :</a:t>
            </a:r>
          </a:p>
          <a:p>
            <a:r>
              <a:rPr lang="fr-FR" baseline="0" dirty="0" smtClean="0"/>
              <a:t>En terme de public, dans la mesure où nous touchons un public de tout âge, </a:t>
            </a:r>
          </a:p>
          <a:p>
            <a:r>
              <a:rPr lang="fr-FR" baseline="0" dirty="0" smtClean="0"/>
              <a:t>En terme de diplôme car souvent notre public sorti du système scolaire sans diplôme, nous lui permettons d’obtenir un titre professionnel du ministère du </a:t>
            </a:r>
            <a:r>
              <a:rPr lang="fr-FR" baseline="0" dirty="0" smtClean="0"/>
              <a:t>travail</a:t>
            </a:r>
            <a:r>
              <a:rPr lang="fr-FR" baseline="0" dirty="0" smtClean="0"/>
              <a:t>.</a:t>
            </a:r>
          </a:p>
          <a:p>
            <a:r>
              <a:rPr lang="fr-FR" baseline="0" dirty="0" smtClean="0"/>
              <a:t>En terme de contenu, dans la mesure où il n’y a pas d’enseignement général et où la formation est limitée à un poste ou au un métier.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4851B-7277-4532-9846-BE28AE44E653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Notre seconde mission : Accompagner</a:t>
            </a:r>
            <a:r>
              <a:rPr lang="fr-FR" baseline="0" dirty="0" smtClean="0"/>
              <a:t> concerne beaucoup plus un accompagnement vers l’emploi que vers un diplôme.</a:t>
            </a:r>
          </a:p>
          <a:p>
            <a:r>
              <a:rPr lang="fr-FR" baseline="0" dirty="0" smtClean="0"/>
              <a:t>Nous utilisons les magasins de nos partenaires comme support de formation afin d’avoir une formation la plus pratique possible.</a:t>
            </a:r>
          </a:p>
          <a:p>
            <a:r>
              <a:rPr lang="fr-FR" baseline="0" dirty="0" smtClean="0"/>
              <a:t>Pour le public plus âgé il s’agit souvent d’une réorientation professionnelle.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4851B-7277-4532-9846-BE28AE44E653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Notre dernière</a:t>
            </a:r>
            <a:r>
              <a:rPr lang="fr-FR" baseline="0" dirty="0" smtClean="0"/>
              <a:t> </a:t>
            </a:r>
            <a:r>
              <a:rPr lang="fr-FR" dirty="0" smtClean="0"/>
              <a:t>mission : Conseiller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 smtClean="0">
                <a:solidFill>
                  <a:srgbClr val="663300"/>
                </a:solidFill>
                <a:latin typeface="Comic Sans MS" pitchFamily="66" charset="0"/>
              </a:rPr>
              <a:t>Nous analysons les forces et les potentiels de nos stagiaires pour les orienter</a:t>
            </a:r>
            <a:r>
              <a:rPr lang="fr-FR" sz="1200" baseline="0" dirty="0" smtClean="0">
                <a:solidFill>
                  <a:srgbClr val="663300"/>
                </a:solidFill>
                <a:latin typeface="Comic Sans MS" pitchFamily="66" charset="0"/>
              </a:rPr>
              <a:t> vers l’entreprise et le métier le plus adapté à leurs compétences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aseline="0" dirty="0" smtClean="0">
                <a:solidFill>
                  <a:srgbClr val="663300"/>
                </a:solidFill>
                <a:latin typeface="Comic Sans MS" pitchFamily="66" charset="0"/>
              </a:rPr>
              <a:t>Il s’agit également de mettre en adéquation le savoir être de chacun avec les attentes des entreprises.</a:t>
            </a:r>
            <a:endParaRPr lang="fr-FR" sz="1200" dirty="0" smtClean="0">
              <a:solidFill>
                <a:srgbClr val="663300"/>
              </a:solidFill>
              <a:latin typeface="Comic Sans MS" pitchFamily="66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4851B-7277-4532-9846-BE28AE44E653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5DFBAE-FC44-45AA-988F-421B6F4DADC6}" type="datetimeFigureOut">
              <a:rPr lang="fr-FR" smtClean="0"/>
              <a:pPr/>
              <a:t>17/10/2012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4F002C-C099-4D82-9C39-EA32F7FF1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5DFBAE-FC44-45AA-988F-421B6F4DADC6}" type="datetimeFigureOut">
              <a:rPr lang="fr-FR" smtClean="0"/>
              <a:pPr/>
              <a:t>17/10/2012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4F002C-C099-4D82-9C39-EA32F7FF1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5DFBAE-FC44-45AA-988F-421B6F4DADC6}" type="datetimeFigureOut">
              <a:rPr lang="fr-FR" smtClean="0"/>
              <a:pPr/>
              <a:t>17/10/2012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4F002C-C099-4D82-9C39-EA32F7FF1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5DFBAE-FC44-45AA-988F-421B6F4DADC6}" type="datetimeFigureOut">
              <a:rPr lang="fr-FR" smtClean="0"/>
              <a:pPr/>
              <a:t>17/10/2012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4F002C-C099-4D82-9C39-EA32F7FF1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5DFBAE-FC44-45AA-988F-421B6F4DADC6}" type="datetimeFigureOut">
              <a:rPr lang="fr-FR" smtClean="0"/>
              <a:pPr/>
              <a:t>17/10/2012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4F002C-C099-4D82-9C39-EA32F7FF1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5DFBAE-FC44-45AA-988F-421B6F4DADC6}" type="datetimeFigureOut">
              <a:rPr lang="fr-FR" smtClean="0"/>
              <a:pPr/>
              <a:t>17/10/2012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4F002C-C099-4D82-9C39-EA32F7FF1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5DFBAE-FC44-45AA-988F-421B6F4DADC6}" type="datetimeFigureOut">
              <a:rPr lang="fr-FR" smtClean="0"/>
              <a:pPr/>
              <a:t>17/10/2012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4F002C-C099-4D82-9C39-EA32F7FF1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5DFBAE-FC44-45AA-988F-421B6F4DADC6}" type="datetimeFigureOut">
              <a:rPr lang="fr-FR" smtClean="0"/>
              <a:pPr/>
              <a:t>17/10/2012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4F002C-C099-4D82-9C39-EA32F7FF1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5DFBAE-FC44-45AA-988F-421B6F4DADC6}" type="datetimeFigureOut">
              <a:rPr lang="fr-FR" smtClean="0"/>
              <a:pPr/>
              <a:t>17/10/2012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4F002C-C099-4D82-9C39-EA32F7FF1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5DFBAE-FC44-45AA-988F-421B6F4DADC6}" type="datetimeFigureOut">
              <a:rPr lang="fr-FR" smtClean="0"/>
              <a:pPr/>
              <a:t>17/10/2012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4F002C-C099-4D82-9C39-EA32F7FF1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5DFBAE-FC44-45AA-988F-421B6F4DADC6}" type="datetimeFigureOut">
              <a:rPr lang="fr-FR" smtClean="0"/>
              <a:pPr/>
              <a:t>17/10/2012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4F002C-C099-4D82-9C39-EA32F7FF1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603250" y="6438528"/>
            <a:ext cx="168592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Font typeface="Monotype Sorts" pitchFamily="2" charset="2"/>
              <a:buChar char="."/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buFont typeface="Monotype Sorts" pitchFamily="2" charset="2"/>
              <a:buChar char="."/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buFont typeface="Monotype Sorts" pitchFamily="2" charset="2"/>
              <a:buChar char="."/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buFont typeface="Monotype Sorts" pitchFamily="2" charset="2"/>
              <a:buChar char="."/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buFont typeface="Monotype Sorts" pitchFamily="2" charset="2"/>
              <a:buChar char="."/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algn="ctr">
              <a:buFontTx/>
              <a:buNone/>
              <a:defRPr/>
            </a:pPr>
            <a:r>
              <a:rPr lang="fr-FR" sz="900" dirty="0">
                <a:solidFill>
                  <a:srgbClr val="663300"/>
                </a:solidFill>
              </a:rPr>
              <a:t>Les </a:t>
            </a:r>
            <a:r>
              <a:rPr lang="fr-FR" sz="900" dirty="0" smtClean="0">
                <a:solidFill>
                  <a:srgbClr val="663300"/>
                </a:solidFill>
              </a:rPr>
              <a:t>automnales de la FCD</a:t>
            </a:r>
            <a:endParaRPr lang="fr-FR" sz="900" dirty="0">
              <a:solidFill>
                <a:srgbClr val="663300"/>
              </a:solidFill>
            </a:endParaRPr>
          </a:p>
        </p:txBody>
      </p:sp>
      <p:sp>
        <p:nvSpPr>
          <p:cNvPr id="8" name="Line 18"/>
          <p:cNvSpPr>
            <a:spLocks noChangeShapeType="1"/>
          </p:cNvSpPr>
          <p:nvPr userDrawn="1"/>
        </p:nvSpPr>
        <p:spPr bwMode="auto">
          <a:xfrm flipV="1">
            <a:off x="36512" y="6165304"/>
            <a:ext cx="9107488" cy="19050"/>
          </a:xfrm>
          <a:prstGeom prst="line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Font typeface="Monotype Sorts" pitchFamily="2" charset="2"/>
              <a:buChar char="."/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buFont typeface="Monotype Sorts" pitchFamily="2" charset="2"/>
              <a:buChar char="."/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buFont typeface="Monotype Sorts" pitchFamily="2" charset="2"/>
              <a:buChar char="."/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buFont typeface="Monotype Sorts" pitchFamily="2" charset="2"/>
              <a:buChar char="."/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buFont typeface="Monotype Sorts" pitchFamily="2" charset="2"/>
              <a:buChar char="."/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fr-FR"/>
          </a:p>
        </p:txBody>
      </p:sp>
      <p:pic>
        <p:nvPicPr>
          <p:cNvPr id="9" name="Picture 19" descr="LOGOTYPE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35863" y="6235154"/>
            <a:ext cx="1004887" cy="60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TYP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260648"/>
            <a:ext cx="1872208" cy="1192244"/>
          </a:xfrm>
          <a:prstGeom prst="rect">
            <a:avLst/>
          </a:prstGeom>
        </p:spPr>
      </p:pic>
      <p:grpSp>
        <p:nvGrpSpPr>
          <p:cNvPr id="19" name="Groupe 18"/>
          <p:cNvGrpSpPr/>
          <p:nvPr/>
        </p:nvGrpSpPr>
        <p:grpSpPr>
          <a:xfrm>
            <a:off x="2483768" y="2924944"/>
            <a:ext cx="1728192" cy="1224136"/>
            <a:chOff x="2483768" y="2924944"/>
            <a:chExt cx="1728192" cy="1224136"/>
          </a:xfrm>
        </p:grpSpPr>
        <p:sp>
          <p:nvSpPr>
            <p:cNvPr id="9" name="Rectangle 8"/>
            <p:cNvSpPr/>
            <p:nvPr/>
          </p:nvSpPr>
          <p:spPr>
            <a:xfrm>
              <a:off x="2483768" y="2924944"/>
              <a:ext cx="1728192" cy="1224136"/>
            </a:xfrm>
            <a:prstGeom prst="rect">
              <a:avLst/>
            </a:prstGeom>
            <a:solidFill>
              <a:srgbClr val="AECC32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5" name="Image 4" descr="kakemono1 haut gauche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55776" y="3021263"/>
              <a:ext cx="1584176" cy="1055809"/>
            </a:xfrm>
            <a:prstGeom prst="rect">
              <a:avLst/>
            </a:prstGeom>
          </p:spPr>
        </p:pic>
      </p:grpSp>
      <p:grpSp>
        <p:nvGrpSpPr>
          <p:cNvPr id="16" name="Groupe 15"/>
          <p:cNvGrpSpPr/>
          <p:nvPr/>
        </p:nvGrpSpPr>
        <p:grpSpPr>
          <a:xfrm>
            <a:off x="4283968" y="2924944"/>
            <a:ext cx="1728192" cy="1224136"/>
            <a:chOff x="4283968" y="2924944"/>
            <a:chExt cx="1728192" cy="1224136"/>
          </a:xfrm>
        </p:grpSpPr>
        <p:sp>
          <p:nvSpPr>
            <p:cNvPr id="10" name="Rectangle 9"/>
            <p:cNvSpPr/>
            <p:nvPr/>
          </p:nvSpPr>
          <p:spPr>
            <a:xfrm>
              <a:off x="4283968" y="2924944"/>
              <a:ext cx="1728192" cy="1224136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6" name="Image 5" descr="kakemono1 haut droit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355976" y="3021263"/>
              <a:ext cx="1584176" cy="1055809"/>
            </a:xfrm>
            <a:prstGeom prst="rect">
              <a:avLst/>
            </a:prstGeom>
          </p:spPr>
        </p:pic>
      </p:grpSp>
      <p:grpSp>
        <p:nvGrpSpPr>
          <p:cNvPr id="17" name="Groupe 16"/>
          <p:cNvGrpSpPr/>
          <p:nvPr/>
        </p:nvGrpSpPr>
        <p:grpSpPr>
          <a:xfrm>
            <a:off x="2483768" y="4293096"/>
            <a:ext cx="1728192" cy="1224136"/>
            <a:chOff x="2483768" y="4293096"/>
            <a:chExt cx="1728192" cy="1224136"/>
          </a:xfrm>
        </p:grpSpPr>
        <p:sp>
          <p:nvSpPr>
            <p:cNvPr id="11" name="Rectangle 10"/>
            <p:cNvSpPr/>
            <p:nvPr/>
          </p:nvSpPr>
          <p:spPr>
            <a:xfrm>
              <a:off x="2483768" y="4293096"/>
              <a:ext cx="1728192" cy="122413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8" name="Image 7" descr="kakemono1 bas gauche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555776" y="4390957"/>
              <a:ext cx="1584177" cy="1054267"/>
            </a:xfrm>
            <a:prstGeom prst="rect">
              <a:avLst/>
            </a:prstGeom>
          </p:spPr>
        </p:pic>
      </p:grpSp>
      <p:grpSp>
        <p:nvGrpSpPr>
          <p:cNvPr id="18" name="Groupe 17"/>
          <p:cNvGrpSpPr/>
          <p:nvPr/>
        </p:nvGrpSpPr>
        <p:grpSpPr>
          <a:xfrm>
            <a:off x="4283968" y="4293096"/>
            <a:ext cx="1728192" cy="1224136"/>
            <a:chOff x="4283968" y="4293096"/>
            <a:chExt cx="1728192" cy="1224136"/>
          </a:xfrm>
        </p:grpSpPr>
        <p:sp>
          <p:nvSpPr>
            <p:cNvPr id="12" name="Rectangle 11"/>
            <p:cNvSpPr/>
            <p:nvPr/>
          </p:nvSpPr>
          <p:spPr>
            <a:xfrm>
              <a:off x="4283968" y="4293096"/>
              <a:ext cx="1728192" cy="1224136"/>
            </a:xfrm>
            <a:prstGeom prst="rect">
              <a:avLst/>
            </a:prstGeom>
            <a:noFill/>
            <a:ln w="76200">
              <a:solidFill>
                <a:schemeClr val="bg1">
                  <a:lumMod val="50000"/>
                  <a:alpha val="9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4427984" y="4437112"/>
              <a:ext cx="151216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>
                  <a:solidFill>
                    <a:schemeClr val="accent2">
                      <a:lumMod val="75000"/>
                    </a:schemeClr>
                  </a:solidFill>
                  <a:latin typeface="Arial Black" pitchFamily="34" charset="0"/>
                  <a:ea typeface="Adobe Gothic Std B" pitchFamily="34" charset="-128"/>
                </a:rPr>
                <a:t>FORMER, C’EST GAGNER !</a:t>
              </a:r>
              <a:endParaRPr lang="fr-FR" b="1" dirty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ea typeface="Adobe Gothic Std B" pitchFamily="34" charset="-128"/>
              </a:endParaRPr>
            </a:p>
          </p:txBody>
        </p:sp>
      </p:grpSp>
      <p:sp>
        <p:nvSpPr>
          <p:cNvPr id="14" name="ZoneTexte 13"/>
          <p:cNvSpPr txBox="1"/>
          <p:nvPr/>
        </p:nvSpPr>
        <p:spPr>
          <a:xfrm>
            <a:off x="2771800" y="1556792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>
                <a:solidFill>
                  <a:srgbClr val="AECC32"/>
                </a:solidFill>
                <a:latin typeface="Arial Black" pitchFamily="34" charset="0"/>
              </a:rPr>
              <a:t>NOTRE SAVOIR FAIRE</a:t>
            </a:r>
          </a:p>
          <a:p>
            <a:pPr algn="dist"/>
            <a:r>
              <a:rPr lang="fr-FR" dirty="0" smtClean="0">
                <a:solidFill>
                  <a:srgbClr val="AECC32"/>
                </a:solidFill>
                <a:latin typeface="Arial Black" pitchFamily="34" charset="0"/>
              </a:rPr>
              <a:t>LES METIERS DE LA</a:t>
            </a:r>
          </a:p>
          <a:p>
            <a:pPr algn="dist"/>
            <a:r>
              <a:rPr lang="fr-FR" dirty="0" smtClean="0">
                <a:solidFill>
                  <a:srgbClr val="AECC32"/>
                </a:solidFill>
                <a:latin typeface="Arial Black" pitchFamily="34" charset="0"/>
              </a:rPr>
              <a:t>DISTRIBUTION</a:t>
            </a:r>
            <a:endParaRPr lang="fr-FR" dirty="0">
              <a:solidFill>
                <a:srgbClr val="AECC3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e 21"/>
          <p:cNvGrpSpPr/>
          <p:nvPr/>
        </p:nvGrpSpPr>
        <p:grpSpPr>
          <a:xfrm>
            <a:off x="4139952" y="2080593"/>
            <a:ext cx="1728192" cy="1224136"/>
            <a:chOff x="4572000" y="1628800"/>
            <a:chExt cx="1728192" cy="1224136"/>
          </a:xfrm>
        </p:grpSpPr>
        <p:sp>
          <p:nvSpPr>
            <p:cNvPr id="7" name="Rectangle 6"/>
            <p:cNvSpPr/>
            <p:nvPr/>
          </p:nvSpPr>
          <p:spPr>
            <a:xfrm>
              <a:off x="4572000" y="1628800"/>
              <a:ext cx="1728192" cy="1224136"/>
            </a:xfrm>
            <a:prstGeom prst="rect">
              <a:avLst/>
            </a:prstGeom>
            <a:solidFill>
              <a:srgbClr val="AECC32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6" name="Image 5" descr="kakemono2 accompagner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44008" y="1700808"/>
              <a:ext cx="1583573" cy="1080120"/>
            </a:xfrm>
            <a:prstGeom prst="rect">
              <a:avLst/>
            </a:prstGeom>
          </p:spPr>
        </p:pic>
      </p:grpSp>
      <p:pic>
        <p:nvPicPr>
          <p:cNvPr id="8" name="Image 7" descr="LOGOTYP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75856" y="260648"/>
            <a:ext cx="1872208" cy="1192244"/>
          </a:xfrm>
          <a:prstGeom prst="rect">
            <a:avLst/>
          </a:prstGeom>
        </p:spPr>
      </p:pic>
      <p:grpSp>
        <p:nvGrpSpPr>
          <p:cNvPr id="23" name="Groupe 22"/>
          <p:cNvGrpSpPr/>
          <p:nvPr/>
        </p:nvGrpSpPr>
        <p:grpSpPr>
          <a:xfrm>
            <a:off x="4139952" y="3952801"/>
            <a:ext cx="1728192" cy="1224136"/>
            <a:chOff x="323528" y="1628800"/>
            <a:chExt cx="1728192" cy="1224136"/>
          </a:xfrm>
        </p:grpSpPr>
        <p:sp>
          <p:nvSpPr>
            <p:cNvPr id="10" name="Rectangle 9"/>
            <p:cNvSpPr/>
            <p:nvPr/>
          </p:nvSpPr>
          <p:spPr>
            <a:xfrm>
              <a:off x="323528" y="1628800"/>
              <a:ext cx="1728192" cy="1224136"/>
            </a:xfrm>
            <a:prstGeom prst="rect">
              <a:avLst/>
            </a:prstGeom>
            <a:solidFill>
              <a:srgbClr val="AECC32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13" name="Image 12" descr="kakemono2 conseiller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5535" y="1700808"/>
              <a:ext cx="1620653" cy="1080120"/>
            </a:xfrm>
            <a:prstGeom prst="rect">
              <a:avLst/>
            </a:prstGeom>
          </p:spPr>
        </p:pic>
      </p:grpSp>
      <p:grpSp>
        <p:nvGrpSpPr>
          <p:cNvPr id="24" name="Groupe 23"/>
          <p:cNvGrpSpPr/>
          <p:nvPr/>
        </p:nvGrpSpPr>
        <p:grpSpPr>
          <a:xfrm>
            <a:off x="2411760" y="3016697"/>
            <a:ext cx="1728192" cy="1224136"/>
            <a:chOff x="323528" y="3645024"/>
            <a:chExt cx="1728192" cy="1224136"/>
          </a:xfrm>
        </p:grpSpPr>
        <p:sp>
          <p:nvSpPr>
            <p:cNvPr id="11" name="Rectangle 10"/>
            <p:cNvSpPr/>
            <p:nvPr/>
          </p:nvSpPr>
          <p:spPr>
            <a:xfrm>
              <a:off x="323528" y="3645024"/>
              <a:ext cx="1728192" cy="1224136"/>
            </a:xfrm>
            <a:prstGeom prst="rect">
              <a:avLst/>
            </a:prstGeom>
            <a:solidFill>
              <a:srgbClr val="AECC32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15" name="Image 14" descr="kakemono2 former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5536" y="3717032"/>
              <a:ext cx="1620655" cy="1080120"/>
            </a:xfrm>
            <a:prstGeom prst="rect">
              <a:avLst/>
            </a:prstGeom>
          </p:spPr>
        </p:pic>
      </p:grpSp>
      <p:sp>
        <p:nvSpPr>
          <p:cNvPr id="17" name="ZoneTexte 16"/>
          <p:cNvSpPr txBox="1"/>
          <p:nvPr/>
        </p:nvSpPr>
        <p:spPr>
          <a:xfrm>
            <a:off x="5724128" y="177281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AECC32"/>
                </a:solidFill>
                <a:latin typeface="Arial Black" pitchFamily="34" charset="0"/>
              </a:rPr>
              <a:t>ACCOMPAGNER</a:t>
            </a:r>
          </a:p>
        </p:txBody>
      </p:sp>
      <p:cxnSp>
        <p:nvCxnSpPr>
          <p:cNvPr id="19" name="Connecteur droit 18"/>
          <p:cNvCxnSpPr/>
          <p:nvPr/>
        </p:nvCxnSpPr>
        <p:spPr>
          <a:xfrm>
            <a:off x="4139952" y="2080593"/>
            <a:ext cx="3240360" cy="0"/>
          </a:xfrm>
          <a:prstGeom prst="line">
            <a:avLst/>
          </a:prstGeom>
          <a:ln w="38100">
            <a:solidFill>
              <a:srgbClr val="AECC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899592" y="3016697"/>
            <a:ext cx="3240360" cy="0"/>
          </a:xfrm>
          <a:prstGeom prst="line">
            <a:avLst/>
          </a:prstGeom>
          <a:ln w="38100">
            <a:solidFill>
              <a:srgbClr val="AECC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827584" y="2728665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AECC32"/>
                </a:solidFill>
                <a:latin typeface="Arial Black" pitchFamily="34" charset="0"/>
              </a:rPr>
              <a:t>FORMER</a:t>
            </a:r>
            <a:endParaRPr lang="fr-FR" sz="1400" dirty="0">
              <a:solidFill>
                <a:srgbClr val="AECC32"/>
              </a:solidFill>
              <a:latin typeface="Arial Black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6084168" y="3645024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AECC32"/>
                </a:solidFill>
                <a:latin typeface="Arial Black" pitchFamily="34" charset="0"/>
              </a:rPr>
              <a:t>CONSEILLER</a:t>
            </a:r>
            <a:endParaRPr lang="fr-FR" sz="1400" dirty="0">
              <a:solidFill>
                <a:srgbClr val="AECC32"/>
              </a:solidFill>
              <a:latin typeface="Arial Black" pitchFamily="34" charset="0"/>
            </a:endParaRPr>
          </a:p>
        </p:txBody>
      </p:sp>
      <p:cxnSp>
        <p:nvCxnSpPr>
          <p:cNvPr id="37" name="Connecteur droit 36"/>
          <p:cNvCxnSpPr/>
          <p:nvPr/>
        </p:nvCxnSpPr>
        <p:spPr>
          <a:xfrm>
            <a:off x="4211960" y="3952801"/>
            <a:ext cx="3240360" cy="0"/>
          </a:xfrm>
          <a:prstGeom prst="line">
            <a:avLst/>
          </a:prstGeom>
          <a:ln w="38100">
            <a:solidFill>
              <a:srgbClr val="AECC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21"/>
          <p:cNvGrpSpPr/>
          <p:nvPr/>
        </p:nvGrpSpPr>
        <p:grpSpPr>
          <a:xfrm>
            <a:off x="4139952" y="2080593"/>
            <a:ext cx="1728192" cy="1224136"/>
            <a:chOff x="4572000" y="1628800"/>
            <a:chExt cx="1728192" cy="1224136"/>
          </a:xfrm>
        </p:grpSpPr>
        <p:sp>
          <p:nvSpPr>
            <p:cNvPr id="7" name="Rectangle 6"/>
            <p:cNvSpPr/>
            <p:nvPr/>
          </p:nvSpPr>
          <p:spPr>
            <a:xfrm>
              <a:off x="4572000" y="1628800"/>
              <a:ext cx="1728192" cy="1224136"/>
            </a:xfrm>
            <a:prstGeom prst="rect">
              <a:avLst/>
            </a:prstGeom>
            <a:solidFill>
              <a:srgbClr val="AECC32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6" name="Image 5" descr="kakemono2 accompagner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44008" y="1700808"/>
              <a:ext cx="1583573" cy="1080120"/>
            </a:xfrm>
            <a:prstGeom prst="rect">
              <a:avLst/>
            </a:prstGeom>
          </p:spPr>
        </p:pic>
      </p:grpSp>
      <p:pic>
        <p:nvPicPr>
          <p:cNvPr id="8" name="Image 7" descr="LOGOTYP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75856" y="260648"/>
            <a:ext cx="1872208" cy="1192244"/>
          </a:xfrm>
          <a:prstGeom prst="rect">
            <a:avLst/>
          </a:prstGeom>
        </p:spPr>
      </p:pic>
      <p:grpSp>
        <p:nvGrpSpPr>
          <p:cNvPr id="3" name="Groupe 22"/>
          <p:cNvGrpSpPr/>
          <p:nvPr/>
        </p:nvGrpSpPr>
        <p:grpSpPr>
          <a:xfrm>
            <a:off x="4139952" y="3952801"/>
            <a:ext cx="1728192" cy="1224136"/>
            <a:chOff x="323528" y="1628800"/>
            <a:chExt cx="1728192" cy="1224136"/>
          </a:xfrm>
        </p:grpSpPr>
        <p:sp>
          <p:nvSpPr>
            <p:cNvPr id="10" name="Rectangle 9"/>
            <p:cNvSpPr/>
            <p:nvPr/>
          </p:nvSpPr>
          <p:spPr>
            <a:xfrm>
              <a:off x="323528" y="1628800"/>
              <a:ext cx="1728192" cy="1224136"/>
            </a:xfrm>
            <a:prstGeom prst="rect">
              <a:avLst/>
            </a:prstGeom>
            <a:solidFill>
              <a:srgbClr val="AECC32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13" name="Image 12" descr="kakemono2 conseiller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5535" y="1700808"/>
              <a:ext cx="1620653" cy="1080120"/>
            </a:xfrm>
            <a:prstGeom prst="rect">
              <a:avLst/>
            </a:prstGeom>
          </p:spPr>
        </p:pic>
      </p:grpSp>
      <p:grpSp>
        <p:nvGrpSpPr>
          <p:cNvPr id="4" name="Groupe 23"/>
          <p:cNvGrpSpPr/>
          <p:nvPr/>
        </p:nvGrpSpPr>
        <p:grpSpPr>
          <a:xfrm>
            <a:off x="2411760" y="3016697"/>
            <a:ext cx="1728192" cy="1224136"/>
            <a:chOff x="323528" y="3645024"/>
            <a:chExt cx="1728192" cy="1224136"/>
          </a:xfrm>
        </p:grpSpPr>
        <p:sp>
          <p:nvSpPr>
            <p:cNvPr id="11" name="Rectangle 10"/>
            <p:cNvSpPr/>
            <p:nvPr/>
          </p:nvSpPr>
          <p:spPr>
            <a:xfrm>
              <a:off x="323528" y="3645024"/>
              <a:ext cx="1728192" cy="1224136"/>
            </a:xfrm>
            <a:prstGeom prst="rect">
              <a:avLst/>
            </a:prstGeom>
            <a:solidFill>
              <a:srgbClr val="AECC32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15" name="Image 14" descr="kakemono2 former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5536" y="3717032"/>
              <a:ext cx="1620655" cy="1080120"/>
            </a:xfrm>
            <a:prstGeom prst="rect">
              <a:avLst/>
            </a:prstGeom>
          </p:spPr>
        </p:pic>
      </p:grpSp>
      <p:sp>
        <p:nvSpPr>
          <p:cNvPr id="17" name="ZoneTexte 16"/>
          <p:cNvSpPr txBox="1"/>
          <p:nvPr/>
        </p:nvSpPr>
        <p:spPr>
          <a:xfrm>
            <a:off x="5724128" y="177281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AECC32"/>
                </a:solidFill>
                <a:latin typeface="Arial Black" pitchFamily="34" charset="0"/>
              </a:rPr>
              <a:t>ACCOMPAGNER</a:t>
            </a:r>
          </a:p>
        </p:txBody>
      </p:sp>
      <p:cxnSp>
        <p:nvCxnSpPr>
          <p:cNvPr id="19" name="Connecteur droit 18"/>
          <p:cNvCxnSpPr/>
          <p:nvPr/>
        </p:nvCxnSpPr>
        <p:spPr>
          <a:xfrm>
            <a:off x="4139952" y="2080593"/>
            <a:ext cx="3240360" cy="0"/>
          </a:xfrm>
          <a:prstGeom prst="line">
            <a:avLst/>
          </a:prstGeom>
          <a:ln w="38100">
            <a:solidFill>
              <a:srgbClr val="AECC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899592" y="3016697"/>
            <a:ext cx="3240360" cy="0"/>
          </a:xfrm>
          <a:prstGeom prst="line">
            <a:avLst/>
          </a:prstGeom>
          <a:ln w="38100">
            <a:solidFill>
              <a:srgbClr val="AECC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827584" y="2728665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AECC32"/>
                </a:solidFill>
                <a:latin typeface="Arial Black" pitchFamily="34" charset="0"/>
              </a:rPr>
              <a:t>FORMER</a:t>
            </a:r>
            <a:endParaRPr lang="fr-FR" sz="1400" dirty="0">
              <a:solidFill>
                <a:srgbClr val="AECC32"/>
              </a:solidFill>
              <a:latin typeface="Arial Black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6084168" y="3645024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AECC32"/>
                </a:solidFill>
                <a:latin typeface="Arial Black" pitchFamily="34" charset="0"/>
              </a:rPr>
              <a:t>CONSEILLER</a:t>
            </a:r>
            <a:endParaRPr lang="fr-FR" sz="1400" dirty="0">
              <a:solidFill>
                <a:srgbClr val="AECC32"/>
              </a:solidFill>
              <a:latin typeface="Arial Black" pitchFamily="34" charset="0"/>
            </a:endParaRPr>
          </a:p>
        </p:txBody>
      </p:sp>
      <p:cxnSp>
        <p:nvCxnSpPr>
          <p:cNvPr id="37" name="Connecteur droit 36"/>
          <p:cNvCxnSpPr/>
          <p:nvPr/>
        </p:nvCxnSpPr>
        <p:spPr>
          <a:xfrm>
            <a:off x="4211960" y="3952801"/>
            <a:ext cx="3240360" cy="0"/>
          </a:xfrm>
          <a:prstGeom prst="line">
            <a:avLst/>
          </a:prstGeom>
          <a:ln w="38100">
            <a:solidFill>
              <a:srgbClr val="AECC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827584" y="3068960"/>
            <a:ext cx="15841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663300"/>
                </a:solidFill>
                <a:latin typeface="Comic Sans MS" pitchFamily="66" charset="0"/>
              </a:rPr>
              <a:t>Nous transmettons notre savoir faire</a:t>
            </a:r>
            <a:endParaRPr lang="fr-FR" sz="1600" dirty="0">
              <a:solidFill>
                <a:srgbClr val="6633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21"/>
          <p:cNvGrpSpPr/>
          <p:nvPr/>
        </p:nvGrpSpPr>
        <p:grpSpPr>
          <a:xfrm>
            <a:off x="4139952" y="2080593"/>
            <a:ext cx="1728192" cy="1224136"/>
            <a:chOff x="4572000" y="1628800"/>
            <a:chExt cx="1728192" cy="1224136"/>
          </a:xfrm>
        </p:grpSpPr>
        <p:sp>
          <p:nvSpPr>
            <p:cNvPr id="7" name="Rectangle 6"/>
            <p:cNvSpPr/>
            <p:nvPr/>
          </p:nvSpPr>
          <p:spPr>
            <a:xfrm>
              <a:off x="4572000" y="1628800"/>
              <a:ext cx="1728192" cy="1224136"/>
            </a:xfrm>
            <a:prstGeom prst="rect">
              <a:avLst/>
            </a:prstGeom>
            <a:solidFill>
              <a:srgbClr val="AECC32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6" name="Image 5" descr="kakemono2 accompagner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44008" y="1700808"/>
              <a:ext cx="1583573" cy="1080120"/>
            </a:xfrm>
            <a:prstGeom prst="rect">
              <a:avLst/>
            </a:prstGeom>
          </p:spPr>
        </p:pic>
      </p:grpSp>
      <p:pic>
        <p:nvPicPr>
          <p:cNvPr id="8" name="Image 7" descr="LOGOTYP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75856" y="260648"/>
            <a:ext cx="1872208" cy="1192244"/>
          </a:xfrm>
          <a:prstGeom prst="rect">
            <a:avLst/>
          </a:prstGeom>
        </p:spPr>
      </p:pic>
      <p:grpSp>
        <p:nvGrpSpPr>
          <p:cNvPr id="3" name="Groupe 22"/>
          <p:cNvGrpSpPr/>
          <p:nvPr/>
        </p:nvGrpSpPr>
        <p:grpSpPr>
          <a:xfrm>
            <a:off x="4139952" y="3952801"/>
            <a:ext cx="1728192" cy="1224136"/>
            <a:chOff x="323528" y="1628800"/>
            <a:chExt cx="1728192" cy="1224136"/>
          </a:xfrm>
        </p:grpSpPr>
        <p:sp>
          <p:nvSpPr>
            <p:cNvPr id="10" name="Rectangle 9"/>
            <p:cNvSpPr/>
            <p:nvPr/>
          </p:nvSpPr>
          <p:spPr>
            <a:xfrm>
              <a:off x="323528" y="1628800"/>
              <a:ext cx="1728192" cy="1224136"/>
            </a:xfrm>
            <a:prstGeom prst="rect">
              <a:avLst/>
            </a:prstGeom>
            <a:solidFill>
              <a:srgbClr val="AECC32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13" name="Image 12" descr="kakemono2 conseiller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5535" y="1700808"/>
              <a:ext cx="1620653" cy="1080120"/>
            </a:xfrm>
            <a:prstGeom prst="rect">
              <a:avLst/>
            </a:prstGeom>
          </p:spPr>
        </p:pic>
      </p:grpSp>
      <p:grpSp>
        <p:nvGrpSpPr>
          <p:cNvPr id="4" name="Groupe 23"/>
          <p:cNvGrpSpPr/>
          <p:nvPr/>
        </p:nvGrpSpPr>
        <p:grpSpPr>
          <a:xfrm>
            <a:off x="2411760" y="3016697"/>
            <a:ext cx="1728192" cy="1224136"/>
            <a:chOff x="323528" y="3645024"/>
            <a:chExt cx="1728192" cy="1224136"/>
          </a:xfrm>
        </p:grpSpPr>
        <p:sp>
          <p:nvSpPr>
            <p:cNvPr id="11" name="Rectangle 10"/>
            <p:cNvSpPr/>
            <p:nvPr/>
          </p:nvSpPr>
          <p:spPr>
            <a:xfrm>
              <a:off x="323528" y="3645024"/>
              <a:ext cx="1728192" cy="1224136"/>
            </a:xfrm>
            <a:prstGeom prst="rect">
              <a:avLst/>
            </a:prstGeom>
            <a:solidFill>
              <a:srgbClr val="AECC32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15" name="Image 14" descr="kakemono2 former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5536" y="3717032"/>
              <a:ext cx="1620655" cy="1080120"/>
            </a:xfrm>
            <a:prstGeom prst="rect">
              <a:avLst/>
            </a:prstGeom>
          </p:spPr>
        </p:pic>
      </p:grpSp>
      <p:sp>
        <p:nvSpPr>
          <p:cNvPr id="17" name="ZoneTexte 16"/>
          <p:cNvSpPr txBox="1"/>
          <p:nvPr/>
        </p:nvSpPr>
        <p:spPr>
          <a:xfrm>
            <a:off x="5724128" y="177281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AECC32"/>
                </a:solidFill>
                <a:latin typeface="Arial Black" pitchFamily="34" charset="0"/>
              </a:rPr>
              <a:t>ACCOMPAGNER</a:t>
            </a:r>
          </a:p>
        </p:txBody>
      </p:sp>
      <p:cxnSp>
        <p:nvCxnSpPr>
          <p:cNvPr id="19" name="Connecteur droit 18"/>
          <p:cNvCxnSpPr/>
          <p:nvPr/>
        </p:nvCxnSpPr>
        <p:spPr>
          <a:xfrm>
            <a:off x="4139952" y="2080593"/>
            <a:ext cx="3240360" cy="0"/>
          </a:xfrm>
          <a:prstGeom prst="line">
            <a:avLst/>
          </a:prstGeom>
          <a:ln w="38100">
            <a:solidFill>
              <a:srgbClr val="AECC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899592" y="3016697"/>
            <a:ext cx="3240360" cy="0"/>
          </a:xfrm>
          <a:prstGeom prst="line">
            <a:avLst/>
          </a:prstGeom>
          <a:ln w="38100">
            <a:solidFill>
              <a:srgbClr val="AECC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827584" y="2728665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AECC32"/>
                </a:solidFill>
                <a:latin typeface="Arial Black" pitchFamily="34" charset="0"/>
              </a:rPr>
              <a:t>FORMER</a:t>
            </a:r>
            <a:endParaRPr lang="fr-FR" sz="1400" dirty="0">
              <a:solidFill>
                <a:srgbClr val="AECC32"/>
              </a:solidFill>
              <a:latin typeface="Arial Black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6084168" y="3645024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AECC32"/>
                </a:solidFill>
                <a:latin typeface="Arial Black" pitchFamily="34" charset="0"/>
              </a:rPr>
              <a:t>CONSEILLER</a:t>
            </a:r>
            <a:endParaRPr lang="fr-FR" sz="1400" dirty="0">
              <a:solidFill>
                <a:srgbClr val="AECC32"/>
              </a:solidFill>
              <a:latin typeface="Arial Black" pitchFamily="34" charset="0"/>
            </a:endParaRPr>
          </a:p>
        </p:txBody>
      </p:sp>
      <p:cxnSp>
        <p:nvCxnSpPr>
          <p:cNvPr id="37" name="Connecteur droit 36"/>
          <p:cNvCxnSpPr/>
          <p:nvPr/>
        </p:nvCxnSpPr>
        <p:spPr>
          <a:xfrm>
            <a:off x="4211960" y="3952801"/>
            <a:ext cx="3240360" cy="0"/>
          </a:xfrm>
          <a:prstGeom prst="line">
            <a:avLst/>
          </a:prstGeom>
          <a:ln w="38100">
            <a:solidFill>
              <a:srgbClr val="AECC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827584" y="3068960"/>
            <a:ext cx="15841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663300"/>
                </a:solidFill>
                <a:latin typeface="Comic Sans MS" pitchFamily="66" charset="0"/>
              </a:rPr>
              <a:t>Nous transmettons notre savoir faire</a:t>
            </a:r>
            <a:endParaRPr lang="fr-FR" sz="1600" dirty="0">
              <a:solidFill>
                <a:srgbClr val="663300"/>
              </a:solidFill>
              <a:latin typeface="Comic Sans MS" pitchFamily="66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868144" y="2132856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663300"/>
                </a:solidFill>
                <a:latin typeface="Comic Sans MS" pitchFamily="66" charset="0"/>
              </a:rPr>
              <a:t>Nous accompagnons vers l’emploi</a:t>
            </a:r>
            <a:endParaRPr lang="fr-FR" sz="1600" dirty="0">
              <a:solidFill>
                <a:srgbClr val="6633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21"/>
          <p:cNvGrpSpPr/>
          <p:nvPr/>
        </p:nvGrpSpPr>
        <p:grpSpPr>
          <a:xfrm>
            <a:off x="4139952" y="2080593"/>
            <a:ext cx="1728192" cy="1224136"/>
            <a:chOff x="4572000" y="1628800"/>
            <a:chExt cx="1728192" cy="1224136"/>
          </a:xfrm>
        </p:grpSpPr>
        <p:sp>
          <p:nvSpPr>
            <p:cNvPr id="7" name="Rectangle 6"/>
            <p:cNvSpPr/>
            <p:nvPr/>
          </p:nvSpPr>
          <p:spPr>
            <a:xfrm>
              <a:off x="4572000" y="1628800"/>
              <a:ext cx="1728192" cy="1224136"/>
            </a:xfrm>
            <a:prstGeom prst="rect">
              <a:avLst/>
            </a:prstGeom>
            <a:solidFill>
              <a:srgbClr val="AECC32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6" name="Image 5" descr="kakemono2 accompagner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44008" y="1700808"/>
              <a:ext cx="1583573" cy="1080120"/>
            </a:xfrm>
            <a:prstGeom prst="rect">
              <a:avLst/>
            </a:prstGeom>
          </p:spPr>
        </p:pic>
      </p:grpSp>
      <p:pic>
        <p:nvPicPr>
          <p:cNvPr id="8" name="Image 7" descr="LOGOTYP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75856" y="260648"/>
            <a:ext cx="1872208" cy="1192244"/>
          </a:xfrm>
          <a:prstGeom prst="rect">
            <a:avLst/>
          </a:prstGeom>
        </p:spPr>
      </p:pic>
      <p:grpSp>
        <p:nvGrpSpPr>
          <p:cNvPr id="3" name="Groupe 22"/>
          <p:cNvGrpSpPr/>
          <p:nvPr/>
        </p:nvGrpSpPr>
        <p:grpSpPr>
          <a:xfrm>
            <a:off x="4139952" y="3952801"/>
            <a:ext cx="1728192" cy="1224136"/>
            <a:chOff x="323528" y="1628800"/>
            <a:chExt cx="1728192" cy="1224136"/>
          </a:xfrm>
        </p:grpSpPr>
        <p:sp>
          <p:nvSpPr>
            <p:cNvPr id="10" name="Rectangle 9"/>
            <p:cNvSpPr/>
            <p:nvPr/>
          </p:nvSpPr>
          <p:spPr>
            <a:xfrm>
              <a:off x="323528" y="1628800"/>
              <a:ext cx="1728192" cy="1224136"/>
            </a:xfrm>
            <a:prstGeom prst="rect">
              <a:avLst/>
            </a:prstGeom>
            <a:solidFill>
              <a:srgbClr val="AECC32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13" name="Image 12" descr="kakemono2 conseiller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5535" y="1700808"/>
              <a:ext cx="1620653" cy="1080120"/>
            </a:xfrm>
            <a:prstGeom prst="rect">
              <a:avLst/>
            </a:prstGeom>
          </p:spPr>
        </p:pic>
      </p:grpSp>
      <p:grpSp>
        <p:nvGrpSpPr>
          <p:cNvPr id="4" name="Groupe 23"/>
          <p:cNvGrpSpPr/>
          <p:nvPr/>
        </p:nvGrpSpPr>
        <p:grpSpPr>
          <a:xfrm>
            <a:off x="2411760" y="3016697"/>
            <a:ext cx="1728192" cy="1224136"/>
            <a:chOff x="323528" y="3645024"/>
            <a:chExt cx="1728192" cy="1224136"/>
          </a:xfrm>
        </p:grpSpPr>
        <p:sp>
          <p:nvSpPr>
            <p:cNvPr id="11" name="Rectangle 10"/>
            <p:cNvSpPr/>
            <p:nvPr/>
          </p:nvSpPr>
          <p:spPr>
            <a:xfrm>
              <a:off x="323528" y="3645024"/>
              <a:ext cx="1728192" cy="1224136"/>
            </a:xfrm>
            <a:prstGeom prst="rect">
              <a:avLst/>
            </a:prstGeom>
            <a:solidFill>
              <a:srgbClr val="AECC32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15" name="Image 14" descr="kakemono2 former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5536" y="3717032"/>
              <a:ext cx="1620655" cy="1080120"/>
            </a:xfrm>
            <a:prstGeom prst="rect">
              <a:avLst/>
            </a:prstGeom>
          </p:spPr>
        </p:pic>
      </p:grpSp>
      <p:sp>
        <p:nvSpPr>
          <p:cNvPr id="17" name="ZoneTexte 16"/>
          <p:cNvSpPr txBox="1"/>
          <p:nvPr/>
        </p:nvSpPr>
        <p:spPr>
          <a:xfrm>
            <a:off x="5724128" y="177281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AECC32"/>
                </a:solidFill>
                <a:latin typeface="Arial Black" pitchFamily="34" charset="0"/>
              </a:rPr>
              <a:t>ACCOMPAGNER</a:t>
            </a:r>
          </a:p>
        </p:txBody>
      </p:sp>
      <p:cxnSp>
        <p:nvCxnSpPr>
          <p:cNvPr id="19" name="Connecteur droit 18"/>
          <p:cNvCxnSpPr/>
          <p:nvPr/>
        </p:nvCxnSpPr>
        <p:spPr>
          <a:xfrm>
            <a:off x="4139952" y="2080593"/>
            <a:ext cx="3240360" cy="0"/>
          </a:xfrm>
          <a:prstGeom prst="line">
            <a:avLst/>
          </a:prstGeom>
          <a:ln w="38100">
            <a:solidFill>
              <a:srgbClr val="AECC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899592" y="3016697"/>
            <a:ext cx="3240360" cy="0"/>
          </a:xfrm>
          <a:prstGeom prst="line">
            <a:avLst/>
          </a:prstGeom>
          <a:ln w="38100">
            <a:solidFill>
              <a:srgbClr val="AECC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827584" y="2728665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AECC32"/>
                </a:solidFill>
                <a:latin typeface="Arial Black" pitchFamily="34" charset="0"/>
              </a:rPr>
              <a:t>FORMER</a:t>
            </a:r>
            <a:endParaRPr lang="fr-FR" sz="1400" dirty="0">
              <a:solidFill>
                <a:srgbClr val="AECC32"/>
              </a:solidFill>
              <a:latin typeface="Arial Black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6084168" y="3645024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AECC32"/>
                </a:solidFill>
                <a:latin typeface="Arial Black" pitchFamily="34" charset="0"/>
              </a:rPr>
              <a:t>CONSEILLER</a:t>
            </a:r>
            <a:endParaRPr lang="fr-FR" sz="1400" dirty="0">
              <a:solidFill>
                <a:srgbClr val="AECC32"/>
              </a:solidFill>
              <a:latin typeface="Arial Black" pitchFamily="34" charset="0"/>
            </a:endParaRPr>
          </a:p>
        </p:txBody>
      </p:sp>
      <p:cxnSp>
        <p:nvCxnSpPr>
          <p:cNvPr id="37" name="Connecteur droit 36"/>
          <p:cNvCxnSpPr/>
          <p:nvPr/>
        </p:nvCxnSpPr>
        <p:spPr>
          <a:xfrm>
            <a:off x="4211960" y="3952801"/>
            <a:ext cx="3240360" cy="0"/>
          </a:xfrm>
          <a:prstGeom prst="line">
            <a:avLst/>
          </a:prstGeom>
          <a:ln w="38100">
            <a:solidFill>
              <a:srgbClr val="AECC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827584" y="3068960"/>
            <a:ext cx="15841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663300"/>
                </a:solidFill>
                <a:latin typeface="Comic Sans MS" pitchFamily="66" charset="0"/>
              </a:rPr>
              <a:t>Nous transmettons notre savoir faire</a:t>
            </a:r>
            <a:endParaRPr lang="fr-FR" sz="1600" dirty="0">
              <a:solidFill>
                <a:srgbClr val="663300"/>
              </a:solidFill>
              <a:latin typeface="Comic Sans MS" pitchFamily="66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868144" y="2132856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663300"/>
                </a:solidFill>
                <a:latin typeface="Comic Sans MS" pitchFamily="66" charset="0"/>
              </a:rPr>
              <a:t>Nous accompagnons vers l’emploi</a:t>
            </a:r>
            <a:endParaRPr lang="fr-FR" sz="1600" dirty="0">
              <a:solidFill>
                <a:srgbClr val="663300"/>
              </a:solidFill>
              <a:latin typeface="Comic Sans MS" pitchFamily="66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868144" y="3966155"/>
            <a:ext cx="180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663300"/>
                </a:solidFill>
                <a:latin typeface="Comic Sans MS" pitchFamily="66" charset="0"/>
              </a:rPr>
              <a:t>Nous analysons les forces et les potentiels de nos stagiaires</a:t>
            </a:r>
            <a:endParaRPr lang="fr-FR" sz="1600" dirty="0">
              <a:solidFill>
                <a:srgbClr val="6633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395</Words>
  <Application>Microsoft Office PowerPoint</Application>
  <PresentationFormat>Affichage à l'écran (4:3)</PresentationFormat>
  <Paragraphs>47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Christophe</dc:creator>
  <cp:lastModifiedBy>FCD</cp:lastModifiedBy>
  <cp:revision>34</cp:revision>
  <dcterms:created xsi:type="dcterms:W3CDTF">2012-10-16T17:15:59Z</dcterms:created>
  <dcterms:modified xsi:type="dcterms:W3CDTF">2012-10-17T14:48:29Z</dcterms:modified>
</cp:coreProperties>
</file>