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67" r:id="rId3"/>
    <p:sldId id="299" r:id="rId4"/>
    <p:sldId id="309" r:id="rId5"/>
    <p:sldId id="266" r:id="rId6"/>
    <p:sldId id="290" r:id="rId7"/>
    <p:sldId id="280" r:id="rId8"/>
    <p:sldId id="284" r:id="rId9"/>
    <p:sldId id="301" r:id="rId10"/>
    <p:sldId id="291" r:id="rId11"/>
    <p:sldId id="263" r:id="rId12"/>
    <p:sldId id="294" r:id="rId13"/>
    <p:sldId id="296" r:id="rId14"/>
    <p:sldId id="293" r:id="rId15"/>
    <p:sldId id="285" r:id="rId16"/>
    <p:sldId id="282" r:id="rId17"/>
    <p:sldId id="288" r:id="rId18"/>
    <p:sldId id="298" r:id="rId19"/>
    <p:sldId id="289" r:id="rId20"/>
    <p:sldId id="302" r:id="rId21"/>
    <p:sldId id="300" r:id="rId22"/>
    <p:sldId id="303" r:id="rId23"/>
    <p:sldId id="304" r:id="rId24"/>
    <p:sldId id="305" r:id="rId25"/>
    <p:sldId id="306" r:id="rId26"/>
    <p:sldId id="307" r:id="rId27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E67DC"/>
    <a:srgbClr val="FF89B9"/>
    <a:srgbClr val="A3A5E9"/>
    <a:srgbClr val="4A4DD4"/>
    <a:srgbClr val="CC6600"/>
    <a:srgbClr val="663300"/>
    <a:srgbClr val="FF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515" autoAdjust="0"/>
    <p:restoredTop sz="94494" autoAdjust="0"/>
  </p:normalViewPr>
  <p:slideViewPr>
    <p:cSldViewPr>
      <p:cViewPr>
        <p:scale>
          <a:sx n="82" d="100"/>
          <a:sy n="82" d="100"/>
        </p:scale>
        <p:origin x="-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936860-7A09-0B41-B9A9-D0B9F669C43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047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0FF81D-650B-FA4C-9C23-A50DA5525915}" type="slidenum">
              <a:rPr lang="fr-FR"/>
              <a:pPr eaLnBrk="1" hangingPunct="1"/>
              <a:t>1</a:t>
            </a:fld>
            <a:endParaRPr lang="fr-FR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0E6BF2-25AB-5E4F-A225-6E84E3E72E68}" type="slidenum">
              <a:rPr lang="fr-FR"/>
              <a:pPr eaLnBrk="1" hangingPunct="1"/>
              <a:t>11</a:t>
            </a:fld>
            <a:endParaRPr lang="fr-FR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D9057-98BE-7342-B328-42BD420E2449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C3B4C-3B23-3546-9D50-25A6912DBAF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143548"/>
      </p:ext>
    </p:extLst>
  </p:cSld>
  <p:clrMapOvr>
    <a:masterClrMapping/>
  </p:clrMapOvr>
  <p:transition xmlns:p14="http://schemas.microsoft.com/office/powerpoint/2010/main"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92A8E-0245-0D49-9711-C7763CF9EC0E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4D53D-4E02-7D4C-9C84-B3B780B265D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249290"/>
      </p:ext>
    </p:extLst>
  </p:cSld>
  <p:clrMapOvr>
    <a:masterClrMapping/>
  </p:clrMapOvr>
  <p:transition xmlns:p14="http://schemas.microsoft.com/office/powerpoint/2010/main"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1AE7D7-FD4C-5846-95AB-54D57AADDEF7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7C71D-6B23-1749-98B3-03897F200B0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614119"/>
      </p:ext>
    </p:extLst>
  </p:cSld>
  <p:clrMapOvr>
    <a:masterClrMapping/>
  </p:clrMapOvr>
  <p:transition xmlns:p14="http://schemas.microsoft.com/office/powerpoint/2010/main"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70DA97-F3A5-B547-A3D2-78B16088963A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94DE2-58EA-E94B-8943-08E4302F1C3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36431"/>
      </p:ext>
    </p:extLst>
  </p:cSld>
  <p:clrMapOvr>
    <a:masterClrMapping/>
  </p:clrMapOvr>
  <p:transition xmlns:p14="http://schemas.microsoft.com/office/powerpoint/2010/main"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87A42-46B9-DB49-92B5-6D1BC0B766D8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46799-0C18-0A41-ABCC-08A666CCBC0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167185"/>
      </p:ext>
    </p:extLst>
  </p:cSld>
  <p:clrMapOvr>
    <a:masterClrMapping/>
  </p:clrMapOvr>
  <p:transition xmlns:p14="http://schemas.microsoft.com/office/powerpoint/2010/main"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5EB7FF-DDC1-2A46-BDFD-A21C4191EF26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6B15-443D-B349-9FC6-08B3FED917D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283264"/>
      </p:ext>
    </p:extLst>
  </p:cSld>
  <p:clrMapOvr>
    <a:masterClrMapping/>
  </p:clrMapOvr>
  <p:transition xmlns:p14="http://schemas.microsoft.com/office/powerpoint/2010/main"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623718-027D-544F-8029-4BD8BE588136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9D1F1-9EC7-6E40-8ECD-76A46E20DC7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469765"/>
      </p:ext>
    </p:extLst>
  </p:cSld>
  <p:clrMapOvr>
    <a:masterClrMapping/>
  </p:clrMapOvr>
  <p:transition xmlns:p14="http://schemas.microsoft.com/office/powerpoint/2010/main"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97B514-A5C0-1041-A537-0209F5764B19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5DAB-CFC1-D240-A01C-2670AD54B2C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636495"/>
      </p:ext>
    </p:extLst>
  </p:cSld>
  <p:clrMapOvr>
    <a:masterClrMapping/>
  </p:clrMapOvr>
  <p:transition xmlns:p14="http://schemas.microsoft.com/office/powerpoint/2010/main"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8E08A1-0438-E148-9C9B-D75992011A77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BC661-FF5E-CE46-8B43-105DFE14699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903998"/>
      </p:ext>
    </p:extLst>
  </p:cSld>
  <p:clrMapOvr>
    <a:masterClrMapping/>
  </p:clrMapOvr>
  <p:transition xmlns:p14="http://schemas.microsoft.com/office/powerpoint/2010/main"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75AB07-6DFB-8042-BACF-5FDF73948AD2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F8E6B-5167-6D4E-8C14-211FA23B0FD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629923"/>
      </p:ext>
    </p:extLst>
  </p:cSld>
  <p:clrMapOvr>
    <a:masterClrMapping/>
  </p:clrMapOvr>
  <p:transition xmlns:p14="http://schemas.microsoft.com/office/powerpoint/2010/main"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72B6F-2734-E84E-B845-213848CFB864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570E4-AAEF-2749-92AD-FEAD206A22A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268633"/>
      </p:ext>
    </p:extLst>
  </p:cSld>
  <p:clrMapOvr>
    <a:masterClrMapping/>
  </p:clrMapOvr>
  <p:transition xmlns:p14="http://schemas.microsoft.com/office/powerpoint/2010/main"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ABA0C-6FE8-CC43-B884-EEDAA1A2DA4D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1A1A9-1872-6048-A59F-4BAB26A861D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152306"/>
      </p:ext>
    </p:extLst>
  </p:cSld>
  <p:clrMapOvr>
    <a:masterClrMapping/>
  </p:clrMapOvr>
  <p:transition xmlns:p14="http://schemas.microsoft.com/office/powerpoint/2010/main"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7D3FA4-634B-4F42-9249-CB574DF50672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08167-DBD5-944E-8132-772EFEBE414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091312"/>
      </p:ext>
    </p:extLst>
  </p:cSld>
  <p:clrMapOvr>
    <a:masterClrMapping/>
  </p:clrMapOvr>
  <p:transition xmlns:p14="http://schemas.microsoft.com/office/powerpoint/2010/main"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CB8A72-A8AB-4045-99F2-C7FDA07FA78F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A2F7-490E-064F-B55D-C53CB42B12F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667202"/>
      </p:ext>
    </p:extLst>
  </p:cSld>
  <p:clrMapOvr>
    <a:masterClrMapping/>
  </p:clrMapOvr>
  <p:transition xmlns:p14="http://schemas.microsoft.com/office/powerpoint/2010/main"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25CA3-1989-B148-9F11-034AB937A727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539C5-9534-DE4D-8491-96EF8538EAD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80533"/>
      </p:ext>
    </p:extLst>
  </p:cSld>
  <p:clrMapOvr>
    <a:masterClrMapping/>
  </p:clrMapOvr>
  <p:transition xmlns:p14="http://schemas.microsoft.com/office/powerpoint/2010/main"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954E3ED2-3076-7B48-A9FE-8359187FE0A8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189025-A89A-F748-B67D-E3DA3598A2BA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</p:sldLayoutIdLst>
  <p:transition xmlns:p14="http://schemas.microsoft.com/office/powerpoint/2010/main" spd="med"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50A30F-4319-E44A-8C95-1FD482B257CD}" type="slidenum">
              <a:rPr lang="fr-FR"/>
              <a:pPr eaLnBrk="1" hangingPunct="1"/>
              <a:t>1</a:t>
            </a:fld>
            <a:endParaRPr lang="fr-FR"/>
          </a:p>
        </p:txBody>
      </p:sp>
      <p:sp>
        <p:nvSpPr>
          <p:cNvPr id="17411" name="Text Box 22"/>
          <p:cNvSpPr txBox="1">
            <a:spLocks noChangeArrowheads="1"/>
          </p:cNvSpPr>
          <p:nvPr/>
        </p:nvSpPr>
        <p:spPr bwMode="auto">
          <a:xfrm>
            <a:off x="4500563" y="602138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b="1">
                <a:solidFill>
                  <a:schemeClr val="bg1"/>
                </a:solidFill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17412" name="Line 24"/>
          <p:cNvSpPr>
            <a:spLocks noChangeShapeType="1"/>
          </p:cNvSpPr>
          <p:nvPr/>
        </p:nvSpPr>
        <p:spPr bwMode="auto">
          <a:xfrm>
            <a:off x="7019925" y="620713"/>
            <a:ext cx="0" cy="53736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Text Box 26"/>
          <p:cNvSpPr txBox="1">
            <a:spLocks noChangeArrowheads="1"/>
          </p:cNvSpPr>
          <p:nvPr/>
        </p:nvSpPr>
        <p:spPr bwMode="auto">
          <a:xfrm>
            <a:off x="8459788" y="6453188"/>
            <a:ext cx="360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000" b="1">
                <a:solidFill>
                  <a:schemeClr val="bg1"/>
                </a:solidFill>
              </a:rPr>
              <a:t>1/8</a:t>
            </a:r>
          </a:p>
        </p:txBody>
      </p:sp>
      <p:sp>
        <p:nvSpPr>
          <p:cNvPr id="11292" name="Rectangle 28"/>
          <p:cNvSpPr>
            <a:spLocks noGrp="1" noChangeArrowheads="1"/>
          </p:cNvSpPr>
          <p:nvPr>
            <p:ph sz="quarter" idx="1"/>
          </p:nvPr>
        </p:nvSpPr>
        <p:spPr>
          <a:xfrm>
            <a:off x="250825" y="2349500"/>
            <a:ext cx="6408738" cy="28829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fr-FR" sz="2000" b="1">
              <a:solidFill>
                <a:schemeClr val="bg1"/>
              </a:solidFill>
              <a:latin typeface="Verdana" charset="0"/>
            </a:endParaRPr>
          </a:p>
          <a:p>
            <a:pPr marL="0" indent="0" algn="ctr" eaLnBrk="1" hangingPunct="1">
              <a:buFontTx/>
              <a:buNone/>
            </a:pPr>
            <a:r>
              <a:rPr lang="fr-FR" sz="4000" b="1">
                <a:solidFill>
                  <a:schemeClr val="bg1"/>
                </a:solidFill>
                <a:latin typeface="Verdana" charset="0"/>
              </a:rPr>
              <a:t>CONCOURS GÉNÉRAL </a:t>
            </a:r>
          </a:p>
          <a:p>
            <a:pPr marL="0" indent="0" algn="ctr" eaLnBrk="1" hangingPunct="1">
              <a:buFontTx/>
              <a:buNone/>
            </a:pPr>
            <a:r>
              <a:rPr lang="fr-FR" sz="4000" b="1">
                <a:solidFill>
                  <a:schemeClr val="bg1"/>
                </a:solidFill>
                <a:latin typeface="Verdana" charset="0"/>
              </a:rPr>
              <a:t>des MÉTIERS</a:t>
            </a:r>
          </a:p>
          <a:p>
            <a:pPr marL="0" indent="0" algn="ctr" eaLnBrk="1" hangingPunct="1">
              <a:buFontTx/>
              <a:buNone/>
            </a:pPr>
            <a:r>
              <a:rPr lang="fr-FR" sz="4000" b="1">
                <a:solidFill>
                  <a:schemeClr val="bg1"/>
                </a:solidFill>
                <a:latin typeface="Verdana" charset="0"/>
              </a:rPr>
              <a:t>spécialité COMMERCE</a:t>
            </a:r>
          </a:p>
          <a:p>
            <a:pPr marL="0" indent="0" algn="r" eaLnBrk="1" hangingPunct="1">
              <a:buFontTx/>
              <a:buNone/>
            </a:pPr>
            <a:r>
              <a:rPr lang="fr-FR" sz="1600" b="1">
                <a:solidFill>
                  <a:srgbClr val="6699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BBFF"/>
                    </a:outerShdw>
                  </a:cont>
                  <a:cont type="tree" name="">
                    <a:effect ref="fillLine"/>
                    <a:outerShdw dist="38100" dir="2700000" algn="tl">
                      <a:srgbClr val="3D5B99"/>
                    </a:outerShdw>
                  </a:cont>
                  <a:effect ref="fillLine"/>
                </a:effectDag>
                <a:latin typeface="Verdana" charset="0"/>
              </a:rPr>
              <a:t/>
            </a:r>
            <a:br>
              <a:rPr lang="fr-FR" sz="1600" b="1">
                <a:solidFill>
                  <a:srgbClr val="6699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BBFF"/>
                    </a:outerShdw>
                  </a:cont>
                  <a:cont type="tree" name="">
                    <a:effect ref="fillLine"/>
                    <a:outerShdw dist="38100" dir="2700000" algn="tl">
                      <a:srgbClr val="3D5B99"/>
                    </a:outerShdw>
                  </a:cont>
                  <a:effect ref="fillLine"/>
                </a:effectDag>
                <a:latin typeface="Verdana" charset="0"/>
              </a:rPr>
            </a:br>
            <a:r>
              <a:rPr lang="fr-FR" sz="2800" b="1">
                <a:solidFill>
                  <a:schemeClr val="bg1"/>
                </a:solidFill>
                <a:latin typeface="Verdana" charset="0"/>
              </a:rPr>
              <a:t>sessions 2012 et 2013</a:t>
            </a:r>
            <a:endParaRPr lang="fr-FR" b="1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17415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8913"/>
            <a:ext cx="1038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4" descr="acad_pantone_bleu_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88913"/>
            <a:ext cx="6223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5" descr="ac-paris-s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5144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Espace réservé du numéro de diapositive 18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C6D440E-F761-D547-AC75-68FED9DC0307}" type="slidenum">
              <a:rPr lang="fr-FR" sz="1400"/>
              <a:pPr algn="r" eaLnBrk="1" hangingPunct="1"/>
              <a:t>1</a:t>
            </a:fld>
            <a:endParaRPr lang="fr-FR" sz="140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121960-11B3-A547-B7D0-ADD1B1FFF98D}" type="slidenum">
              <a:rPr lang="fr-FR"/>
              <a:pPr eaLnBrk="1" hangingPunct="1"/>
              <a:t>10</a:t>
            </a:fld>
            <a:endParaRPr lang="fr-FR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fr-FR" sz="2800" b="1">
                <a:solidFill>
                  <a:schemeClr val="bg1"/>
                </a:solidFill>
                <a:latin typeface="Verdana" charset="0"/>
              </a:rPr>
              <a:t>Les finalistes de la session 2012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95288" y="1125538"/>
          <a:ext cx="5940425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Graphique" r:id="rId3" imgW="5867400" imgH="2486025" progId="Excel.Chart.8">
                  <p:embed/>
                </p:oleObj>
              </mc:Choice>
              <mc:Fallback>
                <p:oleObj name="Graphique" r:id="rId3" imgW="5867400" imgH="248602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25538"/>
                        <a:ext cx="5940425" cy="251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3132138" y="3716338"/>
          <a:ext cx="5262562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Graphique" r:id="rId5" imgW="5867400" imgH="2933700" progId="Excel.Chart.8">
                  <p:embed/>
                </p:oleObj>
              </mc:Choice>
              <mc:Fallback>
                <p:oleObj name="Graphique" r:id="rId5" imgW="5867400" imgH="2933700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716338"/>
                        <a:ext cx="5262562" cy="263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Espace réservé du numéro de diapositive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6870C8A-B4E2-184C-9369-D7CFCC847808}" type="slidenum">
              <a:rPr lang="fr-FR" sz="1400"/>
              <a:pPr algn="r" eaLnBrk="1" hangingPunct="1"/>
              <a:t>10</a:t>
            </a:fld>
            <a:endParaRPr lang="fr-FR" sz="140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42E805-DDB2-654D-9078-14C1B7590919}" type="slidenum">
              <a:rPr lang="fr-FR"/>
              <a:pPr eaLnBrk="1" hangingPunct="1"/>
              <a:t>11</a:t>
            </a:fld>
            <a:endParaRPr lang="fr-FR"/>
          </a:p>
        </p:txBody>
      </p:sp>
      <p:sp>
        <p:nvSpPr>
          <p:cNvPr id="27651" name="Text Box 90"/>
          <p:cNvSpPr txBox="1">
            <a:spLocks noChangeArrowheads="1"/>
          </p:cNvSpPr>
          <p:nvPr/>
        </p:nvSpPr>
        <p:spPr bwMode="auto">
          <a:xfrm>
            <a:off x="827088" y="1196975"/>
            <a:ext cx="777557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2400" b="1">
              <a:solidFill>
                <a:schemeClr val="bg1"/>
              </a:solidFill>
              <a:latin typeface="Verdana" charset="0"/>
            </a:endParaRPr>
          </a:p>
          <a:p>
            <a:pPr eaLnBrk="1" hangingPunct="1"/>
            <a:r>
              <a:rPr lang="fr-FR" sz="2400">
                <a:solidFill>
                  <a:schemeClr val="bg1"/>
                </a:solidFill>
                <a:latin typeface="Verdana" charset="0"/>
              </a:rPr>
              <a:t>L</a:t>
            </a:r>
            <a:r>
              <a:rPr lang="ja-JP" altLang="fr-FR" sz="2400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fr-FR" sz="2400">
                <a:solidFill>
                  <a:schemeClr val="bg1"/>
                </a:solidFill>
                <a:latin typeface="Verdana" charset="0"/>
              </a:rPr>
              <a:t>accueil des candidats a eu lieu </a:t>
            </a:r>
          </a:p>
          <a:p>
            <a:pPr eaLnBrk="1" hangingPunct="1"/>
            <a:r>
              <a:rPr lang="fr-FR" sz="2400">
                <a:solidFill>
                  <a:schemeClr val="bg1"/>
                </a:solidFill>
                <a:latin typeface="Verdana" charset="0"/>
              </a:rPr>
              <a:t>le 24 mai 2012 à 18 h</a:t>
            </a:r>
          </a:p>
          <a:p>
            <a:pPr eaLnBrk="1" hangingPunct="1"/>
            <a:r>
              <a:rPr lang="fr-FR" sz="2400">
                <a:solidFill>
                  <a:schemeClr val="bg1"/>
                </a:solidFill>
                <a:latin typeface="Verdana" charset="0"/>
              </a:rPr>
              <a:t> au lycée des métiers de l</a:t>
            </a:r>
            <a:r>
              <a:rPr lang="ja-JP" altLang="fr-FR" sz="2400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fr-FR" sz="2400">
                <a:solidFill>
                  <a:schemeClr val="bg1"/>
                </a:solidFill>
                <a:latin typeface="Verdana" charset="0"/>
              </a:rPr>
              <a:t>hôtellerie Belliard</a:t>
            </a:r>
          </a:p>
          <a:p>
            <a:pPr eaLnBrk="1" hangingPunct="1"/>
            <a:endParaRPr lang="fr-FR" sz="2400">
              <a:solidFill>
                <a:schemeClr val="bg1"/>
              </a:solidFill>
              <a:latin typeface="Verdana" charset="0"/>
            </a:endParaRPr>
          </a:p>
          <a:p>
            <a:pPr eaLnBrk="1" hangingPunct="1"/>
            <a:r>
              <a:rPr lang="fr-FR" sz="2400">
                <a:solidFill>
                  <a:schemeClr val="bg1"/>
                </a:solidFill>
                <a:latin typeface="Verdana" charset="0"/>
              </a:rPr>
              <a:t>accueil des candidats - dîner de gala</a:t>
            </a:r>
          </a:p>
          <a:p>
            <a:pPr eaLnBrk="1" hangingPunct="1"/>
            <a:r>
              <a:rPr lang="fr-FR" sz="2400">
                <a:solidFill>
                  <a:schemeClr val="bg1"/>
                </a:solidFill>
                <a:latin typeface="Verdana" charset="0"/>
              </a:rPr>
              <a:t>et buffet de clôture </a:t>
            </a:r>
          </a:p>
          <a:p>
            <a:pPr eaLnBrk="1" hangingPunct="1"/>
            <a:r>
              <a:rPr lang="fr-FR" sz="1600">
                <a:solidFill>
                  <a:schemeClr val="bg1"/>
                </a:solidFill>
                <a:latin typeface="Verdana" charset="0"/>
              </a:rPr>
              <a:t>offerts par la FCD</a:t>
            </a:r>
          </a:p>
          <a:p>
            <a:pPr eaLnBrk="1" hangingPunct="1"/>
            <a:endParaRPr lang="fr-FR" sz="3200">
              <a:solidFill>
                <a:schemeClr val="bg1"/>
              </a:solidFill>
              <a:latin typeface="Verdana" charset="0"/>
            </a:endParaRPr>
          </a:p>
          <a:p>
            <a:pPr eaLnBrk="1" hangingPunct="1"/>
            <a:r>
              <a:rPr lang="fr-FR" sz="2400">
                <a:solidFill>
                  <a:schemeClr val="bg1"/>
                </a:solidFill>
                <a:latin typeface="Verdana" charset="0"/>
              </a:rPr>
              <a:t>L</a:t>
            </a:r>
            <a:r>
              <a:rPr lang="ja-JP" altLang="fr-FR" sz="2400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fr-FR" sz="2400">
                <a:solidFill>
                  <a:schemeClr val="bg1"/>
                </a:solidFill>
                <a:latin typeface="Verdana" charset="0"/>
              </a:rPr>
              <a:t>épreuve orale s</a:t>
            </a:r>
            <a:r>
              <a:rPr lang="ja-JP" altLang="fr-FR" sz="2400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fr-FR" sz="2400">
                <a:solidFill>
                  <a:schemeClr val="bg1"/>
                </a:solidFill>
                <a:latin typeface="Verdana" charset="0"/>
              </a:rPr>
              <a:t>est déroulée</a:t>
            </a:r>
            <a:br>
              <a:rPr lang="fr-FR" sz="2400">
                <a:solidFill>
                  <a:schemeClr val="bg1"/>
                </a:solidFill>
                <a:latin typeface="Verdana" charset="0"/>
              </a:rPr>
            </a:br>
            <a:r>
              <a:rPr lang="fr-FR" sz="2400">
                <a:solidFill>
                  <a:schemeClr val="bg1"/>
                </a:solidFill>
                <a:latin typeface="Verdana" charset="0"/>
              </a:rPr>
              <a:t>le 25 mai 2012 </a:t>
            </a:r>
            <a:br>
              <a:rPr lang="fr-FR" sz="2400">
                <a:solidFill>
                  <a:schemeClr val="bg1"/>
                </a:solidFill>
                <a:latin typeface="Verdana" charset="0"/>
              </a:rPr>
            </a:br>
            <a:r>
              <a:rPr lang="fr-FR" sz="2400">
                <a:solidFill>
                  <a:schemeClr val="bg1"/>
                </a:solidFill>
                <a:latin typeface="Verdana" charset="0"/>
              </a:rPr>
              <a:t> dans le magasin pédagogique</a:t>
            </a:r>
          </a:p>
          <a:p>
            <a:pPr eaLnBrk="1" hangingPunct="1"/>
            <a:r>
              <a:rPr lang="fr-FR" sz="2400">
                <a:solidFill>
                  <a:schemeClr val="bg1"/>
                </a:solidFill>
                <a:latin typeface="Verdana" charset="0"/>
              </a:rPr>
              <a:t>de la SEP Edgar QUINET</a:t>
            </a:r>
          </a:p>
          <a:p>
            <a:pPr eaLnBrk="1" hangingPunct="1"/>
            <a:endParaRPr lang="fr-FR" sz="24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27652" name="Rectangle 117"/>
          <p:cNvSpPr>
            <a:spLocks noChangeArrowheads="1"/>
          </p:cNvSpPr>
          <p:nvPr/>
        </p:nvSpPr>
        <p:spPr bwMode="auto">
          <a:xfrm>
            <a:off x="611188" y="333375"/>
            <a:ext cx="7921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200" b="1">
                <a:solidFill>
                  <a:schemeClr val="bg1"/>
                </a:solidFill>
              </a:rPr>
              <a:t>La deuxième partie de l</a:t>
            </a:r>
            <a:r>
              <a:rPr lang="ja-JP" altLang="fr-FR" sz="3200" b="1">
                <a:solidFill>
                  <a:schemeClr val="bg1"/>
                </a:solidFill>
              </a:rPr>
              <a:t>’</a:t>
            </a:r>
            <a:r>
              <a:rPr lang="fr-FR" sz="3200" b="1">
                <a:solidFill>
                  <a:schemeClr val="bg1"/>
                </a:solidFill>
              </a:rPr>
              <a:t>épreuve : oral</a:t>
            </a:r>
            <a:endParaRPr lang="fr-FR" sz="4000" b="1">
              <a:solidFill>
                <a:schemeClr val="bg1"/>
              </a:solidFill>
            </a:endParaRPr>
          </a:p>
        </p:txBody>
      </p:sp>
      <p:sp>
        <p:nvSpPr>
          <p:cNvPr id="27653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9594F-AA98-6B41-9090-28FB50846C91}" type="slidenum">
              <a:rPr lang="fr-FR" sz="1400"/>
              <a:pPr algn="r" eaLnBrk="1" hangingPunct="1"/>
              <a:t>11</a:t>
            </a:fld>
            <a:endParaRPr lang="fr-FR" sz="140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F2672A-97DD-4344-ACA3-B179DD47F6DB}" type="slidenum">
              <a:rPr lang="fr-FR"/>
              <a:pPr eaLnBrk="1" hangingPunct="1"/>
              <a:t>12</a:t>
            </a:fld>
            <a:endParaRPr lang="fr-FR"/>
          </a:p>
        </p:txBody>
      </p:sp>
      <p:sp>
        <p:nvSpPr>
          <p:cNvPr id="28675" name="ZoneTexte 2"/>
          <p:cNvSpPr txBox="1">
            <a:spLocks noChangeArrowheads="1"/>
          </p:cNvSpPr>
          <p:nvPr/>
        </p:nvSpPr>
        <p:spPr bwMode="auto">
          <a:xfrm>
            <a:off x="395288" y="333375"/>
            <a:ext cx="828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Verdana" charset="0"/>
              </a:rPr>
              <a:t>L</a:t>
            </a:r>
            <a:r>
              <a:rPr lang="ja-JP" altLang="fr-FR" sz="2800" b="1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fr-FR" sz="2800" b="1">
                <a:solidFill>
                  <a:schemeClr val="bg1"/>
                </a:solidFill>
                <a:latin typeface="Verdana" charset="0"/>
              </a:rPr>
              <a:t>accueil des candidats et</a:t>
            </a:r>
          </a:p>
          <a:p>
            <a:pPr eaLnBrk="1" hangingPunct="1"/>
            <a:r>
              <a:rPr lang="fr-FR" sz="2800" b="1">
                <a:solidFill>
                  <a:schemeClr val="bg1"/>
                </a:solidFill>
                <a:latin typeface="Verdana" charset="0"/>
              </a:rPr>
              <a:t>le tirage au sort de l</a:t>
            </a:r>
            <a:r>
              <a:rPr lang="ja-JP" altLang="fr-FR" sz="2800" b="1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fr-FR" sz="2800" b="1">
                <a:solidFill>
                  <a:schemeClr val="bg1"/>
                </a:solidFill>
                <a:latin typeface="Verdana" charset="0"/>
              </a:rPr>
              <a:t>ordre de passage</a:t>
            </a:r>
            <a:r>
              <a:rPr lang="fr-FR" sz="28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8676" name="Picture 1" descr="Concours général des metiers 1 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338455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Concours général des metiers 1 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412875"/>
            <a:ext cx="34480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661684E-EF63-A54D-B040-E3489FAF719A}" type="slidenum">
              <a:rPr lang="fr-FR" sz="1400"/>
              <a:pPr algn="r" eaLnBrk="1" hangingPunct="1"/>
              <a:t>12</a:t>
            </a:fld>
            <a:endParaRPr lang="fr-FR" sz="1400"/>
          </a:p>
        </p:txBody>
      </p:sp>
      <p:pic>
        <p:nvPicPr>
          <p:cNvPr id="28679" name="Picture 8" descr="C:\Documents and Settings\User\Bureau\Le tirage au s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403225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9" descr="C:\Documents and Settings\User\Bureau\La confirmation de l'ordre de pass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33825"/>
            <a:ext cx="34559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331A15-D40A-CF49-98BB-8AC3BB45A18D}" type="slidenum">
              <a:rPr lang="fr-FR"/>
              <a:pPr eaLnBrk="1" hangingPunct="1"/>
              <a:t>13</a:t>
            </a:fld>
            <a:endParaRPr lang="fr-FR"/>
          </a:p>
        </p:txBody>
      </p:sp>
      <p:pic>
        <p:nvPicPr>
          <p:cNvPr id="29699" name="Picture 2" descr="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41052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ZoneTexte 3"/>
          <p:cNvSpPr txBox="1">
            <a:spLocks noChangeArrowheads="1"/>
          </p:cNvSpPr>
          <p:nvPr/>
        </p:nvSpPr>
        <p:spPr bwMode="auto">
          <a:xfrm>
            <a:off x="323850" y="549275"/>
            <a:ext cx="86407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 b="1">
                <a:solidFill>
                  <a:schemeClr val="bg1"/>
                </a:solidFill>
                <a:latin typeface="Verdana" charset="0"/>
              </a:rPr>
              <a:t>Le magasin pédagogique du lycée Edgar Quinet</a:t>
            </a:r>
          </a:p>
          <a:p>
            <a:pPr eaLnBrk="1" hangingPunct="1"/>
            <a:r>
              <a:rPr lang="fr-FR" sz="2400" b="1">
                <a:solidFill>
                  <a:schemeClr val="bg1"/>
                </a:solidFill>
                <a:latin typeface="Verdana" charset="0"/>
              </a:rPr>
              <a:t>aménagé pour la partie orale de la session 2012</a:t>
            </a:r>
          </a:p>
          <a:p>
            <a:pPr eaLnBrk="1" hangingPunct="1"/>
            <a:r>
              <a:rPr lang="fr-FR" sz="2400" b="1">
                <a:solidFill>
                  <a:schemeClr val="bg1"/>
                </a:solidFill>
                <a:latin typeface="Verdana" charset="0"/>
              </a:rPr>
              <a:t>« devenir conseiller de vente au rayon Puériculture de Carrefour Planet les Ulis »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6" t="45364" r="25063" b="17738"/>
          <a:stretch>
            <a:fillRect/>
          </a:stretch>
        </p:blipFill>
        <p:spPr bwMode="auto">
          <a:xfrm>
            <a:off x="4500563" y="3284538"/>
            <a:ext cx="43767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0DD5C4F-8C3B-D34C-8C8A-8B645B8D3FD3}" type="slidenum">
              <a:rPr lang="fr-FR" sz="1400"/>
              <a:pPr algn="r" eaLnBrk="1" hangingPunct="1"/>
              <a:t>13</a:t>
            </a:fld>
            <a:endParaRPr lang="fr-FR" sz="140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090B76-FAEA-FD42-92E1-3F7651890FDE}" type="slidenum">
              <a:rPr lang="fr-FR"/>
              <a:pPr eaLnBrk="1" hangingPunct="1"/>
              <a:t>14</a:t>
            </a:fld>
            <a:endParaRPr lang="fr-FR"/>
          </a:p>
        </p:txBody>
      </p:sp>
      <p:pic>
        <p:nvPicPr>
          <p:cNvPr id="30723" name="Picture 2" descr="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45529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0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12875"/>
            <a:ext cx="2087562" cy="3132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ZoneTexte 4"/>
          <p:cNvSpPr txBox="1">
            <a:spLocks noChangeArrowheads="1"/>
          </p:cNvSpPr>
          <p:nvPr/>
        </p:nvSpPr>
        <p:spPr bwMode="auto">
          <a:xfrm>
            <a:off x="6372225" y="4652963"/>
            <a:ext cx="2447925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/>
              <a:t>Le buffet conçu et servi </a:t>
            </a:r>
          </a:p>
          <a:p>
            <a:pPr eaLnBrk="1" hangingPunct="1"/>
            <a:r>
              <a:rPr lang="fr-FR" sz="1600"/>
              <a:t>par les apprenties </a:t>
            </a:r>
          </a:p>
          <a:p>
            <a:pPr eaLnBrk="1" hangingPunct="1"/>
            <a:r>
              <a:rPr lang="fr-FR" sz="1600"/>
              <a:t>de BTS MUC et de</a:t>
            </a:r>
          </a:p>
          <a:p>
            <a:pPr eaLnBrk="1" hangingPunct="1"/>
            <a:r>
              <a:rPr lang="fr-FR" sz="1600"/>
              <a:t>Bac pro Commerce </a:t>
            </a:r>
          </a:p>
          <a:p>
            <a:pPr eaLnBrk="1" hangingPunct="1"/>
            <a:r>
              <a:rPr lang="fr-FR" sz="1600"/>
              <a:t>du CFA CIFCA</a:t>
            </a:r>
          </a:p>
        </p:txBody>
      </p:sp>
      <p:sp>
        <p:nvSpPr>
          <p:cNvPr id="30726" name="ZoneTexte 5"/>
          <p:cNvSpPr txBox="1">
            <a:spLocks noChangeArrowheads="1"/>
          </p:cNvSpPr>
          <p:nvPr/>
        </p:nvSpPr>
        <p:spPr bwMode="auto">
          <a:xfrm>
            <a:off x="323850" y="4437063"/>
            <a:ext cx="5616575" cy="18129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/>
              <a:t>de gauche à droite :</a:t>
            </a:r>
          </a:p>
          <a:p>
            <a:pPr eaLnBrk="1" hangingPunct="1"/>
            <a:r>
              <a:rPr lang="fr-FR" sz="1600"/>
              <a:t>Jean-Charles DEPECKER, DAET,</a:t>
            </a:r>
          </a:p>
          <a:p>
            <a:pPr eaLnBrk="1" hangingPunct="1"/>
            <a:r>
              <a:rPr lang="fr-FR" sz="1600"/>
              <a:t> </a:t>
            </a:r>
            <a:r>
              <a:rPr lang="fr-FR" sz="1600" b="1"/>
              <a:t>Renaud GIROUDET, FCD</a:t>
            </a:r>
            <a:r>
              <a:rPr lang="fr-FR" sz="1600"/>
              <a:t>, </a:t>
            </a:r>
          </a:p>
          <a:p>
            <a:pPr eaLnBrk="1" hangingPunct="1"/>
            <a:r>
              <a:rPr lang="fr-FR" sz="1600"/>
              <a:t>Jean-Claude DEVAUX, proviseur du lycée Edgar QUINET, </a:t>
            </a:r>
          </a:p>
          <a:p>
            <a:pPr eaLnBrk="1" hangingPunct="1"/>
            <a:r>
              <a:rPr lang="fr-FR" sz="1600" b="1"/>
              <a:t>Philippe ROUVIERE, Carrefour France</a:t>
            </a:r>
            <a:r>
              <a:rPr lang="fr-FR" sz="1600"/>
              <a:t>, </a:t>
            </a:r>
          </a:p>
          <a:p>
            <a:pPr eaLnBrk="1" hangingPunct="1"/>
            <a:r>
              <a:rPr lang="fr-FR" sz="1600" b="1"/>
              <a:t>Richard MANIAK, Inspecteur général, président du jury</a:t>
            </a:r>
          </a:p>
          <a:p>
            <a:pPr eaLnBrk="1" hangingPunct="1"/>
            <a:r>
              <a:rPr lang="fr-FR" sz="1600"/>
              <a:t>Isabelle DENANT, Ien</a:t>
            </a:r>
          </a:p>
        </p:txBody>
      </p:sp>
      <p:sp>
        <p:nvSpPr>
          <p:cNvPr id="30727" name="ZoneTexte 7"/>
          <p:cNvSpPr txBox="1">
            <a:spLocks noChangeArrowheads="1"/>
          </p:cNvSpPr>
          <p:nvPr/>
        </p:nvSpPr>
        <p:spPr bwMode="auto">
          <a:xfrm>
            <a:off x="323850" y="404813"/>
            <a:ext cx="8208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 b="1">
                <a:solidFill>
                  <a:schemeClr val="bg1"/>
                </a:solidFill>
                <a:latin typeface="Verdana" charset="0"/>
              </a:rPr>
              <a:t>La clôture à la SEP Edgar QUINET</a:t>
            </a:r>
          </a:p>
          <a:p>
            <a:pPr eaLnBrk="1" hangingPunct="1"/>
            <a:r>
              <a:rPr lang="fr-FR" sz="2400" b="1">
                <a:solidFill>
                  <a:schemeClr val="bg1"/>
                </a:solidFill>
                <a:latin typeface="Verdana" charset="0"/>
              </a:rPr>
              <a:t>25 mai 2012</a:t>
            </a:r>
            <a:endParaRPr lang="fr-FR">
              <a:latin typeface="Verdana" charset="0"/>
            </a:endParaRPr>
          </a:p>
        </p:txBody>
      </p:sp>
      <p:sp>
        <p:nvSpPr>
          <p:cNvPr id="30728" name="Espace réservé du numéro de diapositive 8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45F6EF-74C2-CE49-84C0-E999B1B3425C}" type="slidenum">
              <a:rPr lang="fr-FR" sz="1400"/>
              <a:pPr algn="r" eaLnBrk="1" hangingPunct="1"/>
              <a:t>14</a:t>
            </a:fld>
            <a:endParaRPr lang="fr-FR" sz="140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45DF33-E76A-E74C-94A8-1421074CD1AF}" type="slidenum">
              <a:rPr lang="fr-FR"/>
              <a:pPr eaLnBrk="1" hangingPunct="1"/>
              <a:t>15</a:t>
            </a:fld>
            <a:endParaRPr lang="fr-FR"/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468313" y="1268413"/>
            <a:ext cx="8353425" cy="576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FR" b="1">
                <a:solidFill>
                  <a:schemeClr val="bg1"/>
                </a:solidFill>
              </a:rPr>
              <a:t>http://www.ac-paris.fr/portail/jcms/p1_560783/finale-du-concours-general-des-metiers-specialite-commerce?cid=p1_347242</a:t>
            </a:r>
          </a:p>
        </p:txBody>
      </p:sp>
      <p:sp>
        <p:nvSpPr>
          <p:cNvPr id="31748" name="Espace réservé du numéro de diapositive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9DBB6EA-3795-0945-B59D-9CBA66B462ED}" type="slidenum">
              <a:rPr lang="fr-FR" sz="1400"/>
              <a:pPr algn="r" eaLnBrk="1" hangingPunct="1"/>
              <a:t>15</a:t>
            </a:fld>
            <a:endParaRPr lang="fr-FR" sz="1400"/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9" t="17632" r="16522" b="31616"/>
          <a:stretch>
            <a:fillRect/>
          </a:stretch>
        </p:blipFill>
        <p:spPr bwMode="auto">
          <a:xfrm>
            <a:off x="827088" y="2060575"/>
            <a:ext cx="756126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600" b="1">
                <a:solidFill>
                  <a:schemeClr val="bg1"/>
                </a:solidFill>
                <a:latin typeface="Verdana" charset="0"/>
              </a:rPr>
              <a:t>Rubriques de sites</a:t>
            </a:r>
          </a:p>
          <a:p>
            <a:pPr marL="342900" indent="-342900">
              <a:spcBef>
                <a:spcPct val="20000"/>
              </a:spcBef>
            </a:pPr>
            <a:r>
              <a:rPr lang="fr-FR" sz="2600" b="1">
                <a:solidFill>
                  <a:schemeClr val="bg1"/>
                </a:solidFill>
                <a:latin typeface="Verdana" charset="0"/>
              </a:rPr>
              <a:t> concours général des métiers Commerce</a:t>
            </a:r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C1D482-E2D3-E54A-BF6A-96DC58D68C0C}" type="slidenum">
              <a:rPr lang="fr-FR"/>
              <a:pPr eaLnBrk="1" hangingPunct="1"/>
              <a:t>16</a:t>
            </a:fld>
            <a:endParaRPr lang="fr-FR"/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395288" y="981075"/>
            <a:ext cx="8353425" cy="360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FR" sz="2800" b="1">
                <a:solidFill>
                  <a:schemeClr val="bg1"/>
                </a:solidFill>
              </a:rPr>
              <a:t>http://www4.ac-nancy-metz.fr/crm/index</a:t>
            </a:r>
            <a:endParaRPr lang="fr-FR" sz="2800" b="1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32772" name="Espace réservé du numéro de diapositive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A8FA01E-40FF-3C46-93B5-22C283187D86}" type="slidenum">
              <a:rPr lang="fr-FR" sz="1400"/>
              <a:pPr algn="r" eaLnBrk="1" hangingPunct="1"/>
              <a:t>16</a:t>
            </a:fld>
            <a:endParaRPr lang="fr-FR" sz="1400"/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15007" r="6033" b="17632"/>
          <a:stretch>
            <a:fillRect/>
          </a:stretch>
        </p:blipFill>
        <p:spPr bwMode="auto">
          <a:xfrm>
            <a:off x="1042988" y="2276475"/>
            <a:ext cx="72009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F37713-E922-C14C-9F06-059943DD43E6}" type="slidenum">
              <a:rPr lang="fr-FR"/>
              <a:pPr eaLnBrk="1" hangingPunct="1"/>
              <a:t>17</a:t>
            </a:fld>
            <a:endParaRPr lang="fr-FR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5274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14375"/>
            <a:ext cx="3167063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34559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27088" y="188913"/>
            <a:ext cx="2735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>
                <a:solidFill>
                  <a:schemeClr val="bg1"/>
                </a:solidFill>
              </a:rPr>
              <a:t>Sujets 2011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219700" y="188913"/>
            <a:ext cx="2735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>
                <a:solidFill>
                  <a:schemeClr val="bg1"/>
                </a:solidFill>
              </a:rPr>
              <a:t>Sujets 2012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4643438" y="2924175"/>
            <a:ext cx="41767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>
                <a:solidFill>
                  <a:schemeClr val="bg1"/>
                </a:solidFill>
              </a:rPr>
              <a:t>Participer à l</a:t>
            </a:r>
            <a:r>
              <a:rPr lang="ja-JP" altLang="fr-FR" sz="1400" b="1">
                <a:solidFill>
                  <a:schemeClr val="bg1"/>
                </a:solidFill>
              </a:rPr>
              <a:t>’</a:t>
            </a:r>
            <a:r>
              <a:rPr lang="fr-FR" sz="1400" b="1">
                <a:solidFill>
                  <a:schemeClr val="bg1"/>
                </a:solidFill>
              </a:rPr>
              <a:t>opération « Fiers de nos Prix » au sous-rayon Motorisés Printemps Eté 2012</a:t>
            </a:r>
          </a:p>
          <a:p>
            <a:pPr eaLnBrk="1" hangingPunct="1"/>
            <a:r>
              <a:rPr lang="fr-FR" sz="1400" b="1">
                <a:solidFill>
                  <a:schemeClr val="bg1"/>
                </a:solidFill>
              </a:rPr>
              <a:t>LEROY MERLIN Ivry/Seine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0" y="3068638"/>
            <a:ext cx="4356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>
                <a:solidFill>
                  <a:schemeClr val="bg1"/>
                </a:solidFill>
              </a:rPr>
              <a:t>Participer à l</a:t>
            </a:r>
            <a:r>
              <a:rPr lang="ja-JP" altLang="fr-FR" sz="1400" b="1">
                <a:solidFill>
                  <a:schemeClr val="bg1"/>
                </a:solidFill>
              </a:rPr>
              <a:t>’</a:t>
            </a:r>
            <a:r>
              <a:rPr lang="fr-FR" sz="1400" b="1">
                <a:solidFill>
                  <a:schemeClr val="bg1"/>
                </a:solidFill>
              </a:rPr>
              <a:t>opération « Tous au numérique »</a:t>
            </a:r>
          </a:p>
          <a:p>
            <a:pPr eaLnBrk="1" hangingPunct="1"/>
            <a:r>
              <a:rPr lang="fr-FR" sz="1400" b="1">
                <a:solidFill>
                  <a:schemeClr val="bg1"/>
                </a:solidFill>
              </a:rPr>
              <a:t>CORA Val d</a:t>
            </a:r>
            <a:r>
              <a:rPr lang="ja-JP" altLang="fr-FR" sz="1400" b="1">
                <a:solidFill>
                  <a:schemeClr val="bg1"/>
                </a:solidFill>
              </a:rPr>
              <a:t>’</a:t>
            </a:r>
            <a:r>
              <a:rPr lang="fr-FR" sz="1400" b="1">
                <a:solidFill>
                  <a:schemeClr val="bg1"/>
                </a:solidFill>
              </a:rPr>
              <a:t>YERRES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250825" y="6092825"/>
            <a:ext cx="4033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>
                <a:solidFill>
                  <a:schemeClr val="bg1"/>
                </a:solidFill>
              </a:rPr>
              <a:t>Optimiser le segment de la salade en sachet </a:t>
            </a:r>
          </a:p>
          <a:p>
            <a:pPr eaLnBrk="1" hangingPunct="1"/>
            <a:r>
              <a:rPr lang="fr-FR" sz="1400" b="1">
                <a:solidFill>
                  <a:schemeClr val="bg1"/>
                </a:solidFill>
              </a:rPr>
              <a:t>SIMPLY MARKET Voltaire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4643438" y="6092825"/>
            <a:ext cx="41767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>
                <a:solidFill>
                  <a:schemeClr val="bg1"/>
                </a:solidFill>
              </a:rPr>
              <a:t>Devenir conseiller de vente en Puériculture </a:t>
            </a:r>
          </a:p>
          <a:p>
            <a:pPr eaLnBrk="1" hangingPunct="1"/>
            <a:r>
              <a:rPr lang="fr-FR" sz="1400" b="1">
                <a:solidFill>
                  <a:schemeClr val="bg1"/>
                </a:solidFill>
              </a:rPr>
              <a:t>CARREFOUR Planet Les Ulis</a:t>
            </a:r>
          </a:p>
        </p:txBody>
      </p:sp>
      <p:pic>
        <p:nvPicPr>
          <p:cNvPr id="3380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16338"/>
            <a:ext cx="3378200" cy="2357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5" name="Espace réservé du numéro de diapositive 1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B060089-07B3-5046-AF16-F6BAA45FDD33}" type="slidenum">
              <a:rPr lang="fr-FR" sz="1400"/>
              <a:pPr algn="r" eaLnBrk="1" hangingPunct="1"/>
              <a:t>17</a:t>
            </a:fld>
            <a:endParaRPr lang="fr-FR" sz="140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978977-B515-C842-890B-92E5D99DAB95}" type="slidenum">
              <a:rPr lang="fr-FR"/>
              <a:pPr eaLnBrk="1" hangingPunct="1"/>
              <a:t>18</a:t>
            </a:fld>
            <a:endParaRPr lang="fr-FR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0" t="945" r="23219"/>
          <a:stretch>
            <a:fillRect/>
          </a:stretch>
        </p:blipFill>
        <p:spPr bwMode="auto">
          <a:xfrm>
            <a:off x="2339975" y="1341438"/>
            <a:ext cx="44640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Espace réservé du numéro de diapositive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BFC3B7A-1824-EF45-9340-CE1BA123221C}" type="slidenum">
              <a:rPr lang="fr-FR" sz="1400"/>
              <a:pPr algn="r" eaLnBrk="1" hangingPunct="1"/>
              <a:t>18</a:t>
            </a:fld>
            <a:endParaRPr lang="fr-FR" sz="1400"/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468313" y="765175"/>
            <a:ext cx="8353425" cy="360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FR" sz="2800" b="1">
                <a:solidFill>
                  <a:schemeClr val="bg1"/>
                </a:solidFill>
              </a:rPr>
              <a:t>http://www4.ac-nancy-metz.fr/crm/index</a:t>
            </a:r>
            <a:endParaRPr lang="fr-FR" sz="2800" b="1">
              <a:solidFill>
                <a:schemeClr val="bg1"/>
              </a:solidFill>
              <a:latin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76983A-4F36-E340-AEF8-768703740775}" type="slidenum">
              <a:rPr lang="fr-FR"/>
              <a:pPr eaLnBrk="1" hangingPunct="1"/>
              <a:t>19</a:t>
            </a:fld>
            <a:endParaRPr lang="fr-FR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fr-FR" sz="2800" b="1">
                <a:solidFill>
                  <a:schemeClr val="bg1"/>
                </a:solidFill>
                <a:latin typeface="Verdana" charset="0"/>
              </a:rPr>
              <a:t>Les lauréats</a:t>
            </a:r>
          </a:p>
        </p:txBody>
      </p:sp>
      <p:graphicFrame>
        <p:nvGraphicFramePr>
          <p:cNvPr id="21710" name="Group 206"/>
          <p:cNvGraphicFramePr>
            <a:graphicFrameLocks noGrp="1"/>
          </p:cNvGraphicFramePr>
          <p:nvPr>
            <p:ph sz="half" idx="2"/>
          </p:nvPr>
        </p:nvGraphicFramePr>
        <p:xfrm>
          <a:off x="395288" y="908050"/>
          <a:ext cx="8075612" cy="5041900"/>
        </p:xfrm>
        <a:graphic>
          <a:graphicData uri="http://schemas.openxmlformats.org/drawingml/2006/table">
            <a:tbl>
              <a:tblPr/>
              <a:tblGrid>
                <a:gridCol w="1152525"/>
                <a:gridCol w="1655762"/>
                <a:gridCol w="1655763"/>
                <a:gridCol w="3611562"/>
              </a:tblGrid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Prix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3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r>
                        <a:rPr kumimoji="0" lang="fr-F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er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Amandine FERVAL</a:t>
                      </a: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CFA interprofessionnel de la Chambre des Métiers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Chartres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Académie d</a:t>
                      </a:r>
                      <a:r>
                        <a:rPr kumimoji="0" lang="ja-JP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’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Orléans-Tours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Anthony COURTILLET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Lycée des métiers Pierre Mendes- France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Montpellier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Académie de Montpellier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r>
                        <a:rPr kumimoji="0" lang="fr-F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ème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Antoine VISDELOUP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Lycée professionnel St Catherine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 MANS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Académie de Nantes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9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r>
                        <a:rPr kumimoji="0" lang="fr-F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ème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 aequo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Thomas ROUILLON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Lycée professionnel du Giennois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Giens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Académie d</a:t>
                      </a:r>
                      <a:r>
                        <a:rPr kumimoji="0" lang="ja-JP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Orléans-Tours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Dimitri FERREIRA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Lpo privé l</a:t>
                      </a:r>
                      <a:r>
                        <a:rPr kumimoji="0" lang="ja-JP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’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Espérance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Nevers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Académie de Dijon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Jordan LEFEBVRE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LP privé L. Aviat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Troyes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Académie de Reims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3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Accessit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Mégane BELLANGER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Lycée professionnel St Catherine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 MANS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Académie de Nantes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6" name="Espace réservé du numéro de diapositive 4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903359D-5CC6-A942-8808-ABE3FBDF008F}" type="slidenum">
              <a:rPr lang="fr-FR" sz="1400"/>
              <a:pPr algn="r" eaLnBrk="1" hangingPunct="1"/>
              <a:t>19</a:t>
            </a:fld>
            <a:endParaRPr lang="fr-FR" sz="140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6CBC9F-DF45-6041-9D30-1C4E9A55051B}" type="slidenum">
              <a:rPr lang="fr-FR"/>
              <a:pPr eaLnBrk="1" hangingPunct="1"/>
              <a:t>2</a:t>
            </a:fld>
            <a:endParaRPr lang="fr-F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893175" cy="4783137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sz="2400" b="1">
                <a:solidFill>
                  <a:schemeClr val="bg1"/>
                </a:solidFill>
                <a:latin typeface="Verdana" charset="0"/>
              </a:rPr>
              <a:t>1. Conditions d</a:t>
            </a:r>
            <a:r>
              <a:rPr lang="ja-JP" altLang="fr-FR" sz="2400" b="1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fr-FR" sz="2400" b="1">
                <a:solidFill>
                  <a:schemeClr val="bg1"/>
                </a:solidFill>
                <a:latin typeface="Verdana" charset="0"/>
              </a:rPr>
              <a:t>inscription 2013</a:t>
            </a:r>
            <a:endParaRPr lang="fr-FR" sz="1800" b="1">
              <a:solidFill>
                <a:srgbClr val="FF0000"/>
              </a:solidFill>
              <a:latin typeface="Verdana" charset="0"/>
            </a:endParaRP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sz="1800" b="1">
                <a:solidFill>
                  <a:schemeClr val="bg1"/>
                </a:solidFill>
                <a:latin typeface="Verdana" charset="0"/>
              </a:rPr>
              <a:t>établissements scolaires public/privé sous contrat/CFA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sz="1800" b="1">
                <a:solidFill>
                  <a:schemeClr val="bg1"/>
                </a:solidFill>
                <a:latin typeface="Verdana" charset="0"/>
              </a:rPr>
              <a:t>scolaires, apprentis - 25 ans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sz="1800" b="1">
                <a:solidFill>
                  <a:schemeClr val="bg1"/>
                </a:solidFill>
                <a:latin typeface="Verdana" charset="0"/>
              </a:rPr>
              <a:t>en terminale de baccalauréat professionnel Commerce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sz="1800" b="1">
                <a:solidFill>
                  <a:schemeClr val="bg1"/>
                </a:solidFill>
                <a:latin typeface="Verdana" charset="0"/>
              </a:rPr>
              <a:t>5 candidats au maximum par établissement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sz="1800" b="1">
                <a:solidFill>
                  <a:schemeClr val="bg1"/>
                </a:solidFill>
                <a:latin typeface="Verdana" charset="0"/>
              </a:rPr>
              <a:t>période d</a:t>
            </a:r>
            <a:r>
              <a:rPr lang="ja-JP" altLang="fr-FR" sz="1800" b="1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fr-FR" sz="1800" b="1">
                <a:solidFill>
                  <a:schemeClr val="bg1"/>
                </a:solidFill>
                <a:latin typeface="Verdana" charset="0"/>
              </a:rPr>
              <a:t>inscription session 2013 : </a:t>
            </a:r>
            <a:r>
              <a:rPr lang="fr-FR" sz="1800" b="1">
                <a:solidFill>
                  <a:schemeClr val="bg1"/>
                </a:solidFill>
                <a:latin typeface="Arial" charset="0"/>
              </a:rPr>
              <a:t>26 novembre/21 déc. 2012</a:t>
            </a:r>
            <a:endParaRPr lang="fr-FR" sz="1800" b="1">
              <a:solidFill>
                <a:schemeClr val="bg1"/>
              </a:solidFill>
              <a:latin typeface="Verdana" charset="0"/>
            </a:endParaRP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sz="2400" b="1">
                <a:solidFill>
                  <a:schemeClr val="bg1"/>
                </a:solidFill>
                <a:latin typeface="Verdana" charset="0"/>
              </a:rPr>
              <a:t>2. Épreuve en 2 parties session 2013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sz="1800" b="1">
                <a:solidFill>
                  <a:schemeClr val="bg1"/>
                </a:solidFill>
                <a:latin typeface="Verdana" charset="0"/>
              </a:rPr>
              <a:t>écrite : 30</a:t>
            </a:r>
            <a:r>
              <a:rPr lang="ja-JP" altLang="fr-FR" sz="1800" b="1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fr-FR" sz="1800" b="1">
                <a:solidFill>
                  <a:schemeClr val="bg1"/>
                </a:solidFill>
                <a:latin typeface="Verdana" charset="0"/>
              </a:rPr>
              <a:t> lecture + 3 h 	20 mars 2013	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sz="1800" b="1">
                <a:solidFill>
                  <a:schemeClr val="bg1"/>
                </a:solidFill>
                <a:latin typeface="Verdana" charset="0"/>
              </a:rPr>
              <a:t>orale : 4 h 		 	24 mai 2013 	</a:t>
            </a:r>
            <a:r>
              <a:rPr lang="fr-FR" sz="1800" b="1">
                <a:solidFill>
                  <a:srgbClr val="7030A0"/>
                </a:solidFill>
                <a:latin typeface="Verdana" charset="0"/>
              </a:rPr>
              <a:t>          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sz="1800" b="1">
                <a:solidFill>
                  <a:schemeClr val="bg1"/>
                </a:solidFill>
                <a:latin typeface="Verdana" charset="0"/>
              </a:rPr>
              <a:t>+ 20</a:t>
            </a:r>
            <a:r>
              <a:rPr lang="ja-JP" altLang="fr-FR" sz="1800" b="1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fr-FR" sz="1800" b="1">
                <a:solidFill>
                  <a:schemeClr val="bg1"/>
                </a:solidFill>
                <a:latin typeface="Verdana" charset="0"/>
              </a:rPr>
              <a:t> entretien responsable métier 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sz="1800" b="1">
                <a:solidFill>
                  <a:schemeClr val="bg1"/>
                </a:solidFill>
                <a:latin typeface="Verdana" charset="0"/>
              </a:rPr>
              <a:t>+ 10</a:t>
            </a:r>
            <a:r>
              <a:rPr lang="ja-JP" altLang="fr-FR" sz="1800" b="1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fr-FR" sz="1800" b="1">
                <a:solidFill>
                  <a:schemeClr val="bg1"/>
                </a:solidFill>
                <a:latin typeface="Verdana" charset="0"/>
              </a:rPr>
              <a:t> entretien jury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sz="1800" b="1">
              <a:solidFill>
                <a:schemeClr val="bg1"/>
              </a:solidFill>
              <a:latin typeface="Verdana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sz="1800" b="1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00113" y="260350"/>
            <a:ext cx="74882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 b="1">
                <a:solidFill>
                  <a:schemeClr val="bg1"/>
                </a:solidFill>
              </a:rPr>
              <a:t>Au sujet du concours général </a:t>
            </a:r>
          </a:p>
          <a:p>
            <a:pPr eaLnBrk="1" hangingPunct="1"/>
            <a:r>
              <a:rPr lang="fr-FR" sz="3200" b="1">
                <a:solidFill>
                  <a:schemeClr val="bg1"/>
                </a:solidFill>
              </a:rPr>
              <a:t>des métiers Commerce</a:t>
            </a:r>
          </a:p>
        </p:txBody>
      </p:sp>
      <p:sp>
        <p:nvSpPr>
          <p:cNvPr id="18437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B74AFF7-BD33-654B-974B-8CF535DC0D80}" type="slidenum">
              <a:rPr lang="fr-FR" sz="1400"/>
              <a:pPr algn="r" eaLnBrk="1" hangingPunct="1"/>
              <a:t>2</a:t>
            </a:fld>
            <a:endParaRPr lang="fr-FR" sz="140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6DDF54-84DE-A449-AD6A-17276F3A4B77}" type="slidenum">
              <a:rPr lang="fr-FR"/>
              <a:pPr eaLnBrk="1" hangingPunct="1"/>
              <a:t>20</a:t>
            </a:fld>
            <a:endParaRPr lang="fr-FR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706438"/>
          </a:xfrm>
        </p:spPr>
        <p:txBody>
          <a:bodyPr/>
          <a:lstStyle/>
          <a:p>
            <a:r>
              <a:rPr lang="fr-FR" sz="2800" b="1">
                <a:solidFill>
                  <a:schemeClr val="bg1"/>
                </a:solidFill>
                <a:latin typeface="Verdana" charset="0"/>
              </a:rPr>
              <a:t>Remise des prix FCD</a:t>
            </a:r>
            <a:br>
              <a:rPr lang="fr-FR" sz="2800" b="1">
                <a:solidFill>
                  <a:schemeClr val="bg1"/>
                </a:solidFill>
                <a:latin typeface="Verdana" charset="0"/>
              </a:rPr>
            </a:br>
            <a:r>
              <a:rPr lang="fr-FR" sz="2400" b="1">
                <a:solidFill>
                  <a:schemeClr val="bg1"/>
                </a:solidFill>
                <a:latin typeface="Verdana" charset="0"/>
              </a:rPr>
              <a:t>30 août 2011</a:t>
            </a:r>
            <a:r>
              <a:rPr lang="fr-FR" sz="2800" b="1">
                <a:solidFill>
                  <a:schemeClr val="bg1"/>
                </a:solidFill>
                <a:latin typeface="Verdana" charset="0"/>
              </a:rPr>
              <a:t> </a:t>
            </a:r>
            <a:br>
              <a:rPr lang="fr-FR" sz="2800" b="1">
                <a:solidFill>
                  <a:schemeClr val="bg1"/>
                </a:solidFill>
                <a:latin typeface="Verdana" charset="0"/>
              </a:rPr>
            </a:br>
            <a:r>
              <a:rPr lang="fr-FR" sz="2000" b="1">
                <a:solidFill>
                  <a:schemeClr val="bg1"/>
                </a:solidFill>
                <a:latin typeface="Arial" charset="0"/>
              </a:rPr>
              <a:t>Maison des Arts et Métiers </a:t>
            </a:r>
            <a:r>
              <a:rPr lang="fr-FR" sz="1800">
                <a:solidFill>
                  <a:schemeClr val="bg1"/>
                </a:solidFill>
                <a:latin typeface="Arial" charset="0"/>
              </a:rPr>
              <a:t>9 bis, avenue d</a:t>
            </a:r>
            <a:r>
              <a:rPr lang="ja-JP" altLang="fr-FR" sz="180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fr-FR" sz="1800">
                <a:solidFill>
                  <a:schemeClr val="bg1"/>
                </a:solidFill>
                <a:latin typeface="Arial" charset="0"/>
              </a:rPr>
              <a:t>Iéna - 75116 Paris</a:t>
            </a:r>
          </a:p>
        </p:txBody>
      </p:sp>
      <p:pic>
        <p:nvPicPr>
          <p:cNvPr id="36868" name="Picture 5" descr="Jacques Creyssel, délégué général de la FCd, remet son prix à Amandine Ferval, la jeune lauréate de 20 a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68413"/>
            <a:ext cx="410527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50825" y="4267200"/>
            <a:ext cx="8497888" cy="2176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La Fédération du commerce et de la distribution</a:t>
            </a:r>
            <a:r>
              <a:rPr lang="fr-FR" b="1">
                <a:solidFill>
                  <a:schemeClr val="bg1"/>
                </a:solidFill>
              </a:rPr>
              <a:t> </a:t>
            </a:r>
            <a:r>
              <a:rPr lang="fr-FR">
                <a:solidFill>
                  <a:schemeClr val="bg1"/>
                </a:solidFill>
              </a:rPr>
              <a:t>a réuni 150 professeurs </a:t>
            </a:r>
          </a:p>
          <a:p>
            <a:r>
              <a:rPr lang="fr-FR">
                <a:solidFill>
                  <a:schemeClr val="bg1"/>
                </a:solidFill>
              </a:rPr>
              <a:t>pour la deuxième édition du séminaire bac pro commerce, </a:t>
            </a:r>
          </a:p>
          <a:p>
            <a:r>
              <a:rPr lang="fr-FR">
                <a:solidFill>
                  <a:schemeClr val="bg1"/>
                </a:solidFill>
              </a:rPr>
              <a:t>organisé dans le cadre de la convention de coopération FCD-Éducation nationale. </a:t>
            </a:r>
          </a:p>
          <a:p>
            <a:endParaRPr lang="fr-FR">
              <a:solidFill>
                <a:schemeClr val="bg1"/>
              </a:solidFill>
            </a:endParaRPr>
          </a:p>
          <a:p>
            <a:r>
              <a:rPr lang="fr-FR" b="1">
                <a:solidFill>
                  <a:schemeClr val="bg1"/>
                </a:solidFill>
              </a:rPr>
              <a:t>Jacques Creyssel</a:t>
            </a:r>
            <a:r>
              <a:rPr lang="fr-FR">
                <a:solidFill>
                  <a:schemeClr val="bg1"/>
                </a:solidFill>
              </a:rPr>
              <a:t>, délégué général de la FCd, remet son prix à </a:t>
            </a:r>
          </a:p>
          <a:p>
            <a:r>
              <a:rPr lang="fr-FR" b="1">
                <a:solidFill>
                  <a:schemeClr val="bg1"/>
                </a:solidFill>
              </a:rPr>
              <a:t>Amandine Ferval</a:t>
            </a:r>
            <a:r>
              <a:rPr lang="fr-FR">
                <a:solidFill>
                  <a:schemeClr val="bg1"/>
                </a:solidFill>
              </a:rPr>
              <a:t>, la jeune lauréate de 20 ans.</a:t>
            </a:r>
          </a:p>
          <a:p>
            <a:endParaRPr lang="fr-FR" sz="1200">
              <a:solidFill>
                <a:schemeClr val="bg1"/>
              </a:solidFill>
            </a:endParaRPr>
          </a:p>
          <a:p>
            <a:r>
              <a:rPr lang="fr-FR" sz="1600" i="1">
                <a:solidFill>
                  <a:schemeClr val="bg1"/>
                </a:solidFill>
              </a:rPr>
              <a:t>Source : LSA 15 septembre 2011</a:t>
            </a:r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2A4856-2DAC-1B4F-97C9-A3BBA2494D94}" type="slidenum">
              <a:rPr lang="fr-FR"/>
              <a:pPr eaLnBrk="1" hangingPunct="1"/>
              <a:t>21</a:t>
            </a:fld>
            <a:endParaRPr lang="fr-FR"/>
          </a:p>
        </p:txBody>
      </p:sp>
      <p:pic>
        <p:nvPicPr>
          <p:cNvPr id="37891" name="Picture 2" descr="https://webmail.ac-paris.fr/attach/DSC_1556.JPG?sid=cK6Oh0VZMag&amp;mbox=INBOX&amp;uid=15449&amp;number=5&amp;filename=DSC_1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54133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10"/>
          <p:cNvSpPr txBox="1">
            <a:spLocks noChangeArrowheads="1"/>
          </p:cNvSpPr>
          <p:nvPr/>
        </p:nvSpPr>
        <p:spPr bwMode="auto">
          <a:xfrm>
            <a:off x="1258888" y="333375"/>
            <a:ext cx="63373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 b="1">
                <a:solidFill>
                  <a:schemeClr val="bg1"/>
                </a:solidFill>
              </a:rPr>
              <a:t>Palmarès du concours général</a:t>
            </a:r>
          </a:p>
          <a:p>
            <a:pPr eaLnBrk="1" hangingPunct="1"/>
            <a:r>
              <a:rPr lang="fr-FR" sz="3200" b="1">
                <a:solidFill>
                  <a:schemeClr val="bg1"/>
                </a:solidFill>
              </a:rPr>
              <a:t>10 juillet 2012 - Sorbonne</a:t>
            </a:r>
          </a:p>
          <a:p>
            <a:pPr eaLnBrk="1" hangingPunct="1"/>
            <a:endParaRPr lang="fr-FR" b="1"/>
          </a:p>
        </p:txBody>
      </p:sp>
      <p:sp>
        <p:nvSpPr>
          <p:cNvPr id="37893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E7DD9D8-BBB8-4F47-BF93-74BEF1F8A74A}" type="slidenum">
              <a:rPr lang="fr-FR" sz="1400"/>
              <a:pPr algn="r" eaLnBrk="1" hangingPunct="1"/>
              <a:t>21</a:t>
            </a:fld>
            <a:endParaRPr lang="fr-FR" sz="140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39750" y="5300663"/>
            <a:ext cx="8064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400" b="1">
                <a:solidFill>
                  <a:schemeClr val="bg1"/>
                </a:solidFill>
              </a:rPr>
              <a:t>Accueil du public dans le grand amphithéâtre </a:t>
            </a:r>
          </a:p>
          <a:p>
            <a:r>
              <a:rPr lang="fr-FR" sz="2400" b="1">
                <a:solidFill>
                  <a:schemeClr val="bg1"/>
                </a:solidFill>
              </a:rPr>
              <a:t>par les apprentis (SNCF) de l</a:t>
            </a:r>
            <a:r>
              <a:rPr lang="ja-JP" altLang="fr-FR" sz="2400" b="1">
                <a:solidFill>
                  <a:schemeClr val="bg1"/>
                </a:solidFill>
              </a:rPr>
              <a:t>’</a:t>
            </a:r>
            <a:r>
              <a:rPr lang="fr-FR" sz="2400" b="1">
                <a:solidFill>
                  <a:schemeClr val="bg1"/>
                </a:solidFill>
              </a:rPr>
              <a:t>UFA Edgar Quinet</a:t>
            </a:r>
            <a:endParaRPr lang="fr-FR" sz="2400" b="1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5800D1-D503-F445-BD99-96078E6D415F}" type="slidenum">
              <a:rPr lang="fr-FR"/>
              <a:pPr eaLnBrk="1" hangingPunct="1"/>
              <a:t>22</a:t>
            </a:fld>
            <a:endParaRPr lang="fr-FR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65175"/>
          </a:xfrm>
        </p:spPr>
        <p:txBody>
          <a:bodyPr/>
          <a:lstStyle/>
          <a:p>
            <a:r>
              <a:rPr lang="fr-FR" sz="3200" b="1">
                <a:solidFill>
                  <a:schemeClr val="bg1"/>
                </a:solidFill>
                <a:latin typeface="Verdana" charset="0"/>
              </a:rPr>
              <a:t>Palmarès 2012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1125538"/>
            <a:ext cx="4392612" cy="5327650"/>
          </a:xfrm>
          <a:ln>
            <a:solidFill>
              <a:schemeClr val="bg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Anthony COURTILLET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1400">
                <a:latin typeface="Arial" charset="0"/>
              </a:rPr>
              <a:t>Lycée des métiers Pierre Mendes- France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1400">
                <a:latin typeface="Arial" charset="0"/>
              </a:rPr>
              <a:t>Montpellier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1400">
                <a:latin typeface="Arial" charset="0"/>
              </a:rPr>
              <a:t>Académie de Montpellier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1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</a:pPr>
            <a:r>
              <a:rPr 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Antoine VISDELOUP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1400">
                <a:latin typeface="Arial" charset="0"/>
              </a:rPr>
              <a:t>Lycée professionnel St Catherine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1400">
                <a:latin typeface="Arial" charset="0"/>
              </a:rPr>
              <a:t>Le MANS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1400">
                <a:latin typeface="Arial" charset="0"/>
              </a:rPr>
              <a:t>Académie de Nantes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1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</a:pPr>
            <a:r>
              <a:rPr 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Thomas ROUILLON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1400">
                <a:latin typeface="Arial" charset="0"/>
              </a:rPr>
              <a:t>Lycée professionnel du Giennois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1400">
                <a:latin typeface="Arial" charset="0"/>
              </a:rPr>
              <a:t>Giens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1400">
                <a:latin typeface="Arial" charset="0"/>
              </a:rPr>
              <a:t>Académie d</a:t>
            </a:r>
            <a:r>
              <a:rPr lang="ja-JP" altLang="fr-FR" sz="1400">
                <a:latin typeface="Arial" charset="0"/>
              </a:rPr>
              <a:t>’</a:t>
            </a:r>
            <a:r>
              <a:rPr lang="fr-FR" sz="1400">
                <a:latin typeface="Arial" charset="0"/>
              </a:rPr>
              <a:t>Orléans-Tours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1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Accessit</a:t>
            </a:r>
            <a:r>
              <a:rPr lang="fr-F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r>
              <a:rPr 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Mégane BELLANGER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1400">
                <a:latin typeface="Arial" charset="0"/>
              </a:rPr>
              <a:t>Lycée professionnel St Catherine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1400">
                <a:latin typeface="Arial" charset="0"/>
              </a:rPr>
              <a:t>Le MANS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1400">
                <a:latin typeface="Arial" charset="0"/>
              </a:rPr>
              <a:t>Académie de Nantes</a:t>
            </a:r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A1A6D5-E3BC-1946-92E7-228AEB38DDFD}" type="slidenum">
              <a:rPr lang="fr-FR"/>
              <a:pPr eaLnBrk="1" hangingPunct="1"/>
              <a:t>23</a:t>
            </a:fld>
            <a:endParaRPr lang="fr-FR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65175"/>
          </a:xfrm>
        </p:spPr>
        <p:txBody>
          <a:bodyPr/>
          <a:lstStyle/>
          <a:p>
            <a:r>
              <a:rPr lang="fr-FR" sz="3200" b="1">
                <a:solidFill>
                  <a:schemeClr val="bg1"/>
                </a:solidFill>
                <a:latin typeface="Verdana" charset="0"/>
              </a:rPr>
              <a:t>Palmarès 2012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981075"/>
            <a:ext cx="6335713" cy="5327650"/>
          </a:xfrm>
          <a:ln>
            <a:solidFill>
              <a:schemeClr val="bg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Anthony COURTILLET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Lycée des métiers Pierre Mendes- France Montpellier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800">
                <a:latin typeface="Arial" charset="0"/>
              </a:rPr>
              <a:t>Académie de Montpellier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28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Professeur 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fr-FR" sz="2400">
                <a:latin typeface="Arial" charset="0"/>
              </a:rPr>
              <a:t>Monsieur Philippe Kircher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2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Entreprises partenaires des périodes de formation en milieu professionnel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-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-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 </a:t>
            </a:r>
            <a:endParaRPr lang="fr-FR" sz="1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1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8BE007-44BA-F340-B2E3-3906866E652E}" type="slidenum">
              <a:rPr lang="fr-FR"/>
              <a:pPr eaLnBrk="1" hangingPunct="1"/>
              <a:t>24</a:t>
            </a:fld>
            <a:endParaRPr lang="fr-FR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65175"/>
          </a:xfrm>
        </p:spPr>
        <p:txBody>
          <a:bodyPr/>
          <a:lstStyle/>
          <a:p>
            <a:r>
              <a:rPr lang="fr-FR" sz="3200" b="1">
                <a:solidFill>
                  <a:schemeClr val="bg1"/>
                </a:solidFill>
                <a:latin typeface="Verdana" charset="0"/>
              </a:rPr>
              <a:t>Palmarès 2012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125538"/>
            <a:ext cx="6192837" cy="5327650"/>
          </a:xfrm>
          <a:ln>
            <a:solidFill>
              <a:schemeClr val="bg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</a:pPr>
            <a:r>
              <a:rPr lang="fr-F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Antoine VISDELOUP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Lycée professionnel St Catherine Le MANS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800">
                <a:latin typeface="Arial" charset="0"/>
              </a:rPr>
              <a:t>Académie de Nantes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2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Professeur: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-      Madame Gautier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2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Entreprises partenaires des périodes de formation en milieu professionnel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-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-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2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FR" sz="2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FR" sz="2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10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1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1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3E3393-B6D9-F942-9A4B-DD42119EB2CA}" type="slidenum">
              <a:rPr lang="fr-FR"/>
              <a:pPr eaLnBrk="1" hangingPunct="1"/>
              <a:t>25</a:t>
            </a:fld>
            <a:endParaRPr lang="fr-FR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65175"/>
          </a:xfrm>
        </p:spPr>
        <p:txBody>
          <a:bodyPr/>
          <a:lstStyle/>
          <a:p>
            <a:r>
              <a:rPr lang="fr-FR" sz="3200" b="1">
                <a:solidFill>
                  <a:schemeClr val="bg1"/>
                </a:solidFill>
                <a:latin typeface="Verdana" charset="0"/>
              </a:rPr>
              <a:t>Palmarès 2012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052513"/>
            <a:ext cx="7416800" cy="5327650"/>
          </a:xfrm>
          <a:ln>
            <a:solidFill>
              <a:schemeClr val="bg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1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</a:pPr>
            <a:r>
              <a:rPr lang="fr-F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Thomas ROUILLON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Lycée professionnel du Giennois Giens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800">
                <a:latin typeface="Arial" charset="0"/>
              </a:rPr>
              <a:t>Académie d</a:t>
            </a:r>
            <a:r>
              <a:rPr lang="ja-JP" altLang="fr-FR" sz="2800">
                <a:latin typeface="Arial" charset="0"/>
              </a:rPr>
              <a:t>’</a:t>
            </a:r>
            <a:r>
              <a:rPr lang="fr-FR" sz="2800">
                <a:latin typeface="Arial" charset="0"/>
              </a:rPr>
              <a:t>Orléans-Tours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2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Professeur 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-      Monsieur Patrick Cailliez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2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Entreprises partenaires des périodes de formation en milieu professionnel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-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-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2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10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1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840BDA-8733-1847-8D72-232417EDCD6F}" type="slidenum">
              <a:rPr lang="fr-FR"/>
              <a:pPr eaLnBrk="1" hangingPunct="1"/>
              <a:t>26</a:t>
            </a:fld>
            <a:endParaRPr lang="fr-FR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65175"/>
          </a:xfrm>
        </p:spPr>
        <p:txBody>
          <a:bodyPr/>
          <a:lstStyle/>
          <a:p>
            <a:r>
              <a:rPr lang="fr-FR" sz="3200" b="1">
                <a:solidFill>
                  <a:schemeClr val="bg1"/>
                </a:solidFill>
                <a:latin typeface="Verdana" charset="0"/>
              </a:rPr>
              <a:t>Palmarès 2012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052513"/>
            <a:ext cx="7632700" cy="5327650"/>
          </a:xfrm>
          <a:ln>
            <a:solidFill>
              <a:schemeClr val="bg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1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4"/>
            </a:pPr>
            <a:r>
              <a:rPr lang="fr-F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Mégane BELLANGER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Lycée professionnel St Catherine Le MANS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800">
                <a:latin typeface="Arial" charset="0"/>
              </a:rPr>
              <a:t>Académie de Nantes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2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Professeur 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-      Madame Manchon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2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Entreprises partenaires des périodes de formation en milieu professionnel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-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Arial" charset="0"/>
              </a:rPr>
              <a:t>-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2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FR" sz="24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100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1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DFE5C5-D904-AC47-B24F-8BA235261E33}" type="slidenum">
              <a:rPr lang="fr-FR"/>
              <a:pPr eaLnBrk="1" hangingPunct="1"/>
              <a:t>3</a:t>
            </a:fld>
            <a:endParaRPr lang="fr-FR"/>
          </a:p>
        </p:txBody>
      </p:sp>
      <p:sp>
        <p:nvSpPr>
          <p:cNvPr id="1945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fr-FR" sz="2800" b="1">
                <a:solidFill>
                  <a:schemeClr val="bg1"/>
                </a:solidFill>
                <a:latin typeface="Verdana" charset="0"/>
              </a:rPr>
              <a:t>Session 2013</a:t>
            </a:r>
          </a:p>
        </p:txBody>
      </p:sp>
      <p:sp>
        <p:nvSpPr>
          <p:cNvPr id="19460" name="Espace réservé du numéro de diapositive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AE3EB40-8683-6541-A067-1A90CED1DED6}" type="slidenum">
              <a:rPr lang="fr-FR" sz="1400"/>
              <a:pPr algn="r" eaLnBrk="1" hangingPunct="1"/>
              <a:t>3</a:t>
            </a:fld>
            <a:endParaRPr lang="fr-FR" sz="140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47825"/>
            <a:ext cx="65659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itre 1"/>
          <p:cNvSpPr>
            <a:spLocks/>
          </p:cNvSpPr>
          <p:nvPr/>
        </p:nvSpPr>
        <p:spPr bwMode="auto">
          <a:xfrm>
            <a:off x="468313" y="908050"/>
            <a:ext cx="82296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2000" b="1">
                <a:solidFill>
                  <a:schemeClr val="bg1"/>
                </a:solidFill>
              </a:rPr>
              <a:t>http://eduscol.education.fr/pid23173-cid45610/inscriptions-au-concours-general-des-metiers.html</a:t>
            </a:r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3" y="2332038"/>
            <a:ext cx="7991475" cy="4525962"/>
          </a:xfrm>
        </p:spPr>
        <p:txBody>
          <a:bodyPr/>
          <a:lstStyle/>
          <a:p>
            <a:pPr marL="787400" algn="ctr" eaLnBrk="1" hangingPunct="1">
              <a:lnSpc>
                <a:spcPct val="80000"/>
              </a:lnSpc>
              <a:spcBef>
                <a:spcPct val="0"/>
              </a:spcBef>
              <a:buFont typeface="Courier New" charset="0"/>
              <a:buChar char="o"/>
            </a:pPr>
            <a:r>
              <a:rPr lang="fr-FR" sz="2400" b="1">
                <a:solidFill>
                  <a:schemeClr val="bg1"/>
                </a:solidFill>
                <a:latin typeface="Verdana" charset="0"/>
              </a:rPr>
              <a:t>364 candidats  </a:t>
            </a:r>
          </a:p>
          <a:p>
            <a:pPr marL="787400" algn="ctr" eaLnBrk="1" hangingPunct="1">
              <a:lnSpc>
                <a:spcPct val="80000"/>
              </a:lnSpc>
              <a:spcBef>
                <a:spcPct val="0"/>
              </a:spcBef>
              <a:buFont typeface="Courier New" charset="0"/>
              <a:buChar char="o"/>
            </a:pPr>
            <a:r>
              <a:rPr lang="fr-FR" sz="2400" b="1">
                <a:solidFill>
                  <a:schemeClr val="bg1"/>
                </a:solidFill>
                <a:latin typeface="Verdana" charset="0"/>
              </a:rPr>
              <a:t>8 finalistes </a:t>
            </a:r>
          </a:p>
          <a:p>
            <a:pPr marL="787400" algn="ctr" eaLnBrk="1" hangingPunct="1">
              <a:lnSpc>
                <a:spcPct val="80000"/>
              </a:lnSpc>
              <a:spcBef>
                <a:spcPct val="0"/>
              </a:spcBef>
              <a:buFont typeface="Courier New" charset="0"/>
              <a:buChar char="o"/>
            </a:pPr>
            <a:r>
              <a:rPr lang="fr-FR" sz="2400" b="1">
                <a:solidFill>
                  <a:schemeClr val="bg1"/>
                </a:solidFill>
                <a:latin typeface="Verdana" charset="0"/>
              </a:rPr>
              <a:t>3 lauréats et 1 accessit</a:t>
            </a:r>
          </a:p>
          <a:p>
            <a:pPr marL="787400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fr-FR" sz="2400" b="1">
              <a:solidFill>
                <a:schemeClr val="bg1"/>
              </a:solidFill>
              <a:latin typeface="Verdana" charset="0"/>
            </a:endParaRPr>
          </a:p>
          <a:p>
            <a:pPr marL="787400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fr-FR" sz="2000" b="1">
                <a:solidFill>
                  <a:schemeClr val="bg1"/>
                </a:solidFill>
                <a:latin typeface="Verdana" charset="0"/>
              </a:rPr>
              <a:t>par le ministère, en Sorbonne 10 juillet 2012</a:t>
            </a:r>
          </a:p>
          <a:p>
            <a:pPr marL="787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sz="2000" b="1">
              <a:solidFill>
                <a:schemeClr val="bg1"/>
              </a:solidFill>
              <a:latin typeface="Verdana" charset="0"/>
            </a:endParaRPr>
          </a:p>
          <a:p>
            <a:pPr marL="787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sz="2000" b="1">
              <a:solidFill>
                <a:schemeClr val="bg1"/>
              </a:solidFill>
              <a:latin typeface="Verdana" charset="0"/>
            </a:endParaRPr>
          </a:p>
          <a:p>
            <a:pPr marL="787400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fr-FR" sz="2000" b="1">
                <a:solidFill>
                  <a:schemeClr val="bg1"/>
                </a:solidFill>
                <a:latin typeface="Verdana" charset="0"/>
              </a:rPr>
              <a:t>par la FCD à Toulouse les 29 et 30 octobre 2012</a:t>
            </a:r>
          </a:p>
          <a:p>
            <a:pPr marL="787400">
              <a:buFontTx/>
              <a:buNone/>
            </a:pPr>
            <a:endParaRPr lang="fr-FR">
              <a:latin typeface="Arial" charset="0"/>
            </a:endParaRP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6817BD-0D69-8A4C-9955-A0A5D4B7AF6B}" type="slidenum">
              <a:rPr lang="fr-FR"/>
              <a:pPr eaLnBrk="1" hangingPunct="1"/>
              <a:t>4</a:t>
            </a:fld>
            <a:endParaRPr lang="fr-FR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763713" y="333375"/>
            <a:ext cx="5616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fr-FR" sz="3200" b="1">
                <a:solidFill>
                  <a:schemeClr val="bg1"/>
                </a:solidFill>
                <a:latin typeface="Verdana" charset="0"/>
              </a:rPr>
              <a:t>Remise des prix session 2012</a:t>
            </a:r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D9DBBB-F8C1-764C-AA45-0CB274F85263}" type="slidenum">
              <a:rPr lang="fr-FR"/>
              <a:pPr eaLnBrk="1" hangingPunct="1"/>
              <a:t>5</a:t>
            </a:fld>
            <a:endParaRPr lang="fr-FR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b="1">
                <a:solidFill>
                  <a:schemeClr val="bg1"/>
                </a:solidFill>
                <a:latin typeface="Verdana" charset="0"/>
              </a:rPr>
              <a:t>Nombre des candidats </a:t>
            </a:r>
            <a:br>
              <a:rPr lang="fr-FR" sz="2800" b="1">
                <a:solidFill>
                  <a:schemeClr val="bg1"/>
                </a:solidFill>
                <a:latin typeface="Verdana" charset="0"/>
              </a:rPr>
            </a:br>
            <a:r>
              <a:rPr lang="fr-FR" sz="2800" b="1">
                <a:solidFill>
                  <a:schemeClr val="bg1"/>
                </a:solidFill>
                <a:latin typeface="Verdana" charset="0"/>
              </a:rPr>
              <a:t>des sessions 2011 et 2012</a:t>
            </a:r>
          </a:p>
        </p:txBody>
      </p:sp>
      <p:graphicFrame>
        <p:nvGraphicFramePr>
          <p:cNvPr id="21508" name="Object 89"/>
          <p:cNvGraphicFramePr>
            <a:graphicFrameLocks noChangeAspect="1"/>
          </p:cNvGraphicFramePr>
          <p:nvPr>
            <p:ph idx="1"/>
          </p:nvPr>
        </p:nvGraphicFramePr>
        <p:xfrm>
          <a:off x="1692275" y="1916113"/>
          <a:ext cx="609123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Graphique" r:id="rId3" imgW="6096000" imgH="4067175" progId="MSGraph.Chart.8">
                  <p:embed followColorScheme="full"/>
                </p:oleObj>
              </mc:Choice>
              <mc:Fallback>
                <p:oleObj name="Graphique" r:id="rId3" imgW="6096000" imgH="4067175" progId="MSGraph.Chart.8">
                  <p:embed followColorScheme="full"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916113"/>
                        <a:ext cx="609123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EF8CBD1-5304-A243-935D-A00F734B4629}" type="slidenum">
              <a:rPr lang="fr-FR" sz="1400"/>
              <a:pPr algn="r" eaLnBrk="1" hangingPunct="1"/>
              <a:t>5</a:t>
            </a:fld>
            <a:endParaRPr lang="fr-FR" sz="140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CB0800-07FE-624C-9E08-66F09BF65412}" type="slidenum">
              <a:rPr lang="fr-FR"/>
              <a:pPr eaLnBrk="1" hangingPunct="1"/>
              <a:t>6</a:t>
            </a:fld>
            <a:endParaRPr lang="fr-FR"/>
          </a:p>
        </p:txBody>
      </p:sp>
      <p:graphicFrame>
        <p:nvGraphicFramePr>
          <p:cNvPr id="22531" name="Object 8"/>
          <p:cNvGraphicFramePr>
            <a:graphicFrameLocks noChangeAspect="1"/>
          </p:cNvGraphicFramePr>
          <p:nvPr>
            <p:ph idx="1"/>
          </p:nvPr>
        </p:nvGraphicFramePr>
        <p:xfrm>
          <a:off x="684213" y="908050"/>
          <a:ext cx="7802562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Graphique" r:id="rId3" imgW="8515350" imgH="4533900" progId="Excel.Chart.8">
                  <p:embed/>
                </p:oleObj>
              </mc:Choice>
              <mc:Fallback>
                <p:oleObj name="Graphique" r:id="rId3" imgW="8515350" imgH="4533900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08050"/>
                        <a:ext cx="7802562" cy="4997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Espace réservé du numéro de diapositive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688A852-E5F6-624E-9273-BED8268C4BAE}" type="slidenum">
              <a:rPr lang="fr-FR" sz="1400"/>
              <a:pPr algn="r" eaLnBrk="1" hangingPunct="1"/>
              <a:t>6</a:t>
            </a:fld>
            <a:endParaRPr lang="fr-FR" sz="140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A00672-EAF8-2A43-AFEE-D45495B57BC8}" type="slidenum">
              <a:rPr lang="fr-FR"/>
              <a:pPr eaLnBrk="1" hangingPunct="1"/>
              <a:t>7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50825" y="1268413"/>
          <a:ext cx="8604250" cy="4956689"/>
        </p:xfrm>
        <a:graphic>
          <a:graphicData uri="http://schemas.openxmlformats.org/drawingml/2006/table">
            <a:tbl>
              <a:tblPr/>
              <a:tblGrid>
                <a:gridCol w="3887788"/>
                <a:gridCol w="4716462"/>
              </a:tblGrid>
              <a:tr h="749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Président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Richard MANIAK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   inspecteur général économie gestion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8" marR="91438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Vice-présidente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Isabelle DENANT </a:t>
                      </a:r>
                      <a:b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</a:b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inspectrice de l</a:t>
                      </a:r>
                      <a:r>
                        <a:rPr kumimoji="0" lang="ja-JP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’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éducation nationale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économie gestion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8" marR="9143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Philippe ROUVIERE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Direction Formation Hypermarchés France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responsable national École Carrefour France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8" marR="9143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Sophie REINERT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association des professeurs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 vente (APV)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présidente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8" marR="9143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Claudette MONTOYA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CGT</a:t>
                      </a:r>
                    </a:p>
                  </a:txBody>
                  <a:tcPr marL="91438" marR="9143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Pascale MANEIX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PLP Vente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8" marR="9143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Stéphanie DUPUY,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manager du rayon Puériculture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Carrefour Planet  Les Ulis</a:t>
                      </a:r>
                    </a:p>
                  </a:txBody>
                  <a:tcPr marL="91438" marR="9143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Monique BELAMICH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PLP Vente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8" marR="9143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Stéphane RIMOUX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chef de secteur Jardin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Leroy Merlin Ivry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8" marR="9143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3574" name="ZoneTexte 7"/>
          <p:cNvSpPr txBox="1">
            <a:spLocks noChangeArrowheads="1"/>
          </p:cNvSpPr>
          <p:nvPr/>
        </p:nvSpPr>
        <p:spPr bwMode="auto">
          <a:xfrm>
            <a:off x="250825" y="476250"/>
            <a:ext cx="8353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b="1">
                <a:solidFill>
                  <a:schemeClr val="bg1"/>
                </a:solidFill>
                <a:latin typeface="Verdana" charset="0"/>
              </a:rPr>
              <a:t>Le jury de la session 2012</a:t>
            </a:r>
            <a:r>
              <a:rPr lang="fr-FR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575" name="Espace réservé du numéro de diapositive 8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2891D32-B317-8C48-A9A0-546915386690}" type="slidenum">
              <a:rPr lang="fr-FR" sz="1400"/>
              <a:pPr algn="r" eaLnBrk="1" hangingPunct="1"/>
              <a:t>7</a:t>
            </a:fld>
            <a:endParaRPr lang="fr-FR" sz="140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D2D90E-3D5D-7E42-AF54-602B6D623E4F}" type="slidenum">
              <a:rPr lang="fr-FR"/>
              <a:pPr eaLnBrk="1" hangingPunct="1"/>
              <a:t>8</a:t>
            </a:fld>
            <a:endParaRPr lang="fr-FR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fr-FR" sz="2800" b="1">
                <a:solidFill>
                  <a:schemeClr val="bg1"/>
                </a:solidFill>
                <a:latin typeface="Verdana" charset="0"/>
              </a:rPr>
              <a:t>Les académies d</a:t>
            </a:r>
            <a:r>
              <a:rPr lang="ja-JP" altLang="fr-FR" sz="2800" b="1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fr-FR" sz="2800" b="1">
                <a:solidFill>
                  <a:schemeClr val="bg1"/>
                </a:solidFill>
                <a:latin typeface="Verdana" charset="0"/>
              </a:rPr>
              <a:t>origine des candidats finalistes de la session 2012</a:t>
            </a:r>
            <a:endParaRPr lang="fr-FR" sz="2800" b="1">
              <a:solidFill>
                <a:srgbClr val="FF0000"/>
              </a:solidFill>
              <a:latin typeface="Verdana" charset="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96975"/>
            <a:ext cx="5329237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7"/>
          <p:cNvSpPr txBox="1">
            <a:spLocks noChangeArrowheads="1"/>
          </p:cNvSpPr>
          <p:nvPr/>
        </p:nvSpPr>
        <p:spPr bwMode="auto">
          <a:xfrm>
            <a:off x="4787900" y="5373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FR" b="1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24582" name="Text Box 19"/>
          <p:cNvSpPr txBox="1">
            <a:spLocks noChangeArrowheads="1"/>
          </p:cNvSpPr>
          <p:nvPr/>
        </p:nvSpPr>
        <p:spPr bwMode="auto">
          <a:xfrm>
            <a:off x="3635375" y="27813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FR" b="1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24583" name="Text Box 21"/>
          <p:cNvSpPr txBox="1">
            <a:spLocks noChangeArrowheads="1"/>
          </p:cNvSpPr>
          <p:nvPr/>
        </p:nvSpPr>
        <p:spPr bwMode="auto">
          <a:xfrm>
            <a:off x="4427538" y="32845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FR" b="1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24584" name="Text Box 26"/>
          <p:cNvSpPr txBox="1">
            <a:spLocks noChangeArrowheads="1"/>
          </p:cNvSpPr>
          <p:nvPr/>
        </p:nvSpPr>
        <p:spPr bwMode="auto">
          <a:xfrm>
            <a:off x="2555875" y="2349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FR" b="1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24585" name="Text Box 27"/>
          <p:cNvSpPr txBox="1">
            <a:spLocks noChangeArrowheads="1"/>
          </p:cNvSpPr>
          <p:nvPr/>
        </p:nvSpPr>
        <p:spPr bwMode="auto">
          <a:xfrm>
            <a:off x="4284663" y="17002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FR" b="1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24586" name="Text Box 31"/>
          <p:cNvSpPr txBox="1">
            <a:spLocks noChangeArrowheads="1"/>
          </p:cNvSpPr>
          <p:nvPr/>
        </p:nvSpPr>
        <p:spPr bwMode="auto">
          <a:xfrm>
            <a:off x="5076825" y="3644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FR" b="1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24587" name="Espace réservé du numéro de diapositive 1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A1E49E8-C74A-DC45-943D-DEECB8B72276}" type="slidenum">
              <a:rPr lang="fr-FR" sz="1400"/>
              <a:pPr algn="r" eaLnBrk="1" hangingPunct="1"/>
              <a:t>8</a:t>
            </a:fld>
            <a:endParaRPr lang="fr-FR" sz="140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CE0483-413D-DB41-81D7-6DC46DC602EC}" type="slidenum">
              <a:rPr lang="fr-FR"/>
              <a:pPr eaLnBrk="1" hangingPunct="1"/>
              <a:t>9</a:t>
            </a:fld>
            <a:endParaRPr lang="fr-FR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5245100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611188" y="5084763"/>
            <a:ext cx="8281987" cy="119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 b="1">
                <a:solidFill>
                  <a:schemeClr val="bg1"/>
                </a:solidFill>
              </a:rPr>
              <a:t>Participer à l</a:t>
            </a:r>
            <a:r>
              <a:rPr lang="ja-JP" altLang="fr-FR" sz="2400" b="1">
                <a:solidFill>
                  <a:schemeClr val="bg1"/>
                </a:solidFill>
              </a:rPr>
              <a:t>’</a:t>
            </a:r>
            <a:r>
              <a:rPr lang="fr-FR" sz="2400" b="1">
                <a:solidFill>
                  <a:schemeClr val="bg1"/>
                </a:solidFill>
              </a:rPr>
              <a:t>opération « Fiers de nos Prix » </a:t>
            </a:r>
          </a:p>
          <a:p>
            <a:pPr eaLnBrk="1" hangingPunct="1"/>
            <a:r>
              <a:rPr lang="fr-FR" sz="2400" b="1">
                <a:solidFill>
                  <a:schemeClr val="bg1"/>
                </a:solidFill>
              </a:rPr>
              <a:t>au sous-rayon Motorisés Printemps-Eté 2012</a:t>
            </a:r>
          </a:p>
          <a:p>
            <a:pPr eaLnBrk="1" hangingPunct="1"/>
            <a:r>
              <a:rPr lang="fr-FR" sz="2400" b="1">
                <a:solidFill>
                  <a:schemeClr val="bg1"/>
                </a:solidFill>
              </a:rPr>
              <a:t>LEROY MERLIN Ivry/Seine</a:t>
            </a:r>
          </a:p>
        </p:txBody>
      </p:sp>
      <p:sp>
        <p:nvSpPr>
          <p:cNvPr id="25605" name="Espace réservé du numéro de diapositive 1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355CDA4-B3CE-E44C-B0FA-4D2E9DDF7345}" type="slidenum">
              <a:rPr lang="fr-FR" sz="1400"/>
              <a:pPr algn="r" eaLnBrk="1" hangingPunct="1"/>
              <a:t>9</a:t>
            </a:fld>
            <a:endParaRPr lang="fr-FR" sz="1400"/>
          </a:p>
        </p:txBody>
      </p:sp>
      <p:sp>
        <p:nvSpPr>
          <p:cNvPr id="25606" name="Rectangle 117"/>
          <p:cNvSpPr>
            <a:spLocks noChangeArrowheads="1"/>
          </p:cNvSpPr>
          <p:nvPr/>
        </p:nvSpPr>
        <p:spPr bwMode="auto">
          <a:xfrm>
            <a:off x="250825" y="333375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2800" b="1">
                <a:solidFill>
                  <a:schemeClr val="bg1"/>
                </a:solidFill>
                <a:latin typeface="Verdana" charset="0"/>
              </a:rPr>
              <a:t>La première partie de l</a:t>
            </a:r>
            <a:r>
              <a:rPr lang="ja-JP" altLang="fr-FR" sz="2800" b="1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fr-FR" sz="2800" b="1">
                <a:solidFill>
                  <a:schemeClr val="bg1"/>
                </a:solidFill>
                <a:latin typeface="Verdana" charset="0"/>
              </a:rPr>
              <a:t>épreuve : écrit</a:t>
            </a:r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2624</TotalTime>
  <Words>862</Words>
  <Application>Microsoft Macintosh PowerPoint</Application>
  <PresentationFormat>On-screen Show (4:3)</PresentationFormat>
  <Paragraphs>291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Unicode MS</vt:lpstr>
      <vt:lpstr>Verdana</vt:lpstr>
      <vt:lpstr>Courier New</vt:lpstr>
      <vt:lpstr>Modèle par défaut</vt:lpstr>
      <vt:lpstr>Graphique Microsoft Graph</vt:lpstr>
      <vt:lpstr>Graphique Microsoft Office Excel</vt:lpstr>
      <vt:lpstr>PowerPoint Presentation</vt:lpstr>
      <vt:lpstr>PowerPoint Presentation</vt:lpstr>
      <vt:lpstr>Session 2013</vt:lpstr>
      <vt:lpstr>PowerPoint Presentation</vt:lpstr>
      <vt:lpstr>Nombre des candidats  des sessions 2011 et 2012</vt:lpstr>
      <vt:lpstr>PowerPoint Presentation</vt:lpstr>
      <vt:lpstr>PowerPoint Presentation</vt:lpstr>
      <vt:lpstr>Les académies d’origine des candidats finalistes de la session 2012</vt:lpstr>
      <vt:lpstr>PowerPoint Presentation</vt:lpstr>
      <vt:lpstr>Les finalistes de la session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lauréats</vt:lpstr>
      <vt:lpstr>Remise des prix FCD 30 août 2011  Maison des Arts et Métiers 9 bis, avenue d’Iéna - 75116 Paris</vt:lpstr>
      <vt:lpstr>PowerPoint Presentation</vt:lpstr>
      <vt:lpstr>Palmarès 2012</vt:lpstr>
      <vt:lpstr>Palmarès 2012</vt:lpstr>
      <vt:lpstr>Palmarès 2012</vt:lpstr>
      <vt:lpstr>Palmarès 2012</vt:lpstr>
      <vt:lpstr>Palmarès 2012</vt:lpstr>
    </vt:vector>
  </TitlesOfParts>
  <Company>acma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CGM Séminaire FCD 12</dc:title>
  <dc:creator>I DENANT IEN</dc:creator>
  <cp:lastModifiedBy>clouclou</cp:lastModifiedBy>
  <cp:revision>409</cp:revision>
  <dcterms:created xsi:type="dcterms:W3CDTF">2006-05-10T17:30:23Z</dcterms:created>
  <dcterms:modified xsi:type="dcterms:W3CDTF">2012-12-12T11:15:20Z</dcterms:modified>
</cp:coreProperties>
</file>