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325" r:id="rId3"/>
    <p:sldId id="326" r:id="rId4"/>
    <p:sldId id="327" r:id="rId5"/>
    <p:sldId id="329" r:id="rId6"/>
    <p:sldId id="331" r:id="rId7"/>
    <p:sldId id="330" r:id="rId8"/>
    <p:sldId id="342" r:id="rId9"/>
    <p:sldId id="350" r:id="rId10"/>
    <p:sldId id="345" r:id="rId11"/>
    <p:sldId id="346" r:id="rId12"/>
    <p:sldId id="348" r:id="rId13"/>
  </p:sldIdLst>
  <p:sldSz cx="9144000" cy="6858000" type="screen4x3"/>
  <p:notesSz cx="6735763" cy="98663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10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DDDDDD"/>
    <a:srgbClr val="FF6600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645" autoAdjust="0"/>
  </p:normalViewPr>
  <p:slideViewPr>
    <p:cSldViewPr>
      <p:cViewPr>
        <p:scale>
          <a:sx n="75" d="100"/>
          <a:sy n="75" d="100"/>
        </p:scale>
        <p:origin x="-96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38" y="0"/>
            <a:ext cx="29178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78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38" y="9372600"/>
            <a:ext cx="29178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0FD0EE-4D2A-0B45-AAAC-1ADBC75501A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737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B5713-3C77-574C-8642-64B57AFC763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13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8CC929-2D3A-9B49-B1AB-16A02A724E9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1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85DB1-D9F2-FA41-AEB5-22C39591DF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47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02E55D-EB1E-5147-9514-C526405A727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62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2B9AC-0825-314E-B06D-1F506D016E1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16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C1728-0E8A-1240-9B18-0907E76C5F7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37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48E425-007B-CA47-9D56-5B2A2DD66BC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78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F926C2-D259-984C-9752-3BA4802E37A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4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1C396C-1E45-DB4A-952F-49C879E6C30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0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DB384-9004-0941-A85E-7920015377D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39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31CDA-197F-B149-A546-E9865C84658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99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6258D8-CF4D-3041-8A1C-C8923B38753A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ariaa-logo-ins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981075"/>
            <a:ext cx="3960812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9"/>
          <p:cNvSpPr txBox="1">
            <a:spLocks noChangeArrowheads="1"/>
          </p:cNvSpPr>
          <p:nvPr/>
        </p:nvSpPr>
        <p:spPr bwMode="auto">
          <a:xfrm>
            <a:off x="827088" y="4292600"/>
            <a:ext cx="81375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400" b="1">
                <a:solidFill>
                  <a:srgbClr val="FF0000"/>
                </a:solidFill>
                <a:latin typeface="Lucida Sans" charset="0"/>
              </a:rPr>
              <a:t>Association Régionale des Industries Alimentaires</a:t>
            </a:r>
          </a:p>
          <a:p>
            <a:pPr eaLnBrk="1" hangingPunct="1"/>
            <a:endParaRPr lang="fr-FR" sz="2400" b="1">
              <a:solidFill>
                <a:srgbClr val="FF0000"/>
              </a:solidFill>
              <a:latin typeface="Lucida Sans" charset="0"/>
            </a:endParaRPr>
          </a:p>
          <a:p>
            <a:pPr eaLnBrk="1" hangingPunct="1"/>
            <a:r>
              <a:rPr lang="fr-FR" sz="1600" b="1">
                <a:latin typeface="Lucida Sans" charset="0"/>
              </a:rPr>
              <a:t>            Université d</a:t>
            </a:r>
            <a:r>
              <a:rPr lang="ja-JP" altLang="fr-FR" sz="1600" b="1">
                <a:latin typeface="Lucida Sans" charset="0"/>
              </a:rPr>
              <a:t>’</a:t>
            </a:r>
            <a:r>
              <a:rPr lang="fr-FR" sz="1600" b="1">
                <a:latin typeface="Lucida Sans" charset="0"/>
              </a:rPr>
              <a:t>Automne FCD – 30 octobre 2012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b="1">
                <a:solidFill>
                  <a:srgbClr val="FF6600"/>
                </a:solidFill>
                <a:latin typeface="Times New Roman" charset="0"/>
              </a:rPr>
              <a:t>Salaisons GERIAL,</a:t>
            </a:r>
            <a:br>
              <a:rPr lang="fr-FR" sz="4000" b="1">
                <a:solidFill>
                  <a:srgbClr val="FF6600"/>
                </a:solidFill>
                <a:latin typeface="Times New Roman" charset="0"/>
              </a:rPr>
            </a:br>
            <a:r>
              <a:rPr lang="fr-FR" sz="4000" b="1">
                <a:solidFill>
                  <a:srgbClr val="FF6600"/>
                </a:solidFill>
                <a:latin typeface="Times New Roman" charset="0"/>
              </a:rPr>
              <a:t>à GIMONT - 32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>
                <a:latin typeface="Times New Roman" charset="0"/>
              </a:rPr>
              <a:t>Un produit leader: le Jambon d</a:t>
            </a:r>
            <a:r>
              <a:rPr lang="ja-JP" altLang="fr-FR">
                <a:latin typeface="Times New Roman" charset="0"/>
              </a:rPr>
              <a:t>’</a:t>
            </a:r>
            <a:r>
              <a:rPr lang="fr-FR">
                <a:latin typeface="Times New Roman" charset="0"/>
              </a:rPr>
              <a:t>AUCH, vendu entier au rayon traiteur ou tranché (unité de tranchage depuis 2010) au rayon frais emballé</a:t>
            </a: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r>
              <a:rPr lang="fr-FR">
                <a:latin typeface="Times New Roman" charset="0"/>
              </a:rPr>
              <a:t>Une marque: « Le jambon d</a:t>
            </a:r>
            <a:r>
              <a:rPr lang="ja-JP" altLang="fr-FR">
                <a:latin typeface="Times New Roman" charset="0"/>
              </a:rPr>
              <a:t>’</a:t>
            </a:r>
            <a:r>
              <a:rPr lang="fr-FR">
                <a:latin typeface="Times New Roman" charset="0"/>
              </a:rPr>
              <a:t>Auch »</a:t>
            </a: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endParaRPr lang="fr-FR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b="1">
                <a:solidFill>
                  <a:srgbClr val="FF6600"/>
                </a:solidFill>
                <a:latin typeface="Times New Roman" charset="0"/>
              </a:rPr>
              <a:t>Salaisons GERIAL,</a:t>
            </a:r>
            <a:br>
              <a:rPr lang="fr-FR" sz="4000" b="1">
                <a:solidFill>
                  <a:srgbClr val="FF6600"/>
                </a:solidFill>
                <a:latin typeface="Times New Roman" charset="0"/>
              </a:rPr>
            </a:br>
            <a:r>
              <a:rPr lang="fr-FR" sz="4000" b="1">
                <a:solidFill>
                  <a:srgbClr val="FF6600"/>
                </a:solidFill>
                <a:latin typeface="Times New Roman" charset="0"/>
              </a:rPr>
              <a:t>à GIMONT - 32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>
                <a:latin typeface="Times New Roman" charset="0"/>
              </a:rPr>
              <a:t>CA: 4,5 M €</a:t>
            </a: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r>
              <a:rPr lang="fr-FR">
                <a:latin typeface="Times New Roman" charset="0"/>
              </a:rPr>
              <a:t>. Effectif: 20</a:t>
            </a: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r>
              <a:rPr lang="fr-FR">
                <a:latin typeface="Times New Roman" charset="0"/>
              </a:rPr>
              <a:t>Entreprise en forte croissance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b="1">
                <a:solidFill>
                  <a:srgbClr val="FF6600"/>
                </a:solidFill>
                <a:latin typeface="Times New Roman" charset="0"/>
              </a:rPr>
              <a:t>Salaisons GERIAL,</a:t>
            </a:r>
            <a:br>
              <a:rPr lang="fr-FR" sz="4000" b="1">
                <a:solidFill>
                  <a:srgbClr val="FF6600"/>
                </a:solidFill>
                <a:latin typeface="Times New Roman" charset="0"/>
              </a:rPr>
            </a:br>
            <a:r>
              <a:rPr lang="fr-FR" sz="4000" b="1">
                <a:solidFill>
                  <a:srgbClr val="FF6600"/>
                </a:solidFill>
                <a:latin typeface="Times New Roman" charset="0"/>
              </a:rPr>
              <a:t>à GIMONT - 32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76475"/>
            <a:ext cx="7772400" cy="4114800"/>
          </a:xfrm>
        </p:spPr>
        <p:txBody>
          <a:bodyPr/>
          <a:lstStyle/>
          <a:p>
            <a:pPr eaLnBrk="1" hangingPunct="1"/>
            <a:r>
              <a:rPr lang="fr-FR">
                <a:latin typeface="Times New Roman" charset="0"/>
              </a:rPr>
              <a:t>Distribution:	95% grand sud de la France</a:t>
            </a:r>
          </a:p>
          <a:p>
            <a:pPr lvl="4" eaLnBrk="1" hangingPunct="1">
              <a:buFontTx/>
              <a:buNone/>
            </a:pPr>
            <a:r>
              <a:rPr lang="fr-FR">
                <a:latin typeface="Times New Roman" charset="0"/>
              </a:rPr>
              <a:t>                 </a:t>
            </a:r>
            <a:r>
              <a:rPr lang="fr-FR" sz="3200">
                <a:latin typeface="Times New Roman" charset="0"/>
              </a:rPr>
              <a:t>5% export</a:t>
            </a:r>
          </a:p>
          <a:p>
            <a:pPr eaLnBrk="1" hangingPunct="1"/>
            <a:endParaRPr lang="fr-FR">
              <a:latin typeface="Times New Roman" charset="0"/>
            </a:endParaRPr>
          </a:p>
          <a:p>
            <a:pPr eaLnBrk="1" hangingPunct="1"/>
            <a:r>
              <a:rPr lang="fr-FR">
                <a:latin typeface="Times New Roman" charset="0"/>
              </a:rPr>
              <a:t>GD française: sur plateforme avec toutes les enseignes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52400" y="2033588"/>
            <a:ext cx="9048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600" b="1">
                <a:solidFill>
                  <a:srgbClr val="FF0000"/>
                </a:solidFill>
                <a:latin typeface="Comic Sans MS" charset="0"/>
              </a:rPr>
              <a:t>L</a:t>
            </a:r>
            <a:r>
              <a:rPr lang="ja-JP" altLang="fr-FR" sz="3600" b="1">
                <a:solidFill>
                  <a:srgbClr val="FF0000"/>
                </a:solidFill>
                <a:latin typeface="Comic Sans MS" charset="0"/>
              </a:rPr>
              <a:t>’</a:t>
            </a:r>
            <a:r>
              <a:rPr lang="fr-FR" sz="3600" b="1">
                <a:solidFill>
                  <a:srgbClr val="FF0000"/>
                </a:solidFill>
                <a:latin typeface="Comic Sans MS" charset="0"/>
              </a:rPr>
              <a:t> A R I A</a:t>
            </a:r>
          </a:p>
          <a:p>
            <a:pPr algn="ctr" eaLnBrk="1" hangingPunct="1"/>
            <a:r>
              <a:rPr lang="fr-FR" sz="3600" b="1">
                <a:solidFill>
                  <a:srgbClr val="FF0000"/>
                </a:solidFill>
                <a:latin typeface="Comic Sans MS" charset="0"/>
              </a:rPr>
              <a:t>Association Régionale </a:t>
            </a:r>
          </a:p>
          <a:p>
            <a:pPr algn="ctr" eaLnBrk="1" hangingPunct="1"/>
            <a:r>
              <a:rPr lang="fr-FR" sz="3600" b="1">
                <a:solidFill>
                  <a:srgbClr val="FF0000"/>
                </a:solidFill>
                <a:latin typeface="Comic Sans MS" charset="0"/>
              </a:rPr>
              <a:t>des Industries Alimentaires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526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fr-FR"/>
          </a:p>
          <a:p>
            <a:pPr algn="ctr" eaLnBrk="1" hangingPunct="1"/>
            <a:r>
              <a:rPr lang="fr-FR" sz="2800" b="1">
                <a:solidFill>
                  <a:schemeClr val="accent2"/>
                </a:solidFill>
                <a:latin typeface="Comic Sans MS" charset="0"/>
                <a:cs typeface="Arial" charset="0"/>
              </a:rPr>
              <a:t>Qui sommes nous ?</a:t>
            </a:r>
          </a:p>
          <a:p>
            <a:pPr eaLnBrk="1" hangingPunct="1"/>
            <a:r>
              <a:rPr lang="fr-FR" b="1">
                <a:latin typeface="Comic Sans MS" charset="0"/>
                <a:cs typeface="Arial" charset="0"/>
              </a:rPr>
              <a:t> </a:t>
            </a:r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r>
              <a:rPr lang="fr-FR" b="1">
                <a:latin typeface="Comic Sans MS" charset="0"/>
                <a:cs typeface="Arial" charset="0"/>
              </a:rPr>
              <a:t> </a:t>
            </a:r>
            <a:r>
              <a:rPr lang="fr-FR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600" b="1">
                <a:latin typeface="Comic Sans MS" charset="0"/>
                <a:cs typeface="Arial" charset="0"/>
              </a:rPr>
              <a:t>Association loi 1901</a:t>
            </a:r>
            <a:r>
              <a:rPr lang="fr-FR" sz="1400">
                <a:latin typeface="Comic Sans MS" charset="0"/>
                <a:cs typeface="Arial" charset="0"/>
              </a:rPr>
              <a:t> qui regroupe les  entreprises agroalimentaires de la région Midi-Pyrénées.</a:t>
            </a:r>
          </a:p>
          <a:p>
            <a:pPr eaLnBrk="1" hangingPunct="1"/>
            <a:r>
              <a:rPr lang="fr-FR" sz="1400" b="1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r>
              <a:rPr lang="fr-FR" sz="1400" b="1">
                <a:latin typeface="Comic Sans MS" charset="0"/>
                <a:cs typeface="Arial" charset="0"/>
              </a:rPr>
              <a:t>	</a:t>
            </a: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600" b="1">
                <a:latin typeface="Comic Sans MS" charset="0"/>
                <a:cs typeface="Arial" charset="0"/>
              </a:rPr>
              <a:t>Nos actions intéressent toutes les entreprises</a:t>
            </a:r>
            <a:r>
              <a:rPr lang="fr-FR" sz="1400">
                <a:latin typeface="Comic Sans MS" charset="0"/>
                <a:cs typeface="Arial" charset="0"/>
              </a:rPr>
              <a:t> assurant une activité de transformation agroalimentaire, quel que soit leur dimension et leur activité.</a:t>
            </a:r>
          </a:p>
          <a:p>
            <a:pPr eaLnBrk="1" hangingPunct="1"/>
            <a:r>
              <a:rPr lang="fr-FR" sz="1400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600" b="1">
                <a:latin typeface="Comic Sans MS" charset="0"/>
                <a:cs typeface="Arial" charset="0"/>
              </a:rPr>
              <a:t>Notre objectif</a:t>
            </a:r>
            <a:r>
              <a:rPr lang="fr-FR" sz="1400">
                <a:latin typeface="Comic Sans MS" charset="0"/>
                <a:cs typeface="Arial" charset="0"/>
              </a:rPr>
              <a:t>  est d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assurer le développement  et la  promotion de 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Industrie Alimentaire de Midi-Pyrénées.</a:t>
            </a:r>
          </a:p>
          <a:p>
            <a:pPr eaLnBrk="1" hangingPunct="1"/>
            <a:r>
              <a:rPr lang="fr-FR" sz="1400" b="1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600" b="1">
                <a:latin typeface="Comic Sans MS" charset="0"/>
                <a:cs typeface="Arial" charset="0"/>
              </a:rPr>
              <a:t>Nos partenaires.</a:t>
            </a:r>
            <a:r>
              <a:rPr lang="fr-FR" sz="1400" b="1">
                <a:latin typeface="Comic Sans MS" charset="0"/>
                <a:cs typeface="Arial" charset="0"/>
              </a:rPr>
              <a:t> </a:t>
            </a:r>
            <a:r>
              <a:rPr lang="fr-FR" sz="1400">
                <a:latin typeface="Comic Sans MS" charset="0"/>
                <a:cs typeface="Arial" charset="0"/>
              </a:rPr>
              <a:t>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ARIA travaille en étroite collaboration avec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ensemble des instances et organismes intéressés par le développement de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agroalimentaire régionale.</a:t>
            </a:r>
            <a:endParaRPr lang="fr-FR" sz="1400"/>
          </a:p>
          <a:p>
            <a:pPr eaLnBrk="1" hangingPunct="1"/>
            <a:endParaRPr lang="fr-FR"/>
          </a:p>
          <a:p>
            <a:pPr eaLnBrk="1" hangingPunct="1"/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651125" y="15081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28600" y="381000"/>
            <a:ext cx="8610600" cy="602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endParaRPr lang="fr-FR" sz="1800" b="1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algn="ctr" eaLnBrk="1" hangingPunct="1"/>
            <a:r>
              <a:rPr lang="fr-FR" sz="2800" b="1">
                <a:solidFill>
                  <a:schemeClr val="accent2"/>
                </a:solidFill>
                <a:latin typeface="Comic Sans MS" charset="0"/>
                <a:cs typeface="Arial" charset="0"/>
              </a:rPr>
              <a:t>Que faisons nous ?</a:t>
            </a:r>
          </a:p>
          <a:p>
            <a:pPr algn="ctr" eaLnBrk="1" hangingPunct="1"/>
            <a:endParaRPr lang="fr-FR" sz="1800">
              <a:solidFill>
                <a:schemeClr val="accent2"/>
              </a:solidFill>
              <a:latin typeface="Comic Sans MS" charset="0"/>
              <a:cs typeface="Arial" charset="0"/>
            </a:endParaRPr>
          </a:p>
          <a:p>
            <a:pPr eaLnBrk="1" hangingPunct="1"/>
            <a:r>
              <a:rPr lang="fr-FR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r>
              <a:rPr lang="fr-FR" sz="1600" b="1">
                <a:solidFill>
                  <a:schemeClr val="accent2"/>
                </a:solidFill>
                <a:latin typeface="Comic Sans MS" charset="0"/>
                <a:cs typeface="Arial" charset="0"/>
              </a:rPr>
              <a:t>Services aux entreprises</a:t>
            </a:r>
            <a:r>
              <a:rPr lang="fr-FR" sz="1600" b="1">
                <a:latin typeface="Comic Sans MS" charset="0"/>
                <a:cs typeface="Arial" charset="0"/>
              </a:rPr>
              <a:t>.</a:t>
            </a:r>
            <a:r>
              <a:rPr lang="fr-FR" sz="1400" b="1">
                <a:latin typeface="Comic Sans MS" charset="0"/>
                <a:cs typeface="Arial" charset="0"/>
              </a:rPr>
              <a:t>	</a:t>
            </a:r>
          </a:p>
          <a:p>
            <a:pPr eaLnBrk="1" hangingPunct="1"/>
            <a:r>
              <a:rPr lang="fr-FR" b="1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r>
              <a:rPr lang="fr-FR" sz="1400" b="1">
                <a:latin typeface="Comic Sans MS" charset="0"/>
              </a:rPr>
              <a:t>Notre  métier</a:t>
            </a:r>
            <a:r>
              <a:rPr lang="fr-FR" sz="1400">
                <a:latin typeface="Comic Sans MS" charset="0"/>
              </a:rPr>
              <a:t> =  </a:t>
            </a:r>
            <a:r>
              <a:rPr lang="fr-FR" sz="1400" b="1">
                <a:latin typeface="Comic Sans MS" charset="0"/>
              </a:rPr>
              <a:t>concevoir et mettre en œuvre des actions collectives pour favoriser le développement du tissu des PME agroalimentaires de Midi-Pyrénées.</a:t>
            </a:r>
          </a:p>
          <a:p>
            <a:pPr eaLnBrk="1" hangingPunct="1"/>
            <a:endParaRPr lang="fr-FR" sz="1400" b="1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Ces actions collectives  visent à :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	- créer un réseau actif qui permette l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échange d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informations et d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expériences,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	- développer des synergies entre entreprises de façon à rendre possible à plusieurs ce qui 	ne l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est pas pour une entreprises isolée</a:t>
            </a:r>
            <a:r>
              <a:rPr lang="fr-FR">
                <a:latin typeface="Comic Sans MS" charset="0"/>
              </a:rPr>
              <a:t>.</a:t>
            </a:r>
            <a:r>
              <a:rPr lang="fr-FR">
                <a:solidFill>
                  <a:schemeClr val="accent2"/>
                </a:solidFill>
                <a:latin typeface="Comic Sans MS" charset="0"/>
              </a:rPr>
              <a:t> </a:t>
            </a:r>
          </a:p>
          <a:p>
            <a:pPr eaLnBrk="1" hangingPunct="1"/>
            <a:endParaRPr lang="fr-FR" b="1">
              <a:latin typeface="Comic Sans MS" charset="0"/>
              <a:cs typeface="Arial" charset="0"/>
            </a:endParaRPr>
          </a:p>
          <a:p>
            <a:pPr eaLnBrk="1" hangingPunct="1"/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r>
              <a:rPr lang="fr-FR" b="1">
                <a:latin typeface="Comic Sans MS" charset="0"/>
                <a:cs typeface="Arial" charset="0"/>
              </a:rPr>
              <a:t> </a:t>
            </a:r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600" b="1">
                <a:solidFill>
                  <a:schemeClr val="accent2"/>
                </a:solidFill>
                <a:latin typeface="Comic Sans MS" charset="0"/>
                <a:cs typeface="Arial" charset="0"/>
              </a:rPr>
              <a:t>Représentation et défense des intérêts des IAA régionales</a:t>
            </a:r>
            <a:r>
              <a:rPr lang="fr-FR" sz="1600" b="1">
                <a:latin typeface="Comic Sans MS" charset="0"/>
                <a:cs typeface="Arial" charset="0"/>
              </a:rPr>
              <a:t>.</a:t>
            </a:r>
            <a:endParaRPr lang="fr-FR" sz="1600">
              <a:latin typeface="Comic Sans MS" charset="0"/>
              <a:cs typeface="Arial" charset="0"/>
            </a:endParaRPr>
          </a:p>
          <a:p>
            <a:pPr eaLnBrk="1" hangingPunct="1"/>
            <a:r>
              <a:rPr lang="fr-FR" b="1">
                <a:latin typeface="Comic Sans MS" charset="0"/>
                <a:cs typeface="Arial" charset="0"/>
              </a:rPr>
              <a:t> </a:t>
            </a:r>
            <a:endParaRPr lang="fr-FR">
              <a:latin typeface="Comic Sans MS" charset="0"/>
              <a:cs typeface="Arial" charset="0"/>
            </a:endParaRPr>
          </a:p>
          <a:p>
            <a:pPr eaLnBrk="1" hangingPunct="1"/>
            <a:r>
              <a:rPr lang="fr-FR" b="1">
                <a:latin typeface="Comic Sans MS" charset="0"/>
                <a:cs typeface="Arial" charset="0"/>
              </a:rPr>
              <a:t>	</a:t>
            </a:r>
            <a:r>
              <a:rPr lang="fr-FR" sz="1400">
                <a:latin typeface="Comic Sans MS" charset="0"/>
                <a:cs typeface="Arial" charset="0"/>
              </a:rPr>
              <a:t>.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ARIA est le représentant des IAA régionales vis à vis des pouvoirs publics et 	collectivités </a:t>
            </a:r>
          </a:p>
          <a:p>
            <a:pPr eaLnBrk="1" hangingPunct="1"/>
            <a:r>
              <a:rPr lang="fr-FR" sz="1400">
                <a:latin typeface="Comic Sans MS" charset="0"/>
                <a:cs typeface="Arial" charset="0"/>
              </a:rPr>
              <a:t> </a:t>
            </a:r>
          </a:p>
          <a:p>
            <a:pPr eaLnBrk="1" hangingPunct="1"/>
            <a:r>
              <a:rPr lang="fr-FR" sz="1400">
                <a:latin typeface="Comic Sans MS" charset="0"/>
                <a:cs typeface="Arial" charset="0"/>
              </a:rPr>
              <a:t>	.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ARIA assure la liaison avec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ensemble des instances régionales et nationales 	partenaires de notre environnement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endParaRPr lang="fr-FR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534400" cy="5124450"/>
          </a:xfrm>
          <a:prstGeom prst="rect">
            <a:avLst/>
          </a:prstGeom>
          <a:noFill/>
          <a:ln w="9525">
            <a:solidFill>
              <a:srgbClr val="DDDDD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4175" indent="-384175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>
                <a:solidFill>
                  <a:schemeClr val="accent2"/>
                </a:solidFill>
                <a:latin typeface="Comic Sans MS" charset="0"/>
              </a:rPr>
              <a:t>Quelques chiffres …</a:t>
            </a:r>
          </a:p>
          <a:p>
            <a:pPr algn="ctr" eaLnBrk="1" hangingPunct="1"/>
            <a:endParaRPr lang="fr-FR" sz="2800" b="1">
              <a:solidFill>
                <a:schemeClr val="accent2"/>
              </a:solidFill>
              <a:latin typeface="Comic Sans MS" charset="0"/>
            </a:endParaRPr>
          </a:p>
          <a:p>
            <a:pPr algn="ctr" eaLnBrk="1" hangingPunct="1"/>
            <a:endParaRPr lang="fr-FR" sz="2800" b="1">
              <a:solidFill>
                <a:schemeClr val="accent2"/>
              </a:solidFill>
              <a:latin typeface="Comic Sans MS" charset="0"/>
            </a:endParaRPr>
          </a:p>
          <a:p>
            <a:pPr eaLnBrk="1" hangingPunct="1"/>
            <a:endParaRPr lang="fr-FR" sz="1800" b="1">
              <a:solidFill>
                <a:schemeClr val="accent2"/>
              </a:solidFill>
              <a:latin typeface="Comic Sans MS" charset="0"/>
            </a:endParaRPr>
          </a:p>
          <a:p>
            <a:pPr eaLnBrk="1" hangingPunct="1"/>
            <a:endParaRPr lang="fr-FR">
              <a:latin typeface="Comic Sans MS" charset="0"/>
            </a:endParaRPr>
          </a:p>
          <a:p>
            <a:pPr eaLnBrk="1" hangingPunct="1"/>
            <a:r>
              <a:rPr lang="fr-FR" sz="1600" b="1">
                <a:latin typeface="Comic Sans MS" charset="0"/>
                <a:cs typeface="Arial" charset="0"/>
              </a:rPr>
              <a:t>Une mobilisation croissante des entreprises régionales</a:t>
            </a:r>
            <a:r>
              <a:rPr lang="fr-FR" sz="1400" b="1">
                <a:latin typeface="Comic Sans MS" charset="0"/>
                <a:cs typeface="Arial" charset="0"/>
              </a:rPr>
              <a:t>.</a:t>
            </a:r>
          </a:p>
          <a:p>
            <a:pPr eaLnBrk="1" hangingPunct="1"/>
            <a:r>
              <a:rPr lang="fr-FR" sz="1400">
                <a:latin typeface="Comic Sans MS" charset="0"/>
                <a:cs typeface="Arial" charset="0"/>
              </a:rPr>
              <a:t> </a:t>
            </a:r>
            <a:endParaRPr lang="fr-FR" sz="1400" b="1">
              <a:latin typeface="Comic Sans MS" charset="0"/>
              <a:cs typeface="Arial" charset="0"/>
            </a:endParaRPr>
          </a:p>
          <a:p>
            <a:pPr eaLnBrk="1" hangingPunct="1"/>
            <a:r>
              <a:rPr lang="fr-FR">
                <a:latin typeface="Comic Sans MS" charset="0"/>
                <a:cs typeface="Arial" charset="0"/>
              </a:rPr>
              <a:t>	</a:t>
            </a:r>
            <a:r>
              <a:rPr lang="fr-FR" sz="1400">
                <a:latin typeface="Comic Sans MS" charset="0"/>
                <a:cs typeface="Arial" charset="0"/>
              </a:rPr>
              <a:t>Le nombre des entreprises adhérentes à l</a:t>
            </a:r>
            <a:r>
              <a:rPr lang="ja-JP" altLang="fr-FR" sz="1400">
                <a:latin typeface="Comic Sans MS" charset="0"/>
                <a:cs typeface="Arial" charset="0"/>
              </a:rPr>
              <a:t>’</a:t>
            </a:r>
            <a:r>
              <a:rPr lang="fr-FR" sz="1400">
                <a:latin typeface="Comic Sans MS" charset="0"/>
                <a:cs typeface="Arial" charset="0"/>
              </a:rPr>
              <a:t>ARIA augmente régulièrement et de façon significative : </a:t>
            </a: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400">
                <a:latin typeface="Comic Sans MS" charset="0"/>
                <a:cs typeface="Arial" charset="0"/>
              </a:rPr>
              <a:t>		62 adhérents en 2002</a:t>
            </a:r>
          </a:p>
          <a:p>
            <a:pPr eaLnBrk="1" hangingPunct="1"/>
            <a:endParaRPr lang="fr-FR" sz="1400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400">
                <a:latin typeface="Comic Sans MS" charset="0"/>
                <a:cs typeface="Arial" charset="0"/>
              </a:rPr>
              <a:t>		</a:t>
            </a:r>
            <a:r>
              <a:rPr lang="fr-FR" sz="1400" b="1">
                <a:solidFill>
                  <a:srgbClr val="FF0000"/>
                </a:solidFill>
                <a:latin typeface="Comic Sans MS" charset="0"/>
                <a:cs typeface="Arial" charset="0"/>
              </a:rPr>
              <a:t>145 adhérents à ce jour</a:t>
            </a:r>
            <a:r>
              <a:rPr lang="fr-FR" sz="1400" b="1">
                <a:latin typeface="Comic Sans MS" charset="0"/>
                <a:cs typeface="Arial" charset="0"/>
              </a:rPr>
              <a:t> </a:t>
            </a:r>
          </a:p>
          <a:p>
            <a:pPr eaLnBrk="1" hangingPunct="1"/>
            <a:endParaRPr lang="fr-FR" sz="1400" b="1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400" b="1">
                <a:latin typeface="Comic Sans MS" charset="0"/>
                <a:cs typeface="Arial" charset="0"/>
              </a:rPr>
              <a:t>			</a:t>
            </a:r>
            <a:r>
              <a:rPr lang="fr-FR" sz="1400" b="1" i="1">
                <a:latin typeface="Comic Sans MS" charset="0"/>
                <a:cs typeface="Arial" charset="0"/>
              </a:rPr>
              <a:t>Les entreprises adhérentes représentent 50% des effectifs 				salariés de l</a:t>
            </a:r>
            <a:r>
              <a:rPr lang="ja-JP" altLang="fr-FR" sz="1400" b="1" i="1">
                <a:latin typeface="Comic Sans MS" charset="0"/>
                <a:cs typeface="Arial" charset="0"/>
              </a:rPr>
              <a:t>’</a:t>
            </a:r>
            <a:r>
              <a:rPr lang="fr-FR" sz="1400" b="1" i="1">
                <a:latin typeface="Comic Sans MS" charset="0"/>
                <a:cs typeface="Arial" charset="0"/>
              </a:rPr>
              <a:t>ensemble des IAA de Midi-Pyrénées.</a:t>
            </a:r>
          </a:p>
          <a:p>
            <a:pPr eaLnBrk="1" hangingPunct="1"/>
            <a:r>
              <a:rPr lang="fr-FR" sz="1400" b="1">
                <a:latin typeface="Comic Sans MS" charset="0"/>
                <a:cs typeface="Arial" charset="0"/>
              </a:rPr>
              <a:t>		</a:t>
            </a:r>
            <a:endParaRPr lang="fr-FR" sz="1400" b="1">
              <a:latin typeface="Comic Sans MS" charset="0"/>
            </a:endParaRPr>
          </a:p>
          <a:p>
            <a:pPr eaLnBrk="1" hangingPunct="1"/>
            <a:endParaRPr lang="fr-FR" sz="1400" b="1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 </a:t>
            </a:r>
            <a:r>
              <a:rPr lang="fr-FR" b="1">
                <a:latin typeface="Comic Sans MS" charset="0"/>
                <a:cs typeface="Arial" charset="0"/>
              </a:rPr>
              <a:t>	</a:t>
            </a:r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95513" y="2636838"/>
            <a:ext cx="5008562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3600" b="1">
                <a:solidFill>
                  <a:srgbClr val="FF0000"/>
                </a:solidFill>
                <a:latin typeface="Comic Sans MS" charset="0"/>
                <a:cs typeface="Times New Roman" charset="0"/>
              </a:rPr>
              <a:t>Les actions de l</a:t>
            </a:r>
            <a:r>
              <a:rPr lang="ja-JP" altLang="fr-FR" sz="3600" b="1">
                <a:solidFill>
                  <a:srgbClr val="FF0000"/>
                </a:solidFill>
                <a:latin typeface="Comic Sans MS" charset="0"/>
                <a:cs typeface="Times New Roman" charset="0"/>
              </a:rPr>
              <a:t>’</a:t>
            </a:r>
            <a:r>
              <a:rPr lang="fr-FR" sz="3600" b="1">
                <a:solidFill>
                  <a:srgbClr val="FF0000"/>
                </a:solidFill>
                <a:latin typeface="Comic Sans MS" charset="0"/>
                <a:cs typeface="Times New Roman" charset="0"/>
              </a:rPr>
              <a:t>ARIA</a:t>
            </a:r>
          </a:p>
          <a:p>
            <a:pPr eaLnBrk="1" hangingPunct="1"/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468313" y="404813"/>
            <a:ext cx="806450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>
                <a:solidFill>
                  <a:schemeClr val="accent2"/>
                </a:solidFill>
                <a:latin typeface="Comic Sans MS" charset="0"/>
              </a:rPr>
              <a:t>Trois orientations aux actions de l</a:t>
            </a:r>
            <a:r>
              <a:rPr lang="ja-JP" altLang="fr-FR" sz="2800" b="1">
                <a:solidFill>
                  <a:schemeClr val="accent2"/>
                </a:solidFill>
                <a:latin typeface="Comic Sans MS" charset="0"/>
              </a:rPr>
              <a:t>’</a:t>
            </a:r>
            <a:r>
              <a:rPr lang="fr-FR" sz="2800" b="1">
                <a:solidFill>
                  <a:schemeClr val="accent2"/>
                </a:solidFill>
                <a:latin typeface="Comic Sans MS" charset="0"/>
              </a:rPr>
              <a:t>ARIA</a:t>
            </a:r>
            <a:r>
              <a:rPr lang="fr-FR" sz="2800" b="1">
                <a:solidFill>
                  <a:schemeClr val="accent2"/>
                </a:solidFill>
              </a:rPr>
              <a:t> </a:t>
            </a:r>
          </a:p>
          <a:p>
            <a:pPr eaLnBrk="1" hangingPunct="1"/>
            <a:endParaRPr lang="fr-FR" sz="2800" b="1">
              <a:solidFill>
                <a:schemeClr val="accent2"/>
              </a:solidFill>
            </a:endParaRPr>
          </a:p>
          <a:p>
            <a:pPr eaLnBrk="1" hangingPunct="1"/>
            <a:endParaRPr lang="fr-FR" sz="2800" b="1">
              <a:solidFill>
                <a:schemeClr val="accent2"/>
              </a:solidFill>
            </a:endParaRPr>
          </a:p>
          <a:p>
            <a:pPr eaLnBrk="1" hangingPunct="1"/>
            <a:r>
              <a:rPr lang="fr-FR" sz="1600" b="1">
                <a:latin typeface="Comic Sans MS" charset="0"/>
              </a:rPr>
              <a:t>- Faciliter aux entreprises régionales l</a:t>
            </a:r>
            <a:r>
              <a:rPr lang="ja-JP" altLang="fr-FR" sz="1600" b="1">
                <a:latin typeface="Comic Sans MS" charset="0"/>
              </a:rPr>
              <a:t>’</a:t>
            </a:r>
            <a:r>
              <a:rPr lang="fr-FR" sz="1600" b="1">
                <a:latin typeface="Comic Sans MS" charset="0"/>
              </a:rPr>
              <a:t>accès aux réseaux de distribution   nationaux et internationaux.</a:t>
            </a:r>
          </a:p>
          <a:p>
            <a:pPr eaLnBrk="1" hangingPunct="1"/>
            <a:endParaRPr lang="fr-FR" sz="1600" b="1">
              <a:latin typeface="Comic Sans MS" charset="0"/>
            </a:endParaRPr>
          </a:p>
          <a:p>
            <a:pPr eaLnBrk="1" hangingPunct="1"/>
            <a:endParaRPr lang="fr-FR" sz="1600" b="1">
              <a:latin typeface="Comic Sans MS" charset="0"/>
            </a:endParaRPr>
          </a:p>
          <a:p>
            <a:pPr eaLnBrk="1" hangingPunct="1"/>
            <a:endParaRPr lang="fr-FR" sz="1600" b="1">
              <a:latin typeface="Comic Sans MS" charset="0"/>
            </a:endParaRPr>
          </a:p>
          <a:p>
            <a:pPr eaLnBrk="1" hangingPunct="1"/>
            <a:r>
              <a:rPr lang="fr-FR" sz="1600" b="1">
                <a:latin typeface="Comic Sans MS" charset="0"/>
              </a:rPr>
              <a:t>- Structurer le tissu des PME agroalimentaires régionales.</a:t>
            </a:r>
            <a:endParaRPr lang="fr-FR" sz="1600">
              <a:latin typeface="Comic Sans MS" charset="0"/>
            </a:endParaRP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Il s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agit de lutter contre l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isolement, la dispersion, des entreprises et de développer entre elles des synergies.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endParaRPr lang="fr-FR" b="1"/>
          </a:p>
          <a:p>
            <a:pPr eaLnBrk="1" hangingPunct="1"/>
            <a:r>
              <a:rPr lang="fr-FR" sz="1600" b="1">
                <a:latin typeface="Comic Sans MS" charset="0"/>
              </a:rPr>
              <a:t>- Accompagner l</a:t>
            </a:r>
            <a:r>
              <a:rPr lang="ja-JP" altLang="fr-FR" sz="1600" b="1">
                <a:latin typeface="Comic Sans MS" charset="0"/>
              </a:rPr>
              <a:t>’</a:t>
            </a:r>
            <a:r>
              <a:rPr lang="fr-FR" sz="1600" b="1">
                <a:latin typeface="Comic Sans MS" charset="0"/>
              </a:rPr>
              <a:t>adaptation des entreprises, de leurs organisations et de </a:t>
            </a:r>
            <a:br>
              <a:rPr lang="fr-FR" sz="1600" b="1">
                <a:latin typeface="Comic Sans MS" charset="0"/>
              </a:rPr>
            </a:br>
            <a:r>
              <a:rPr lang="fr-FR" sz="1600" b="1">
                <a:latin typeface="Comic Sans MS" charset="0"/>
              </a:rPr>
              <a:t>leurs produits.</a:t>
            </a:r>
            <a:endParaRPr lang="fr-FR" sz="1600">
              <a:latin typeface="Comic Sans MS" charset="0"/>
            </a:endParaRP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Il s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agit d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inciter et d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accompagner les dirigeants d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entreprises dans l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adaptation de leurs organisations aux nouvelles contraintes réglementaires, aux nouvelles attentes des marchés.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889125" y="650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2205038"/>
            <a:ext cx="8915400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endParaRPr lang="fr-FR" sz="2000" b="1">
              <a:latin typeface="Arial" charset="0"/>
              <a:cs typeface="Arial" charset="0"/>
            </a:endParaRPr>
          </a:p>
          <a:p>
            <a:pPr eaLnBrk="1" hangingPunct="1"/>
            <a:r>
              <a:rPr lang="fr-FR" sz="1400" b="1">
                <a:latin typeface="Comic Sans MS" charset="0"/>
              </a:rPr>
              <a:t>Exposants: </a:t>
            </a:r>
            <a:r>
              <a:rPr lang="fr-FR" sz="1400">
                <a:latin typeface="Comic Sans MS" charset="0"/>
              </a:rPr>
              <a:t>80 entreprises (ouverture à l</a:t>
            </a:r>
            <a:r>
              <a:rPr lang="ja-JP" altLang="fr-FR" sz="1400">
                <a:latin typeface="Comic Sans MS" charset="0"/>
              </a:rPr>
              <a:t>’</a:t>
            </a:r>
            <a:r>
              <a:rPr lang="fr-FR" sz="1400">
                <a:latin typeface="Comic Sans MS" charset="0"/>
              </a:rPr>
              <a:t>Aquitaine).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 b="1">
                <a:latin typeface="Comic Sans MS" charset="0"/>
              </a:rPr>
              <a:t>Lieu :</a:t>
            </a:r>
            <a:r>
              <a:rPr lang="fr-FR" sz="1400">
                <a:latin typeface="Comic Sans MS" charset="0"/>
              </a:rPr>
              <a:t> Toulouse, Diagora</a:t>
            </a:r>
          </a:p>
          <a:p>
            <a:pPr eaLnBrk="1" hangingPunct="1"/>
            <a:endParaRPr lang="fr-FR" sz="1400" b="1">
              <a:latin typeface="Comic Sans MS" charset="0"/>
            </a:endParaRPr>
          </a:p>
          <a:p>
            <a:pPr eaLnBrk="1" hangingPunct="1"/>
            <a:r>
              <a:rPr lang="fr-FR" sz="1400" b="1">
                <a:latin typeface="Comic Sans MS" charset="0"/>
              </a:rPr>
              <a:t>Dates : </a:t>
            </a:r>
            <a:r>
              <a:rPr lang="fr-FR" sz="1400">
                <a:latin typeface="Comic Sans MS" charset="0"/>
              </a:rPr>
              <a:t>18 &amp; 19 avril 2012 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 b="1">
                <a:latin typeface="Comic Sans MS" charset="0"/>
              </a:rPr>
              <a:t>Visiteurs: </a:t>
            </a:r>
            <a:r>
              <a:rPr lang="fr-FR" sz="1400">
                <a:latin typeface="Comic Sans MS" charset="0"/>
              </a:rPr>
              <a:t>200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 b="1">
                <a:latin typeface="Comic Sans MS" charset="0"/>
              </a:rPr>
              <a:t>	- Les distributeurs régionaux.</a:t>
            </a:r>
            <a:r>
              <a:rPr lang="fr-FR" sz="1400">
                <a:latin typeface="Comic Sans MS" charset="0"/>
              </a:rPr>
              <a:t> 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	- </a:t>
            </a:r>
            <a:r>
              <a:rPr lang="fr-FR" sz="1400" b="1">
                <a:latin typeface="Comic Sans MS" charset="0"/>
              </a:rPr>
              <a:t>Distributeurs nationaux (GD, RHD, …).</a:t>
            </a:r>
            <a:endParaRPr lang="fr-FR" sz="1400">
              <a:latin typeface="Comic Sans MS" charset="0"/>
            </a:endParaRP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r>
              <a:rPr lang="fr-FR" sz="1400">
                <a:latin typeface="Comic Sans MS" charset="0"/>
              </a:rPr>
              <a:t>	</a:t>
            </a:r>
            <a:r>
              <a:rPr lang="fr-FR" sz="1400" b="1">
                <a:latin typeface="Comic Sans MS" charset="0"/>
              </a:rPr>
              <a:t>- Acheteurs européens.</a:t>
            </a:r>
            <a:r>
              <a:rPr lang="fr-FR" sz="1400">
                <a:latin typeface="Comic Sans MS" charset="0"/>
              </a:rPr>
              <a:t> Suède-Danemark-Norvège, République 	Tchèque, 	Allemagne, 	Belgique, Suisse, Slovénie. Partenariat avec UBI France.</a:t>
            </a:r>
          </a:p>
          <a:p>
            <a:pPr eaLnBrk="1" hangingPunct="1"/>
            <a:endParaRPr lang="fr-FR" sz="1400">
              <a:latin typeface="Comic Sans MS" charset="0"/>
            </a:endParaRPr>
          </a:p>
          <a:p>
            <a:pPr eaLnBrk="1" hangingPunct="1"/>
            <a:endParaRPr lang="fr-FR" sz="1400">
              <a:latin typeface="Comic Sans MS" charset="0"/>
            </a:endParaRPr>
          </a:p>
          <a:p>
            <a:pPr algn="ctr" eaLnBrk="1" hangingPunct="1"/>
            <a:r>
              <a:rPr lang="fr-FR" sz="1600" b="1">
                <a:solidFill>
                  <a:srgbClr val="FF6600"/>
                </a:solidFill>
                <a:latin typeface="Comic Sans MS" charset="0"/>
              </a:rPr>
              <a:t>Collaboration avec les distributeurs régionaux et FCD, partenaire du salon.</a:t>
            </a:r>
          </a:p>
          <a:p>
            <a:pPr eaLnBrk="1" hangingPunct="1"/>
            <a:r>
              <a:rPr lang="fr-FR" sz="1400">
                <a:latin typeface="Comic Sans MS" charset="0"/>
              </a:rPr>
              <a:t>	</a:t>
            </a:r>
            <a:endParaRPr lang="fr-FR" sz="1400" b="1">
              <a:latin typeface="Comic Sans MS" charset="0"/>
              <a:cs typeface="Arial" charset="0"/>
            </a:endParaRPr>
          </a:p>
          <a:p>
            <a:pPr eaLnBrk="1" hangingPunct="1"/>
            <a:r>
              <a:rPr lang="fr-FR" sz="1400" b="1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660525" y="346075"/>
            <a:ext cx="2835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690688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447800" y="447675"/>
          <a:ext cx="58674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r:id="rId3" imgW="9895238" imgH="3514286" progId="MSPhotoEd.3">
                  <p:embed/>
                </p:oleObj>
              </mc:Choice>
              <mc:Fallback>
                <p:oleObj r:id="rId3" imgW="9895238" imgH="3514286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7675"/>
                        <a:ext cx="58674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686800" cy="326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fr-FR" sz="1200">
              <a:latin typeface="Arial" charset="0"/>
              <a:cs typeface="Arial" charset="0"/>
            </a:endParaRPr>
          </a:p>
          <a:p>
            <a:pPr eaLnBrk="1" hangingPunct="1"/>
            <a:endParaRPr lang="fr-FR" sz="2800" b="1">
              <a:solidFill>
                <a:schemeClr val="accent2"/>
              </a:solidFill>
              <a:latin typeface="Comic Sans MS" charset="0"/>
              <a:cs typeface="Arial" charset="0"/>
            </a:endParaRPr>
          </a:p>
          <a:p>
            <a:pPr algn="ctr" eaLnBrk="1" hangingPunct="1"/>
            <a:r>
              <a:rPr lang="fr-FR" sz="2800" b="1">
                <a:solidFill>
                  <a:schemeClr val="accent2"/>
                </a:solidFill>
                <a:latin typeface="Comic Sans MS" charset="0"/>
                <a:cs typeface="Arial" charset="0"/>
              </a:rPr>
              <a:t>Promotion des produits régionaux </a:t>
            </a:r>
          </a:p>
          <a:p>
            <a:pPr algn="ctr" eaLnBrk="1" hangingPunct="1"/>
            <a:r>
              <a:rPr lang="fr-FR" sz="2800" b="1">
                <a:solidFill>
                  <a:schemeClr val="accent2"/>
                </a:solidFill>
                <a:latin typeface="Comic Sans MS" charset="0"/>
                <a:cs typeface="Arial" charset="0"/>
              </a:rPr>
              <a:t>autour de la marque Sud Ouest France</a:t>
            </a:r>
          </a:p>
          <a:p>
            <a:pPr algn="ctr" eaLnBrk="1" hangingPunct="1"/>
            <a:endParaRPr lang="fr-FR" sz="2800" b="1">
              <a:solidFill>
                <a:schemeClr val="accent2"/>
              </a:solidFill>
              <a:latin typeface="Comic Sans MS" charset="0"/>
              <a:cs typeface="Arial" charset="0"/>
            </a:endParaRPr>
          </a:p>
          <a:p>
            <a:pPr algn="ctr" eaLnBrk="1" hangingPunct="1"/>
            <a:endParaRPr lang="fr-FR" sz="2800" b="1">
              <a:solidFill>
                <a:schemeClr val="accent2"/>
              </a:solidFill>
              <a:latin typeface="Comic Sans MS" charset="0"/>
              <a:cs typeface="Arial" charset="0"/>
            </a:endParaRPr>
          </a:p>
          <a:p>
            <a:pPr algn="ctr" eaLnBrk="1" hangingPunct="1"/>
            <a:r>
              <a:rPr lang="fr-FR" sz="2800" b="1">
                <a:solidFill>
                  <a:srgbClr val="FF6600"/>
                </a:solidFill>
                <a:latin typeface="Comic Sans MS" charset="0"/>
                <a:cs typeface="Arial" charset="0"/>
              </a:rPr>
              <a:t>Démarche en cours </a:t>
            </a:r>
          </a:p>
          <a:p>
            <a:pPr algn="ctr" eaLnBrk="1" hangingPunct="1"/>
            <a:r>
              <a:rPr lang="fr-FR" sz="2800" b="1">
                <a:solidFill>
                  <a:srgbClr val="FF6600"/>
                </a:solidFill>
                <a:latin typeface="Comic Sans MS" charset="0"/>
                <a:cs typeface="Arial" charset="0"/>
              </a:rPr>
              <a:t> </a:t>
            </a:r>
            <a:endParaRPr lang="fr-FR" sz="1400">
              <a:solidFill>
                <a:srgbClr val="FF6600"/>
              </a:solidFill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130</Words>
  <Application>Microsoft Macintosh PowerPoint</Application>
  <PresentationFormat>On-screen Show (4:3)</PresentationFormat>
  <Paragraphs>126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Times New Roman</vt:lpstr>
      <vt:lpstr>Arial</vt:lpstr>
      <vt:lpstr>Calibri</vt:lpstr>
      <vt:lpstr>Lucida Sans</vt:lpstr>
      <vt:lpstr>Comic Sans MS</vt:lpstr>
      <vt:lpstr>Modèle par défaut</vt:lpstr>
      <vt:lpstr>Photo Microsoft Photo Editor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Salaisons GERIAL, à GIMONT - 32</vt:lpstr>
      <vt:lpstr>Salaisons GERIAL, à GIMONT - 32</vt:lpstr>
      <vt:lpstr>Salaisons GERIAL, à GIMONT - 32</vt:lpstr>
    </vt:vector>
  </TitlesOfParts>
  <Company>cacg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vdela</dc:creator>
  <cp:lastModifiedBy>clouclou</cp:lastModifiedBy>
  <cp:revision>151</cp:revision>
  <dcterms:created xsi:type="dcterms:W3CDTF">2005-09-21T08:51:31Z</dcterms:created>
  <dcterms:modified xsi:type="dcterms:W3CDTF">2012-12-12T11:15:07Z</dcterms:modified>
</cp:coreProperties>
</file>