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6" r:id="rId2"/>
    <p:sldId id="268" r:id="rId3"/>
    <p:sldId id="281" r:id="rId4"/>
    <p:sldId id="286" r:id="rId5"/>
    <p:sldId id="287" r:id="rId6"/>
    <p:sldId id="288" r:id="rId7"/>
    <p:sldId id="290" r:id="rId8"/>
    <p:sldId id="284" r:id="rId9"/>
    <p:sldId id="283" r:id="rId10"/>
    <p:sldId id="293" r:id="rId11"/>
    <p:sldId id="294" r:id="rId12"/>
    <p:sldId id="295" r:id="rId13"/>
    <p:sldId id="298" r:id="rId14"/>
    <p:sldId id="296" r:id="rId15"/>
    <p:sldId id="297" r:id="rId16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F2D"/>
    <a:srgbClr val="DCDDDF"/>
    <a:srgbClr val="F7931E"/>
    <a:srgbClr val="942922"/>
    <a:srgbClr val="C1CFCF"/>
    <a:srgbClr val="6A98A2"/>
    <a:srgbClr val="66FF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43" autoAdjust="0"/>
  </p:normalViewPr>
  <p:slideViewPr>
    <p:cSldViewPr snapToGrid="0">
      <p:cViewPr varScale="1">
        <p:scale>
          <a:sx n="47" d="100"/>
          <a:sy n="47" d="100"/>
        </p:scale>
        <p:origin x="-18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25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ＭＳ Ｐゴシック" pitchFamily="16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ＭＳ Ｐゴシック" pitchFamily="16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ＭＳ Ｐゴシック" pitchFamily="16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4EA5DEB-FA15-684D-A2A3-79B9DA21CBF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6779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ＭＳ Ｐゴシック" pitchFamily="16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ＭＳ Ｐゴシック" pitchFamily="16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43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ＭＳ Ｐゴシック" pitchFamily="16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9B73FE4-491F-E447-B039-45358A9C210D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1679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E42343A-0FCD-5A4D-9E06-2A553EED1433}" type="slidenum">
              <a:rPr lang="fr-FR" sz="1200"/>
              <a:pPr/>
              <a:t>2</a:t>
            </a:fld>
            <a:endParaRPr lang="fr-FR" sz="1200"/>
          </a:p>
        </p:txBody>
      </p:sp>
      <p:sp>
        <p:nvSpPr>
          <p:cNvPr id="194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9608602-7A7E-2544-A218-CDF643CE6D3B}" type="slidenum">
              <a:rPr lang="fr-FR" sz="1200"/>
              <a:pPr/>
              <a:t>6</a:t>
            </a:fld>
            <a:endParaRPr lang="fr-FR" sz="1200"/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b="1">
                <a:solidFill>
                  <a:schemeClr val="tx2"/>
                </a:solidFill>
                <a:ea typeface="ＭＳ Ｐゴシック" charset="0"/>
              </a:rPr>
              <a:t>Activité 1 - Animer commercialement la surface de vente et son équipe :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Garantir la présence des assortiments permanents et saisonniers préconisés par </a:t>
            </a:r>
            <a:br>
              <a:rPr lang="fr-FR">
                <a:solidFill>
                  <a:schemeClr val="tx2"/>
                </a:solidFill>
                <a:ea typeface="ＭＳ Ｐゴシック" charset="0"/>
              </a:rPr>
            </a:br>
            <a:r>
              <a:rPr lang="fr-FR">
                <a:solidFill>
                  <a:schemeClr val="tx2"/>
                </a:solidFill>
                <a:ea typeface="ＭＳ Ｐゴシック" charset="0"/>
              </a:rPr>
              <a:t>l'entreprise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Mettre en oeuvre le marchandisage du rayon et des produits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Analyser, remonter et exploiter les informations obtenues auprès de la concurrence et des clients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Assurer le développement des ventes du rayon et traiter les réclamations clients en magasin dans la limite de sa délégation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Organiser et contrôler le travail de son équipe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Contribuer à l'animation et à la formation des membres de son équipe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fr-FR" b="1">
                <a:solidFill>
                  <a:schemeClr val="tx2"/>
                </a:solidFill>
                <a:ea typeface="ＭＳ Ｐゴシック" charset="0"/>
              </a:rPr>
              <a:t>Activité  2 - Gérer le rayon, les produits et les services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Gérer les stocks et assurer les approvisionnements du rayon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Contrôler les réceptions de produits, organiser le stockage et le rangement en réserve en vue de la mise en rayon</a:t>
            </a:r>
          </a:p>
          <a:p>
            <a:pPr lvl="1" eaLnBrk="1" hangingPunct="1">
              <a:lnSpc>
                <a:spcPct val="90000"/>
              </a:lnSpc>
            </a:pPr>
            <a:r>
              <a:rPr lang="fr-FR">
                <a:solidFill>
                  <a:schemeClr val="tx2"/>
                </a:solidFill>
                <a:ea typeface="ＭＳ Ｐゴシック" charset="0"/>
              </a:rPr>
              <a:t>- Respecter et contrôler les procédures agissant sur les résultats de gestion et informer sa hiérarchie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endParaRPr lang="fr-FR" b="1">
              <a:solidFill>
                <a:schemeClr val="tx2"/>
              </a:solidFill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8FEDA34-4606-9C4D-AB55-B129EF2FBB9B}" type="slidenum">
              <a:rPr lang="fr-FR" sz="1200"/>
              <a:pPr/>
              <a:t>8</a:t>
            </a:fld>
            <a:endParaRPr lang="fr-FR" sz="1200"/>
          </a:p>
        </p:txBody>
      </p:sp>
      <p:sp>
        <p:nvSpPr>
          <p:cNvPr id="215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r-FR" sz="1000" b="1">
              <a:solidFill>
                <a:schemeClr val="tx2"/>
              </a:solidFill>
              <a:ea typeface="ＭＳ Ｐゴシック" charset="0"/>
            </a:endParaRP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- Organiser le marchandisage du rayon et des produits</a:t>
            </a: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- Gérer les stocks et garantir la présence des assortiments permanents et saisonniers</a:t>
            </a: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préconisés par l'entreprise</a:t>
            </a: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- Animer et optimiser les ventes d'un univers marchand</a:t>
            </a:r>
          </a:p>
          <a:p>
            <a:pPr eaLnBrk="1" hangingPunct="1"/>
            <a:endParaRPr lang="fr-FR" sz="1000">
              <a:solidFill>
                <a:schemeClr val="tx2"/>
              </a:solidFill>
              <a:ea typeface="ＭＳ Ｐゴシック" charset="0"/>
            </a:endParaRPr>
          </a:p>
          <a:p>
            <a:pPr eaLnBrk="1" hangingPunct="1"/>
            <a:r>
              <a:rPr lang="fr-FR" sz="1000" b="1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ACTIVITE 2 - </a:t>
            </a:r>
            <a:r>
              <a:rPr lang="fr-FR" sz="1000" b="1">
                <a:solidFill>
                  <a:schemeClr val="tx2"/>
                </a:solidFill>
                <a:ea typeface="ＭＳ Ｐゴシック" charset="0"/>
              </a:rPr>
              <a:t>Gérer les résultats économiques :</a:t>
            </a:r>
          </a:p>
          <a:p>
            <a:pPr eaLnBrk="1" hangingPunct="1"/>
            <a:endParaRPr lang="fr-FR" sz="1000" b="1">
              <a:solidFill>
                <a:schemeClr val="tx2"/>
              </a:solidFill>
              <a:ea typeface="ＭＳ Ｐゴシック" charset="0"/>
            </a:endParaRP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 - Analyser les indicateurs de gestion du  tableau de bord  et bâtir des plans d</a:t>
            </a:r>
            <a:r>
              <a:rPr lang="ja-JP" altLang="fr-FR" sz="1000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action pour atteindre les objectifs de l</a:t>
            </a:r>
            <a:r>
              <a:rPr lang="ja-JP" altLang="fr-FR" sz="1000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univers marchand</a:t>
            </a: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- Etablir des prévisions en tenant compte des préconisations de l</a:t>
            </a:r>
            <a:r>
              <a:rPr lang="ja-JP" altLang="fr-FR" sz="1000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enseigne et de son marché potentiel</a:t>
            </a:r>
          </a:p>
          <a:p>
            <a:pPr eaLnBrk="1" hangingPunct="1"/>
            <a:endParaRPr lang="fr-FR" sz="1000">
              <a:solidFill>
                <a:schemeClr val="tx2"/>
              </a:solidFill>
              <a:ea typeface="ＭＳ Ｐゴシック" charset="0"/>
            </a:endParaRPr>
          </a:p>
          <a:p>
            <a:pPr eaLnBrk="1" hangingPunct="1"/>
            <a:r>
              <a:rPr lang="fr-FR" sz="1000" b="1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</a:rPr>
              <a:t>ACTIVITE 3 - </a:t>
            </a:r>
            <a:r>
              <a:rPr lang="fr-FR" sz="1000" b="1">
                <a:solidFill>
                  <a:schemeClr val="tx2"/>
                </a:solidFill>
                <a:ea typeface="ＭＳ Ｐゴシック" charset="0"/>
              </a:rPr>
              <a:t>Manager l</a:t>
            </a:r>
            <a:r>
              <a:rPr lang="ja-JP" altLang="fr-FR" sz="1000" b="1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 b="1">
                <a:solidFill>
                  <a:schemeClr val="tx2"/>
                </a:solidFill>
                <a:ea typeface="ＭＳ Ｐゴシック" charset="0"/>
              </a:rPr>
              <a:t>équipe d</a:t>
            </a:r>
            <a:r>
              <a:rPr lang="ja-JP" altLang="fr-FR" sz="1000" b="1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 b="1">
                <a:solidFill>
                  <a:schemeClr val="tx2"/>
                </a:solidFill>
                <a:ea typeface="ＭＳ Ｐゴシック" charset="0"/>
              </a:rPr>
              <a:t>un univers marchand :</a:t>
            </a:r>
          </a:p>
          <a:p>
            <a:pPr eaLnBrk="1" hangingPunct="1"/>
            <a:endParaRPr lang="fr-FR" sz="1000" b="1">
              <a:solidFill>
                <a:schemeClr val="tx2"/>
              </a:solidFill>
              <a:ea typeface="ＭＳ Ｐゴシック" charset="0"/>
            </a:endParaRP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 - Planifier et  vérifier le travail de l</a:t>
            </a:r>
            <a:r>
              <a:rPr lang="ja-JP" altLang="fr-FR" sz="1000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équipe</a:t>
            </a: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 - Former et faire évoluer les collaborateurs</a:t>
            </a:r>
          </a:p>
          <a:p>
            <a:pPr lvl="1" eaLnBrk="1" hangingPunct="1"/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- Faire adhérer l</a:t>
            </a:r>
            <a:r>
              <a:rPr lang="ja-JP" altLang="fr-FR" sz="1000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équipe aux projets commerciaux de l</a:t>
            </a:r>
            <a:r>
              <a:rPr lang="ja-JP" altLang="fr-FR" sz="1000">
                <a:solidFill>
                  <a:schemeClr val="tx2"/>
                </a:solidFill>
                <a:ea typeface="ＭＳ Ｐゴシック" charset="0"/>
              </a:rPr>
              <a:t>’</a:t>
            </a:r>
            <a:r>
              <a:rPr lang="fr-FR" sz="1000">
                <a:solidFill>
                  <a:schemeClr val="tx2"/>
                </a:solidFill>
                <a:ea typeface="ＭＳ Ｐゴシック" charset="0"/>
              </a:rPr>
              <a:t>univers marchand</a:t>
            </a:r>
          </a:p>
          <a:p>
            <a:pPr lvl="1" eaLnBrk="1" hangingPunct="1"/>
            <a:endParaRPr lang="fr-FR" sz="1000">
              <a:solidFill>
                <a:schemeClr val="tx2"/>
              </a:solidFill>
              <a:ea typeface="ＭＳ Ｐゴシック" charset="0"/>
            </a:endParaRPr>
          </a:p>
          <a:p>
            <a:pPr eaLnBrk="1" hangingPunct="1"/>
            <a:endParaRPr lang="fr-FR" sz="1000">
              <a:ea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">
            <a:solidFill>
              <a:srgbClr val="B3B3B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712788" cy="6858000"/>
          </a:xfrm>
          <a:prstGeom prst="rect">
            <a:avLst/>
          </a:prstGeom>
          <a:solidFill>
            <a:srgbClr val="B3B3B3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B3B3B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0" y="6307138"/>
            <a:ext cx="3122613" cy="5508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3081338" y="6307138"/>
            <a:ext cx="6062662" cy="550862"/>
          </a:xfrm>
          <a:prstGeom prst="rect">
            <a:avLst/>
          </a:prstGeom>
          <a:solidFill>
            <a:srgbClr val="B3B3B3"/>
          </a:solidFill>
          <a:ln w="19050">
            <a:solidFill>
              <a:srgbClr val="B3B3B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29"/>
          <p:cNvSpPr>
            <a:spLocks noChangeArrowheads="1"/>
          </p:cNvSpPr>
          <p:nvPr/>
        </p:nvSpPr>
        <p:spPr bwMode="auto">
          <a:xfrm>
            <a:off x="2686050" y="5891213"/>
            <a:ext cx="814388" cy="814387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708025" y="6567488"/>
            <a:ext cx="274638" cy="274637"/>
          </a:xfrm>
          <a:prstGeom prst="rect">
            <a:avLst/>
          </a:prstGeom>
          <a:solidFill>
            <a:srgbClr val="B3B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982663" y="6567488"/>
            <a:ext cx="274637" cy="274637"/>
          </a:xfrm>
          <a:prstGeom prst="rect">
            <a:avLst/>
          </a:prstGeom>
          <a:solidFill>
            <a:srgbClr val="119B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1257300" y="6567488"/>
            <a:ext cx="274638" cy="274637"/>
          </a:xfrm>
          <a:prstGeom prst="rect">
            <a:avLst/>
          </a:prstGeom>
          <a:solidFill>
            <a:srgbClr val="DC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41"/>
          <p:cNvSpPr>
            <a:spLocks noChangeArrowheads="1"/>
          </p:cNvSpPr>
          <p:nvPr/>
        </p:nvSpPr>
        <p:spPr bwMode="auto">
          <a:xfrm>
            <a:off x="1531938" y="6565900"/>
            <a:ext cx="274637" cy="276225"/>
          </a:xfrm>
          <a:prstGeom prst="rect">
            <a:avLst/>
          </a:prstGeom>
          <a:solidFill>
            <a:srgbClr val="36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42"/>
          <p:cNvSpPr>
            <a:spLocks noChangeArrowheads="1"/>
          </p:cNvSpPr>
          <p:nvPr/>
        </p:nvSpPr>
        <p:spPr bwMode="auto">
          <a:xfrm>
            <a:off x="1808163" y="6565900"/>
            <a:ext cx="274637" cy="276225"/>
          </a:xfrm>
          <a:prstGeom prst="rect">
            <a:avLst/>
          </a:prstGeom>
          <a:solidFill>
            <a:srgbClr val="6A98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3" name="Picture 24" descr="groupe-carrefou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881688"/>
            <a:ext cx="2124075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9" name="Rectangle 27"/>
          <p:cNvSpPr>
            <a:spLocks noGrp="1" noChangeArrowheads="1"/>
          </p:cNvSpPr>
          <p:nvPr>
            <p:ph type="ctrTitle" sz="quarter"/>
          </p:nvPr>
        </p:nvSpPr>
        <p:spPr>
          <a:xfrm>
            <a:off x="3444875" y="6280150"/>
            <a:ext cx="5519738" cy="547688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fr-FR" noProof="0" smtClean="0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2125879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9128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96063" y="617538"/>
            <a:ext cx="1998662" cy="54102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0075" y="617538"/>
            <a:ext cx="5843588" cy="54102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317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0075" y="617538"/>
            <a:ext cx="7772400" cy="33655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822325" y="1912938"/>
            <a:ext cx="7772400" cy="4114800"/>
          </a:xfrm>
        </p:spPr>
        <p:txBody>
          <a:bodyPr/>
          <a:lstStyle/>
          <a:p>
            <a:pPr lvl="0"/>
            <a:endParaRPr lang="fr-FR" noProof="0" smtClean="0"/>
          </a:p>
        </p:txBody>
      </p:sp>
    </p:spTree>
    <p:extLst>
      <p:ext uri="{BB962C8B-B14F-4D97-AF65-F5344CB8AC3E}">
        <p14:creationId xmlns:p14="http://schemas.microsoft.com/office/powerpoint/2010/main" val="1767398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2475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0337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2325" y="191293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84725" y="191293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1922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36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51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06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87032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56252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jpe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3"/>
          <p:cNvSpPr>
            <a:spLocks noChangeArrowheads="1"/>
          </p:cNvSpPr>
          <p:nvPr/>
        </p:nvSpPr>
        <p:spPr bwMode="auto">
          <a:xfrm>
            <a:off x="8315325" y="6032500"/>
            <a:ext cx="828675" cy="825500"/>
          </a:xfrm>
          <a:prstGeom prst="rect">
            <a:avLst/>
          </a:prstGeom>
          <a:solidFill>
            <a:srgbClr val="6A98A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27" name="Rectangle 1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">
            <a:solidFill>
              <a:srgbClr val="B3B3B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8" name="Picture 18" descr="le gros C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"/>
          <a:stretch>
            <a:fillRect/>
          </a:stretch>
        </p:blipFill>
        <p:spPr bwMode="auto">
          <a:xfrm>
            <a:off x="0" y="4608513"/>
            <a:ext cx="26162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191293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0"/>
            <a:ext cx="669925" cy="6858000"/>
          </a:xfrm>
          <a:prstGeom prst="rect">
            <a:avLst/>
          </a:prstGeom>
          <a:solidFill>
            <a:srgbClr val="B3B3B3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B3B3B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0" y="103188"/>
            <a:ext cx="2986088" cy="27463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531813" y="601663"/>
            <a:ext cx="4040187" cy="360362"/>
          </a:xfrm>
          <a:prstGeom prst="rect">
            <a:avLst/>
          </a:prstGeom>
          <a:solidFill>
            <a:srgbClr val="B3B3B3"/>
          </a:solidFill>
          <a:ln w="19050">
            <a:solidFill>
              <a:srgbClr val="B3B3B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33" name="Picture 12" descr="groupe-carrefour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788" y="6138863"/>
            <a:ext cx="1192212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14"/>
          <p:cNvSpPr>
            <a:spLocks noChangeArrowheads="1"/>
          </p:cNvSpPr>
          <p:nvPr/>
        </p:nvSpPr>
        <p:spPr bwMode="auto">
          <a:xfrm>
            <a:off x="-23813" y="6364288"/>
            <a:ext cx="2986088" cy="28575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15"/>
          <p:cNvSpPr>
            <a:spLocks noChangeArrowheads="1"/>
          </p:cNvSpPr>
          <p:nvPr/>
        </p:nvSpPr>
        <p:spPr bwMode="auto">
          <a:xfrm>
            <a:off x="2955925" y="6350000"/>
            <a:ext cx="3133725" cy="309563"/>
          </a:xfrm>
          <a:prstGeom prst="rect">
            <a:avLst/>
          </a:prstGeom>
          <a:solidFill>
            <a:srgbClr val="DCDDDF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DCDDD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6" name="Rectangle 16"/>
          <p:cNvSpPr>
            <a:spLocks noChangeArrowheads="1"/>
          </p:cNvSpPr>
          <p:nvPr/>
        </p:nvSpPr>
        <p:spPr bwMode="auto">
          <a:xfrm>
            <a:off x="6089650" y="6350000"/>
            <a:ext cx="1843088" cy="309563"/>
          </a:xfrm>
          <a:prstGeom prst="rect">
            <a:avLst/>
          </a:prstGeom>
          <a:solidFill>
            <a:srgbClr val="6A98A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5F72A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7" name="Rectangle 17"/>
          <p:cNvSpPr>
            <a:spLocks noChangeArrowheads="1"/>
          </p:cNvSpPr>
          <p:nvPr/>
        </p:nvSpPr>
        <p:spPr bwMode="auto">
          <a:xfrm>
            <a:off x="4365625" y="781050"/>
            <a:ext cx="412750" cy="4111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0075" y="617538"/>
            <a:ext cx="7772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et modifiez le titre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  <a:ea typeface="ＭＳ Ｐゴシック" pitchFamily="16" charset="-128"/>
        </a:defRPr>
      </a:lvl9pPr>
    </p:titleStyle>
    <p:bodyStyle>
      <a:lvl1pPr marL="188913" indent="-188913" algn="just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rgbClr val="FFC048"/>
        </a:buClr>
        <a:buSzPct val="150000"/>
        <a:buFont typeface="Monotype Sorts" charset="0"/>
        <a:buBlip>
          <a:blip r:embed="rId16"/>
        </a:buBlip>
        <a:defRPr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58825" indent="-285750" algn="just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2pPr>
      <a:lvl3pPr marL="1177925" indent="-228600" algn="just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</a:defRPr>
      </a:lvl3pPr>
      <a:lvl4pPr marL="1600200" indent="-228600" algn="just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</a:defRPr>
      </a:lvl4pPr>
      <a:lvl5pPr marL="2057400" indent="-228600" algn="just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just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just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just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just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jpeg"/><Relationship Id="rId12" Type="http://schemas.openxmlformats.org/officeDocument/2006/relationships/image" Target="../media/image15.jpeg"/><Relationship Id="rId13" Type="http://schemas.openxmlformats.org/officeDocument/2006/relationships/image" Target="../media/image16.jpeg"/><Relationship Id="rId1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6" Type="http://schemas.openxmlformats.org/officeDocument/2006/relationships/image" Target="../media/image9.jpeg"/><Relationship Id="rId7" Type="http://schemas.openxmlformats.org/officeDocument/2006/relationships/image" Target="../media/image10.jpeg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 descr="C:\Documents and Settings\client\Mes documents\Mes images\imagesCA2NG5G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5388">
            <a:off x="4726854" y="2172932"/>
            <a:ext cx="2590800" cy="14763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" name="Espace réservé du pied de page 19"/>
          <p:cNvSpPr txBox="1">
            <a:spLocks noGrp="1"/>
          </p:cNvSpPr>
          <p:nvPr/>
        </p:nvSpPr>
        <p:spPr>
          <a:xfrm>
            <a:off x="395536" y="6353944"/>
            <a:ext cx="8136904" cy="50405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200" dirty="0">
              <a:solidFill>
                <a:schemeClr val="tx1">
                  <a:shade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" name="Image 9" descr="C:\Documents and Settings\client\Mes documents\Mes images\carrefour proxi 2012\DSC05277.JPG"/>
          <p:cNvPicPr/>
          <p:nvPr/>
        </p:nvPicPr>
        <p:blipFill>
          <a:blip r:embed="rId3" cstate="print">
            <a:lum bright="-10000"/>
          </a:blip>
          <a:srcRect l="6196" t="4161" r="7097" b="11494"/>
          <a:stretch>
            <a:fillRect/>
          </a:stretch>
        </p:blipFill>
        <p:spPr bwMode="auto">
          <a:xfrm>
            <a:off x="1901106" y="1999432"/>
            <a:ext cx="2638425" cy="16887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Image 7" descr="C:\Documents and Settings\client\Mes documents\Mes images\images[5]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16145">
            <a:off x="4432225" y="4189837"/>
            <a:ext cx="2466975" cy="16573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80" name="Image 8" descr="E:\crfmontagne_09748.jp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7300">
            <a:off x="1114425" y="3011488"/>
            <a:ext cx="365760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cco_rr_rv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381750"/>
            <a:ext cx="857250" cy="285750"/>
          </a:xfrm>
          <a:prstGeom prst="rect">
            <a:avLst/>
          </a:prstGeom>
          <a:noFill/>
          <a:ln w="9525">
            <a:solidFill>
              <a:srgbClr val="99FF33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 descr="cc_rr_rg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381750"/>
            <a:ext cx="838200" cy="2857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 descr="ce_rr_orange_rgb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6381750"/>
            <a:ext cx="908050" cy="2857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 13" descr="cmo_rr_rvb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6381750"/>
            <a:ext cx="885825" cy="2857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 14" descr="Logo Shopi contour bleu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6381750"/>
            <a:ext cx="647700" cy="2857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 15" descr="logo8a8-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381750"/>
            <a:ext cx="695325" cy="2857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 16" descr="marche_plu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5" y="6381750"/>
            <a:ext cx="908050" cy="2857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 17" descr="LOGO PROXI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6381750"/>
            <a:ext cx="819150" cy="3238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 21" descr="E:\enseigne_4000x650 HR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6146" y="0"/>
            <a:ext cx="2117854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90" name="Rectangle 22"/>
          <p:cNvSpPr>
            <a:spLocks noChangeArrowheads="1"/>
          </p:cNvSpPr>
          <p:nvPr/>
        </p:nvSpPr>
        <p:spPr bwMode="auto">
          <a:xfrm>
            <a:off x="341313" y="512763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ECOLE DES CHEFS D</a:t>
            </a:r>
            <a:r>
              <a:rPr lang="ja-JP" altLang="fr-FR" sz="2000" b="1">
                <a:solidFill>
                  <a:schemeClr val="tx2"/>
                </a:solidFill>
                <a:latin typeface="Verdana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Verdana" charset="0"/>
              </a:rPr>
              <a:t>ENTREPRISE </a:t>
            </a:r>
            <a:br>
              <a:rPr lang="fr-FR" sz="2000" b="1">
                <a:solidFill>
                  <a:schemeClr val="tx2"/>
                </a:solidFill>
                <a:latin typeface="Verdana" charset="0"/>
              </a:rPr>
            </a:br>
            <a:r>
              <a:rPr lang="fr-FR" sz="2000" b="1">
                <a:solidFill>
                  <a:schemeClr val="tx2"/>
                </a:solidFill>
                <a:latin typeface="Verdana" charset="0"/>
              </a:rPr>
              <a:t>CARREFOUR PROXIMITE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2247900"/>
            <a:ext cx="7772400" cy="2359025"/>
          </a:xfrm>
        </p:spPr>
        <p:txBody>
          <a:bodyPr/>
          <a:lstStyle/>
          <a:p>
            <a:pPr algn="l" eaLnBrk="1" hangingPunct="1">
              <a:buClr>
                <a:schemeClr val="tx2"/>
              </a:buClr>
              <a:buFont typeface="Wingdings" charset="0"/>
              <a:buChar char="Ø"/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 Exploitation pendant 3 années d</a:t>
            </a:r>
            <a:r>
              <a:rPr lang="ja-JP" alt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un fonds de commerce appartenant à CARREFOUR, en qualité de chef d</a:t>
            </a:r>
            <a:r>
              <a:rPr lang="ja-JP" alt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entreprise.</a:t>
            </a:r>
            <a:b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/>
            </a:r>
            <a:b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20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algn="l" eaLnBrk="1" hangingPunct="1">
              <a:buClr>
                <a:schemeClr val="tx2"/>
              </a:buClr>
              <a:buFont typeface="Wingdings" charset="0"/>
              <a:buChar char="Ø"/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 Capitalisation de la société d</a:t>
            </a:r>
            <a:r>
              <a:rPr lang="ja-JP" alt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environ 120 K€ sur 3 ans.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41313" y="61753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LA LOCATION GERANCE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2247900"/>
            <a:ext cx="7772400" cy="2359025"/>
          </a:xfrm>
        </p:spPr>
        <p:txBody>
          <a:bodyPr/>
          <a:lstStyle/>
          <a:p>
            <a:pPr algn="l" eaLnBrk="1" hangingPunct="1">
              <a:buFont typeface="Monotype Sorts" charset="0"/>
              <a:buNone/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Avec la capitalisation de la location gérance :</a:t>
            </a:r>
          </a:p>
          <a:p>
            <a:pPr algn="l" eaLnBrk="1" hangingPunct="1">
              <a:buFont typeface="Monotype Sorts" charset="0"/>
              <a:buNone/>
            </a:pPr>
            <a:endParaRPr lang="fr-FR" sz="20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Acquisition d</a:t>
            </a:r>
            <a:r>
              <a:rPr lang="ja-JP" alt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un fonds de commerce existant</a:t>
            </a:r>
            <a:b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20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Création d</a:t>
            </a:r>
            <a:r>
              <a:rPr lang="ja-JP" alt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un magasin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41313" y="61753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ACHAT OU CREATION D</a:t>
            </a:r>
            <a:r>
              <a:rPr lang="ja-JP" altLang="fr-FR" sz="2000" b="1">
                <a:solidFill>
                  <a:schemeClr val="tx2"/>
                </a:solidFill>
                <a:latin typeface="Verdana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Verdana" charset="0"/>
              </a:rPr>
              <a:t>UN FONDS DE COMMERCE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2247900"/>
            <a:ext cx="5586413" cy="2359025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 typeface="Monotype Sorts" charset="0"/>
              <a:buNone/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Depuis la création de la filière en France : </a:t>
            </a:r>
            <a:b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20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Nombre d</a:t>
            </a:r>
            <a:r>
              <a:rPr lang="ja-JP" alt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adjoints évolutifs formés</a:t>
            </a:r>
            <a:b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20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Nombre d</a:t>
            </a:r>
            <a:r>
              <a:rPr lang="ja-JP" alt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adjoints de magasin</a:t>
            </a:r>
            <a:b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	</a:t>
            </a:r>
          </a:p>
          <a:p>
            <a:pPr algn="l" eaLnBrk="1" hangingPunct="1">
              <a:lnSpc>
                <a:spcPct val="80000"/>
              </a:lnSpc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Nombre de locataire gérant</a:t>
            </a:r>
            <a:b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20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algn="l" eaLnBrk="1" hangingPunct="1">
              <a:lnSpc>
                <a:spcPct val="80000"/>
              </a:lnSpc>
            </a:pPr>
            <a:r>
              <a:rPr lang="fr-FR" sz="20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Nombre de franchisés propriétaires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341313" y="61753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QUELQUES CHIFFRES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380163" y="3187700"/>
            <a:ext cx="827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368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369050" y="4389438"/>
            <a:ext cx="8270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  68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362700" y="5064125"/>
            <a:ext cx="8270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  14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6442075" y="3794125"/>
            <a:ext cx="8270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213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325" y="1593850"/>
            <a:ext cx="8016875" cy="4797425"/>
          </a:xfrm>
        </p:spPr>
        <p:txBody>
          <a:bodyPr/>
          <a:lstStyle/>
          <a:p>
            <a:pPr lvl="1" algn="l" eaLnBrk="1" hangingPunct="1">
              <a:lnSpc>
                <a:spcPct val="80000"/>
              </a:lnSpc>
              <a:buFontTx/>
              <a:buNone/>
            </a:pPr>
            <a:r>
              <a:rPr lang="fr-FR" sz="2000" b="1">
                <a:solidFill>
                  <a:schemeClr val="tx2"/>
                </a:solidFill>
                <a:latin typeface="Verdana" charset="0"/>
                <a:ea typeface="ＭＳ Ｐゴシック" charset="0"/>
              </a:rPr>
              <a:t>DES LOCATAIRES GERANTS….</a:t>
            </a:r>
          </a:p>
          <a:p>
            <a:pPr lvl="1" algn="l" eaLnBrk="1" hangingPunct="1">
              <a:lnSpc>
                <a:spcPct val="80000"/>
              </a:lnSpc>
              <a:buFontTx/>
              <a:buNone/>
            </a:pPr>
            <a:endParaRPr lang="fr-FR" sz="2000" b="1">
              <a:solidFill>
                <a:schemeClr val="tx2"/>
              </a:solidFill>
              <a:latin typeface="Verdana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Patrick GUEGUEN -&gt; Locataire Gérant 8 A HUIT Royan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Mathieu GERBER -&gt; Locataire Gérant CARREFOUR CITY </a:t>
            </a:r>
          </a:p>
          <a:p>
            <a:pPr lvl="1" algn="l" eaLnBrk="1" hangingPunct="1">
              <a:lnSpc>
                <a:spcPct val="80000"/>
              </a:lnSpc>
              <a:buFontTx/>
              <a:buNone/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	TOULOUSE St Michel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Guillaume JACQUES -&gt; Locataire Gérant  CARREFOUR EXPRESS La Flotte En Ré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Geoffrey COSTE -&gt; Locataire Gérant 8 A HUIT Perpignan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Lionel DELMAS -&gt; Locataire Gérant CARREFOUR CITY Toulouse Av. de Fronton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endParaRPr lang="fr-FR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endParaRPr lang="fr-FR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>
              <a:lnSpc>
                <a:spcPct val="80000"/>
              </a:lnSpc>
            </a:pPr>
            <a:endParaRPr lang="fr-FR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41313" y="61753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QUELQUES EXEMPLES LOCAUX ET RECENTS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  <p:pic>
        <p:nvPicPr>
          <p:cNvPr id="15365" name="Picture 5" descr="MP900341526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6154738"/>
            <a:ext cx="4508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2060575"/>
            <a:ext cx="8016875" cy="4797425"/>
          </a:xfrm>
        </p:spPr>
        <p:txBody>
          <a:bodyPr/>
          <a:lstStyle/>
          <a:p>
            <a:pPr lvl="1" algn="l" eaLnBrk="1" hangingPunct="1">
              <a:buFontTx/>
              <a:buNone/>
            </a:pP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Aurélien PAGE -&gt; Acquisition CARREFOUR CONTACT Montcuq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Etienne BREVET -&gt; Acquisition  8 A HUIT Biarritz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Laurent MOSCA -&gt; Création CARREFOUR CITY Rochefort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Jonathan POTTIER -&gt; Acquisition CARREFOUR EXPRESS St Jory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Cyril ROUSSELET -&gt; Création CARREFOUR CITY Toulouse Av. J. Rieux</a:t>
            </a:r>
          </a:p>
          <a:p>
            <a:pPr lvl="1" algn="l" eaLnBrk="1" hangingPunct="1"/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endParaRPr lang="fr-FR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41313" y="61753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QUELQUES EXEMPLES LOCAUX ET RECENTS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  <p:pic>
        <p:nvPicPr>
          <p:cNvPr id="16389" name="Picture 8" descr="MP900341526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6154738"/>
            <a:ext cx="4508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1030288" y="1316038"/>
            <a:ext cx="4157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/>
          </a:p>
        </p:txBody>
      </p:sp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1395413" y="1414463"/>
            <a:ext cx="3598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/>
          </a:p>
        </p:txBody>
      </p:sp>
      <p:sp>
        <p:nvSpPr>
          <p:cNvPr id="16392" name="Rectangle 11"/>
          <p:cNvSpPr>
            <a:spLocks noChangeArrowheads="1"/>
          </p:cNvSpPr>
          <p:nvPr/>
        </p:nvSpPr>
        <p:spPr bwMode="auto">
          <a:xfrm>
            <a:off x="949325" y="1579563"/>
            <a:ext cx="4011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sz="2000" b="1">
                <a:solidFill>
                  <a:schemeClr val="tx2"/>
                </a:solidFill>
                <a:latin typeface="Verdana" charset="0"/>
              </a:rPr>
              <a:t>ET DES</a:t>
            </a:r>
            <a:r>
              <a:rPr lang="fr-FR" b="1">
                <a:solidFill>
                  <a:schemeClr val="tx2"/>
                </a:solidFill>
              </a:rPr>
              <a:t> </a:t>
            </a:r>
            <a:r>
              <a:rPr lang="fr-FR" sz="2000" b="1">
                <a:solidFill>
                  <a:schemeClr val="tx2"/>
                </a:solidFill>
                <a:latin typeface="Verdana" charset="0"/>
              </a:rPr>
              <a:t>PROPRIETAIRES</a:t>
            </a:r>
            <a:r>
              <a:rPr lang="fr-FR" b="1">
                <a:solidFill>
                  <a:schemeClr val="tx2"/>
                </a:solidFill>
              </a:rPr>
              <a:t>….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7700" y="1770063"/>
            <a:ext cx="8016875" cy="4797425"/>
          </a:xfrm>
        </p:spPr>
        <p:txBody>
          <a:bodyPr/>
          <a:lstStyle/>
          <a:p>
            <a:pPr lvl="1" algn="l" eaLnBrk="1" hangingPunct="1">
              <a:buFontTx/>
              <a:buNone/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Les adjoints formés par C. ROUSSELET et qui ont aujourd</a:t>
            </a:r>
            <a:r>
              <a:rPr lang="ja-JP" alt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’</a:t>
            </a: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hui leurs magasins :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Philippe PROUHET -&gt; Locataire Gérant Villefranche de Rouergue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Mr et Mme MARIN -&gt; Locataire Gérant CARREFOUR EXPRESS </a:t>
            </a:r>
          </a:p>
          <a:p>
            <a:pPr lvl="1" algn="l" eaLnBrk="1" hangingPunct="1">
              <a:buFontTx/>
              <a:buNone/>
            </a:pPr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	St Paul Les Dax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Hervé BERNARD -&gt; Locataire Gérant CARREFOUR CITY Perpignan</a:t>
            </a:r>
            <a:b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</a:br>
            <a:endParaRPr lang="fr-FR" sz="1800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  <a:p>
            <a:pPr lvl="1" algn="l" eaLnBrk="1" hangingPunct="1"/>
            <a:r>
              <a:rPr lang="fr-FR" sz="1800" b="1">
                <a:solidFill>
                  <a:schemeClr val="tx2"/>
                </a:solidFill>
                <a:latin typeface="Arial" charset="0"/>
                <a:ea typeface="ＭＳ Ｐゴシック" charset="0"/>
              </a:rPr>
              <a:t>Régis ROUXEL -&gt; Locataire Gérant 8 A HUIT Toulouse Av. de Muret</a:t>
            </a:r>
          </a:p>
          <a:p>
            <a:pPr lvl="1" algn="l" eaLnBrk="1" hangingPunct="1"/>
            <a:endParaRPr lang="fr-FR" b="1">
              <a:solidFill>
                <a:schemeClr val="tx2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41313" y="61753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ET APRES…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68538" y="233363"/>
            <a:ext cx="4319587" cy="792162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fr-FR" sz="2800">
                <a:solidFill>
                  <a:schemeClr val="tx2"/>
                </a:solidFill>
                <a:latin typeface="Verdana" charset="0"/>
                <a:ea typeface="ＭＳ Ｐゴシック" charset="0"/>
              </a:rPr>
              <a:t>OBJECTIFS</a:t>
            </a:r>
            <a:r>
              <a:rPr lang="fr-FR" sz="2000">
                <a:solidFill>
                  <a:schemeClr val="tx2"/>
                </a:solidFill>
                <a:latin typeface="Arial" charset="0"/>
                <a:ea typeface="ＭＳ Ｐゴシック" charset="0"/>
              </a:rPr>
              <a:t>  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74675" y="1260475"/>
            <a:ext cx="8569325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buFont typeface="Wingdings 3" charset="0"/>
              <a:buChar char="c"/>
            </a:pP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 Accompagner</a:t>
            </a: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> 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les collaborateurs pour la r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é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ussite de leur projet par la</a:t>
            </a: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> 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p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é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riode de professionnalisation, </a:t>
            </a:r>
            <a:r>
              <a:rPr lang="fr-FR" sz="2000">
                <a:solidFill>
                  <a:schemeClr val="tx2"/>
                </a:solidFill>
                <a:latin typeface="Verdana" charset="0"/>
              </a:rPr>
              <a:t>le développement progressif des compétences et l</a:t>
            </a:r>
            <a:r>
              <a:rPr lang="ja-JP" altLang="fr-FR" sz="2000">
                <a:solidFill>
                  <a:schemeClr val="tx2"/>
                </a:solidFill>
                <a:latin typeface="Verdana" charset="0"/>
              </a:rPr>
              <a:t>’</a:t>
            </a:r>
            <a:r>
              <a:rPr lang="fr-FR" sz="2000">
                <a:solidFill>
                  <a:schemeClr val="tx2"/>
                </a:solidFill>
                <a:latin typeface="Verdana" charset="0"/>
              </a:rPr>
              <a:t>implication dans les résultats opérationnels au travers d</a:t>
            </a:r>
            <a:r>
              <a:rPr lang="ja-JP" altLang="fr-FR" sz="2000">
                <a:solidFill>
                  <a:schemeClr val="tx2"/>
                </a:solidFill>
                <a:latin typeface="Verdana" charset="0"/>
              </a:rPr>
              <a:t>’</a:t>
            </a:r>
            <a:r>
              <a:rPr lang="fr-FR" sz="2000">
                <a:solidFill>
                  <a:schemeClr val="tx2"/>
                </a:solidFill>
                <a:latin typeface="Verdana" charset="0"/>
              </a:rPr>
              <a:t>un parcours de formation adapté</a:t>
            </a:r>
            <a:br>
              <a:rPr lang="fr-FR" sz="2000">
                <a:solidFill>
                  <a:schemeClr val="tx2"/>
                </a:solidFill>
                <a:latin typeface="Verdana" charset="0"/>
              </a:rPr>
            </a:b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 </a:t>
            </a:r>
            <a:b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</a:b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> 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Leur permettre de se faire reconna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î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tre</a:t>
            </a: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> 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et valoriser 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à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 terme par les Branches Professionnelles du Commerce </a:t>
            </a:r>
            <a:b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</a:b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/>
            </a:r>
            <a:b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</a:b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> 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Donner une formation de qualit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é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 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à</a:t>
            </a: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> 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nos 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« 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futurs exploitants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 »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 </a:t>
            </a:r>
            <a:b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</a:b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/>
            </a:r>
            <a:b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</a:b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> 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Cr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é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er une fili</a:t>
            </a:r>
            <a:r>
              <a:rPr lang="fr-FR" sz="2000">
                <a:solidFill>
                  <a:schemeClr val="tx2"/>
                </a:solidFill>
                <a:sym typeface="Wingdings 3" charset="0"/>
              </a:rPr>
              <a:t>è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re de chef d</a:t>
            </a:r>
            <a:r>
              <a:rPr lang="ja-JP" altLang="fr-FR" sz="2000">
                <a:solidFill>
                  <a:schemeClr val="tx2"/>
                </a:solidFill>
                <a:sym typeface="Wingdings 3" charset="0"/>
              </a:rPr>
              <a:t>’</a:t>
            </a:r>
            <a:r>
              <a:rPr lang="fr-FR" sz="2000">
                <a:solidFill>
                  <a:schemeClr val="tx2"/>
                </a:solidFill>
                <a:latin typeface="Verdana" charset="0"/>
                <a:sym typeface="Wingdings 3" charset="0"/>
              </a:rPr>
              <a:t>entreprise</a:t>
            </a:r>
            <a: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  <a:t/>
            </a:r>
            <a:br>
              <a:rPr lang="fr-FR" sz="2000" b="1">
                <a:solidFill>
                  <a:schemeClr val="tx2"/>
                </a:solidFill>
                <a:latin typeface="Verdana" charset="0"/>
                <a:sym typeface="Wingdings 3" charset="0"/>
              </a:rPr>
            </a:br>
            <a:endParaRPr lang="fr-FR" sz="2000" b="1">
              <a:solidFill>
                <a:schemeClr val="tx2"/>
              </a:solidFill>
              <a:latin typeface="Verdana" charset="0"/>
              <a:sym typeface="Wingdings 3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341313" y="327025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FORMATION DE PROFESSIONNALISATION </a:t>
            </a:r>
            <a:br>
              <a:rPr lang="fr-FR" sz="2000" b="1">
                <a:solidFill>
                  <a:schemeClr val="tx2"/>
                </a:solidFill>
                <a:latin typeface="Verdana" charset="0"/>
              </a:rPr>
            </a:br>
            <a:r>
              <a:rPr lang="fr-FR" sz="2000" b="1">
                <a:solidFill>
                  <a:schemeClr val="tx2"/>
                </a:solidFill>
                <a:latin typeface="Verdana" charset="0"/>
              </a:rPr>
              <a:t>CARREFOUR PROXIMITE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1239838" y="1208088"/>
            <a:ext cx="6497637" cy="558800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2157413" y="1328738"/>
            <a:ext cx="51863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Collaborateurs en CDI (depuis 1 an en magasin)</a:t>
            </a:r>
          </a:p>
        </p:txBody>
      </p:sp>
      <p:sp>
        <p:nvSpPr>
          <p:cNvPr id="5125" name="Line 8"/>
          <p:cNvSpPr>
            <a:spLocks noChangeShapeType="1"/>
          </p:cNvSpPr>
          <p:nvPr/>
        </p:nvSpPr>
        <p:spPr bwMode="auto">
          <a:xfrm flipH="1">
            <a:off x="4448175" y="1771650"/>
            <a:ext cx="14288" cy="4095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6" name="Rectangle 9"/>
          <p:cNvSpPr>
            <a:spLocks noChangeArrowheads="1"/>
          </p:cNvSpPr>
          <p:nvPr/>
        </p:nvSpPr>
        <p:spPr bwMode="auto">
          <a:xfrm>
            <a:off x="1241425" y="2195513"/>
            <a:ext cx="6497638" cy="695325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Text Box 10"/>
          <p:cNvSpPr txBox="1">
            <a:spLocks noChangeArrowheads="1"/>
          </p:cNvSpPr>
          <p:nvPr/>
        </p:nvSpPr>
        <p:spPr bwMode="auto">
          <a:xfrm>
            <a:off x="1365250" y="2287588"/>
            <a:ext cx="64500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Formation en alternance « Futur Adjoint » </a:t>
            </a:r>
            <a:br>
              <a:rPr lang="fr-FR" sz="1600" b="1">
                <a:solidFill>
                  <a:schemeClr val="tx2"/>
                </a:solidFill>
              </a:rPr>
            </a:br>
            <a:r>
              <a:rPr lang="fr-FR" sz="1600" b="1">
                <a:solidFill>
                  <a:schemeClr val="tx2"/>
                </a:solidFill>
              </a:rPr>
              <a:t>-&gt; Titre professionnel « Responsable de Rayon » (niv. IV)</a:t>
            </a:r>
          </a:p>
        </p:txBody>
      </p:sp>
      <p:sp>
        <p:nvSpPr>
          <p:cNvPr id="5128" name="Line 11"/>
          <p:cNvSpPr>
            <a:spLocks noChangeShapeType="1"/>
          </p:cNvSpPr>
          <p:nvPr/>
        </p:nvSpPr>
        <p:spPr bwMode="auto">
          <a:xfrm flipH="1">
            <a:off x="4445000" y="2898775"/>
            <a:ext cx="14288" cy="4635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9" name="Rectangle 12"/>
          <p:cNvSpPr>
            <a:spLocks noChangeArrowheads="1"/>
          </p:cNvSpPr>
          <p:nvPr/>
        </p:nvSpPr>
        <p:spPr bwMode="auto">
          <a:xfrm>
            <a:off x="1293813" y="3163888"/>
            <a:ext cx="6497637" cy="804862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Text Box 13"/>
          <p:cNvSpPr txBox="1">
            <a:spLocks noChangeArrowheads="1"/>
          </p:cNvSpPr>
          <p:nvPr/>
        </p:nvSpPr>
        <p:spPr bwMode="auto">
          <a:xfrm>
            <a:off x="1373188" y="3448050"/>
            <a:ext cx="7035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Formation en alternance « Adjoint Evolutif » </a:t>
            </a:r>
            <a:br>
              <a:rPr lang="fr-FR" sz="1600" b="1">
                <a:solidFill>
                  <a:schemeClr val="tx2"/>
                </a:solidFill>
              </a:rPr>
            </a:br>
            <a:r>
              <a:rPr lang="fr-FR" sz="1600" b="1">
                <a:solidFill>
                  <a:schemeClr val="tx2"/>
                </a:solidFill>
              </a:rPr>
              <a:t>-&gt; Titre professionnel « Manager d</a:t>
            </a:r>
            <a:r>
              <a:rPr lang="ja-JP" altLang="fr-FR" sz="1600" b="1">
                <a:solidFill>
                  <a:schemeClr val="tx2"/>
                </a:solidFill>
              </a:rPr>
              <a:t>’</a:t>
            </a:r>
            <a:r>
              <a:rPr lang="fr-FR" sz="1600" b="1">
                <a:solidFill>
                  <a:schemeClr val="tx2"/>
                </a:solidFill>
              </a:rPr>
              <a:t>Univers Marchand » (Niv.III)</a:t>
            </a:r>
          </a:p>
        </p:txBody>
      </p:sp>
      <p:sp>
        <p:nvSpPr>
          <p:cNvPr id="5131" name="Line 14"/>
          <p:cNvSpPr>
            <a:spLocks noChangeShapeType="1"/>
          </p:cNvSpPr>
          <p:nvPr/>
        </p:nvSpPr>
        <p:spPr bwMode="auto">
          <a:xfrm>
            <a:off x="4460875" y="4186238"/>
            <a:ext cx="0" cy="4508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" name="Rectangle 15"/>
          <p:cNvSpPr>
            <a:spLocks noChangeArrowheads="1"/>
          </p:cNvSpPr>
          <p:nvPr/>
        </p:nvSpPr>
        <p:spPr bwMode="auto">
          <a:xfrm>
            <a:off x="1257300" y="4654550"/>
            <a:ext cx="6497638" cy="531813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Text Box 16"/>
          <p:cNvSpPr txBox="1">
            <a:spLocks noChangeArrowheads="1"/>
          </p:cNvSpPr>
          <p:nvPr/>
        </p:nvSpPr>
        <p:spPr bwMode="auto">
          <a:xfrm>
            <a:off x="2609850" y="4746625"/>
            <a:ext cx="31337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Location Gérance sur 3 ans </a:t>
            </a:r>
          </a:p>
        </p:txBody>
      </p:sp>
      <p:sp>
        <p:nvSpPr>
          <p:cNvPr id="5134" name="Line 17"/>
          <p:cNvSpPr>
            <a:spLocks noChangeShapeType="1"/>
          </p:cNvSpPr>
          <p:nvPr/>
        </p:nvSpPr>
        <p:spPr bwMode="auto">
          <a:xfrm>
            <a:off x="4462463" y="5145088"/>
            <a:ext cx="0" cy="4508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5" name="Rectangle 18"/>
          <p:cNvSpPr>
            <a:spLocks noChangeArrowheads="1"/>
          </p:cNvSpPr>
          <p:nvPr/>
        </p:nvSpPr>
        <p:spPr bwMode="auto">
          <a:xfrm>
            <a:off x="1258888" y="5627688"/>
            <a:ext cx="6497637" cy="573087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6" name="Text Box 20"/>
          <p:cNvSpPr txBox="1">
            <a:spLocks noChangeArrowheads="1"/>
          </p:cNvSpPr>
          <p:nvPr/>
        </p:nvSpPr>
        <p:spPr bwMode="auto">
          <a:xfrm>
            <a:off x="2011363" y="5805488"/>
            <a:ext cx="47704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1600" b="1">
                <a:solidFill>
                  <a:schemeClr val="tx2"/>
                </a:solidFill>
              </a:rPr>
              <a:t>Achat ou création d</a:t>
            </a:r>
            <a:r>
              <a:rPr lang="ja-JP" altLang="fr-FR" sz="1600" b="1">
                <a:solidFill>
                  <a:schemeClr val="tx2"/>
                </a:solidFill>
              </a:rPr>
              <a:t>’</a:t>
            </a:r>
            <a:r>
              <a:rPr lang="fr-FR" sz="1600" b="1">
                <a:solidFill>
                  <a:schemeClr val="tx2"/>
                </a:solidFill>
              </a:rPr>
              <a:t>un fonds de commerce </a:t>
            </a:r>
          </a:p>
        </p:txBody>
      </p:sp>
      <p:sp>
        <p:nvSpPr>
          <p:cNvPr id="5137" name="AutoShape 21"/>
          <p:cNvSpPr>
            <a:spLocks/>
          </p:cNvSpPr>
          <p:nvPr/>
        </p:nvSpPr>
        <p:spPr bwMode="auto">
          <a:xfrm>
            <a:off x="1042988" y="1371600"/>
            <a:ext cx="88900" cy="2700338"/>
          </a:xfrm>
          <a:prstGeom prst="leftBrace">
            <a:avLst>
              <a:gd name="adj1" fmla="val 253125"/>
              <a:gd name="adj2" fmla="val 50000"/>
            </a:avLst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AutoShape 22"/>
          <p:cNvSpPr>
            <a:spLocks/>
          </p:cNvSpPr>
          <p:nvPr/>
        </p:nvSpPr>
        <p:spPr bwMode="auto">
          <a:xfrm>
            <a:off x="1128713" y="4814888"/>
            <a:ext cx="88900" cy="1328737"/>
          </a:xfrm>
          <a:prstGeom prst="leftBrace">
            <a:avLst>
              <a:gd name="adj1" fmla="val 124554"/>
              <a:gd name="adj2" fmla="val 50000"/>
            </a:avLst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9" name="WordArt 25"/>
          <p:cNvSpPr>
            <a:spLocks noChangeArrowheads="1" noChangeShapeType="1" noTextEdit="1"/>
          </p:cNvSpPr>
          <p:nvPr/>
        </p:nvSpPr>
        <p:spPr bwMode="auto">
          <a:xfrm rot="5400000">
            <a:off x="-628650" y="2333625"/>
            <a:ext cx="2357438" cy="2428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sz="16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blurRad="63500" dist="53882" dir="2700000" algn="ctr" rotWithShape="0">
                    <a:srgbClr val="CBCBCB">
                      <a:alpha val="79999"/>
                    </a:srgbClr>
                  </a:outerShdw>
                </a:effectLst>
                <a:latin typeface="Arial"/>
                <a:ea typeface="Arial"/>
                <a:cs typeface="Arial"/>
              </a:rPr>
              <a:t>SALARIE</a:t>
            </a:r>
          </a:p>
        </p:txBody>
      </p:sp>
      <p:sp>
        <p:nvSpPr>
          <p:cNvPr id="5140" name="WordArt 26"/>
          <p:cNvSpPr>
            <a:spLocks noChangeArrowheads="1" noChangeShapeType="1" noTextEdit="1"/>
          </p:cNvSpPr>
          <p:nvPr/>
        </p:nvSpPr>
        <p:spPr bwMode="auto">
          <a:xfrm rot="5400000">
            <a:off x="-657225" y="5051426"/>
            <a:ext cx="2492375" cy="3429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fr-FR" sz="1200" kern="1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blurRad="63500" dist="53882" dir="2700000" algn="ctr" rotWithShape="0">
                    <a:srgbClr val="CBCBCB">
                      <a:alpha val="79999"/>
                    </a:srgbClr>
                  </a:outerShdw>
                </a:effectLst>
                <a:latin typeface="Arial"/>
                <a:ea typeface="Arial"/>
                <a:cs typeface="Arial"/>
              </a:rPr>
              <a:t>C H E F  D'E N T R E P R I S E</a:t>
            </a:r>
            <a:endParaRPr lang="en-US" sz="1200" kern="10">
              <a:ln w="12700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blurRad="63500" dist="53882" dir="2700000" algn="ctr" rotWithShape="0">
                  <a:srgbClr val="CBCBCB">
                    <a:alpha val="79999"/>
                  </a:srgbClr>
                </a:outerShdw>
              </a:effectLst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43" name="Group 87"/>
          <p:cNvGraphicFramePr>
            <a:graphicFrameLocks noGrp="1"/>
          </p:cNvGraphicFramePr>
          <p:nvPr>
            <p:ph idx="4294967295"/>
          </p:nvPr>
        </p:nvGraphicFramePr>
        <p:xfrm>
          <a:off x="180975" y="1566863"/>
          <a:ext cx="8921750" cy="2973959"/>
        </p:xfrm>
        <a:graphic>
          <a:graphicData uri="http://schemas.openxmlformats.org/drawingml/2006/table">
            <a:tbl>
              <a:tblPr/>
              <a:tblGrid>
                <a:gridCol w="2743200"/>
                <a:gridCol w="3089275"/>
                <a:gridCol w="3089275"/>
              </a:tblGrid>
              <a:tr h="4191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Futur adjoint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Adjoint évolutif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Titre Professionnel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Responsable de Rayon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Manager d</a:t>
                      </a:r>
                      <a:r>
                        <a:rPr kumimoji="0" lang="ja-JP" alt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’</a:t>
                      </a: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Univers Marchand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Durée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10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24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Formation théorique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 jours par mois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20 jours théoriques par an (soit environ 2j/mois)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Mise en application de la formation théorique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Suivi tuteur en magasin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Suivi tuteur en magasin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Validation du titre devant un jury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jour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rgbClr val="FFC048"/>
                        </a:buClr>
                        <a:buSzPct val="150000"/>
                        <a:buFont typeface="Monotype Sorts" charset="0"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 jour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6" name="Rectangle 65"/>
          <p:cNvSpPr>
            <a:spLocks noChangeArrowheads="1"/>
          </p:cNvSpPr>
          <p:nvPr/>
        </p:nvSpPr>
        <p:spPr bwMode="auto">
          <a:xfrm>
            <a:off x="468313" y="460375"/>
            <a:ext cx="8280400" cy="79216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fr-FR" sz="2800">
                <a:solidFill>
                  <a:schemeClr val="tx2"/>
                </a:solidFill>
                <a:latin typeface="Verdana" charset="0"/>
              </a:rPr>
              <a:t/>
            </a:r>
            <a:br>
              <a:rPr lang="fr-FR" sz="2800">
                <a:solidFill>
                  <a:schemeClr val="tx2"/>
                </a:solidFill>
                <a:latin typeface="Verdana" charset="0"/>
              </a:rPr>
            </a:br>
            <a:r>
              <a:rPr lang="fr-FR" sz="2800" b="1">
                <a:solidFill>
                  <a:schemeClr val="tx2"/>
                </a:solidFill>
                <a:latin typeface="Verdana" charset="0"/>
              </a:rPr>
              <a:t>Une formation adaptée à chaque titre</a:t>
            </a:r>
            <a:br>
              <a:rPr lang="fr-FR" sz="2800" b="1">
                <a:solidFill>
                  <a:schemeClr val="tx2"/>
                </a:solidFill>
                <a:latin typeface="Verdana" charset="0"/>
              </a:rPr>
            </a:br>
            <a:endParaRPr lang="fr-FR" sz="2800" b="1">
              <a:solidFill>
                <a:schemeClr val="tx2"/>
              </a:solidFill>
              <a:latin typeface="Verdana" charset="0"/>
            </a:endParaRPr>
          </a:p>
        </p:txBody>
      </p:sp>
      <p:sp>
        <p:nvSpPr>
          <p:cNvPr id="6177" name="Rectangle 86"/>
          <p:cNvSpPr>
            <a:spLocks noChangeArrowheads="1"/>
          </p:cNvSpPr>
          <p:nvPr/>
        </p:nvSpPr>
        <p:spPr bwMode="auto">
          <a:xfrm>
            <a:off x="358775" y="4752975"/>
            <a:ext cx="8380413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sz="1600" u="sng">
                <a:solidFill>
                  <a:schemeClr val="tx2"/>
                </a:solidFill>
                <a:sym typeface="Wingdings 3" charset="0"/>
              </a:rPr>
              <a:t>Pour</a:t>
            </a:r>
            <a:r>
              <a:rPr lang="fr-FR" sz="1600" u="sng">
                <a:solidFill>
                  <a:srgbClr val="663300"/>
                </a:solidFill>
                <a:sym typeface="Wingdings 3" charset="0"/>
              </a:rPr>
              <a:t> </a:t>
            </a:r>
            <a:r>
              <a:rPr lang="fr-FR" sz="1600" u="sng">
                <a:solidFill>
                  <a:schemeClr val="tx2"/>
                </a:solidFill>
                <a:sym typeface="Wingdings 3" charset="0"/>
              </a:rPr>
              <a:t>les Adjoints Evolutifs</a:t>
            </a:r>
          </a:p>
          <a:p>
            <a:r>
              <a:rPr lang="fr-FR" sz="1600">
                <a:solidFill>
                  <a:schemeClr val="tx2"/>
                </a:solidFill>
                <a:sym typeface="ZapfDingbats" charset="0"/>
              </a:rPr>
              <a:t></a:t>
            </a:r>
            <a:r>
              <a:rPr lang="fr-FR">
                <a:sym typeface="Wingdings 3" charset="0"/>
              </a:rPr>
              <a:t> </a:t>
            </a:r>
            <a:r>
              <a:rPr lang="fr-FR" sz="1600">
                <a:solidFill>
                  <a:schemeClr val="tx2"/>
                </a:solidFill>
                <a:sym typeface="Wingdings 3" charset="0"/>
              </a:rPr>
              <a:t>Un renforcement formatif assuré par CARREFOUR PROXIMITE sur la deuxième </a:t>
            </a:r>
            <a:br>
              <a:rPr lang="fr-FR" sz="1600">
                <a:solidFill>
                  <a:schemeClr val="tx2"/>
                </a:solidFill>
                <a:sym typeface="Wingdings 3" charset="0"/>
              </a:rPr>
            </a:br>
            <a:r>
              <a:rPr lang="fr-FR" sz="1600">
                <a:solidFill>
                  <a:schemeClr val="tx2"/>
                </a:solidFill>
                <a:sym typeface="Wingdings 3" charset="0"/>
              </a:rPr>
              <a:t>      année :</a:t>
            </a:r>
          </a:p>
          <a:p>
            <a:r>
              <a:rPr lang="fr-FR" sz="1600">
                <a:solidFill>
                  <a:schemeClr val="tx2"/>
                </a:solidFill>
                <a:sym typeface="ZapfDingbats" charset="0"/>
              </a:rPr>
              <a:t>                        </a:t>
            </a:r>
            <a:r>
              <a:rPr lang="fr-FR" sz="1600">
                <a:solidFill>
                  <a:schemeClr val="tx2"/>
                </a:solidFill>
                <a:sym typeface="Wingdings 3" charset="0"/>
              </a:rPr>
              <a:t>formations métiers </a:t>
            </a:r>
          </a:p>
          <a:p>
            <a:r>
              <a:rPr lang="fr-FR" sz="1600">
                <a:solidFill>
                  <a:schemeClr val="tx2"/>
                </a:solidFill>
                <a:sym typeface="ZapfDingbats" charset="0"/>
              </a:rPr>
              <a:t>                     </a:t>
            </a:r>
            <a:r>
              <a:rPr lang="fr-FR" sz="1600" b="1">
                <a:solidFill>
                  <a:schemeClr val="tx2"/>
                </a:solidFill>
                <a:sym typeface="Wingdings 3" charset="0"/>
              </a:rPr>
              <a:t> </a:t>
            </a:r>
            <a:r>
              <a:rPr lang="fr-FR" sz="1600">
                <a:solidFill>
                  <a:schemeClr val="tx2"/>
                </a:solidFill>
                <a:sym typeface="Wingdings 3" charset="0"/>
              </a:rPr>
              <a:t>  autres formations internes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7171" name="Image 11" descr="C:\Documents and Settings\client\Mes documents\Mes images\carrefour proxi 2012\DSC05253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225"/>
            <a:ext cx="8893175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1714500" y="3097213"/>
            <a:ext cx="589756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fr-FR" sz="2800" b="1">
                <a:solidFill>
                  <a:srgbClr val="66FF66"/>
                </a:solidFill>
              </a:rPr>
              <a:t>LE PARCOURS</a:t>
            </a:r>
            <a:endParaRPr lang="fr-FR" sz="2800">
              <a:solidFill>
                <a:srgbClr val="66FF66"/>
              </a:solidFill>
            </a:endParaRPr>
          </a:p>
          <a:p>
            <a:pPr algn="ctr"/>
            <a:r>
              <a:rPr lang="fr-FR" sz="2800" b="1">
                <a:solidFill>
                  <a:srgbClr val="66FF66"/>
                </a:solidFill>
              </a:rPr>
              <a:t>DE </a:t>
            </a:r>
          </a:p>
          <a:p>
            <a:pPr algn="ctr"/>
            <a:endParaRPr lang="fr-FR" sz="2800">
              <a:solidFill>
                <a:srgbClr val="66FF66"/>
              </a:solidFill>
            </a:endParaRPr>
          </a:p>
          <a:p>
            <a:pPr algn="ctr"/>
            <a:r>
              <a:rPr lang="fr-FR" sz="2800" b="1">
                <a:solidFill>
                  <a:srgbClr val="66FF66"/>
                </a:solidFill>
              </a:rPr>
              <a:t>FORMATION « FUTUR ADJOINT »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oneTexte 3"/>
          <p:cNvSpPr txBox="1">
            <a:spLocks noChangeArrowheads="1"/>
          </p:cNvSpPr>
          <p:nvPr/>
        </p:nvSpPr>
        <p:spPr bwMode="auto">
          <a:xfrm>
            <a:off x="501650" y="2051050"/>
            <a:ext cx="86423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400" b="1">
              <a:solidFill>
                <a:srgbClr val="99FF33"/>
              </a:solidFill>
              <a:ea typeface="Times New Roman" charset="0"/>
              <a:cs typeface="Arial" charset="0"/>
            </a:endParaRPr>
          </a:p>
          <a:p>
            <a:r>
              <a:rPr 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Activité 1 - Animer commercialement la surface de vente et son équipe </a:t>
            </a:r>
          </a:p>
          <a:p>
            <a:endParaRPr lang="fr-FR" sz="2000" b="1">
              <a:solidFill>
                <a:schemeClr val="tx2"/>
              </a:solidFill>
              <a:ea typeface="Times New Roman" charset="0"/>
              <a:cs typeface="Arial" charset="0"/>
            </a:endParaRPr>
          </a:p>
          <a:p>
            <a:pPr lvl="1"/>
            <a:endParaRPr lang="fr-FR" sz="2000">
              <a:solidFill>
                <a:schemeClr val="tx2"/>
              </a:solidFill>
              <a:ea typeface="Times New Roman" charset="0"/>
              <a:cs typeface="Arial" charset="0"/>
            </a:endParaRPr>
          </a:p>
          <a:p>
            <a:pPr lvl="1"/>
            <a:endParaRPr lang="fr-FR" sz="2000">
              <a:solidFill>
                <a:schemeClr val="tx2"/>
              </a:solidFill>
              <a:ea typeface="Times New Roman" charset="0"/>
              <a:cs typeface="Arial" charset="0"/>
            </a:endParaRPr>
          </a:p>
          <a:p>
            <a:r>
              <a:rPr 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Activité  2 - Gérer le rayon, les produits et les services </a:t>
            </a:r>
          </a:p>
          <a:p>
            <a:endParaRPr lang="fr-FR" sz="2000" b="1">
              <a:solidFill>
                <a:schemeClr val="tx2"/>
              </a:solidFill>
              <a:ea typeface="Times New Roman" charset="0"/>
              <a:cs typeface="Arial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41313" y="25558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PRESENTATION DES ACTIVITES DU TITRE RESPONSABLE DE RAYON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9219" name="Image 11" descr="C:\Documents and Settings\client\Mes documents\Mes images\carrefour proxi 2012\DSC05253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225"/>
            <a:ext cx="8893175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443038" y="3097213"/>
            <a:ext cx="64484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fr-FR" sz="2800" b="1">
                <a:solidFill>
                  <a:srgbClr val="66FF66"/>
                </a:solidFill>
              </a:rPr>
              <a:t>LE PARCOURS</a:t>
            </a:r>
            <a:endParaRPr lang="fr-FR" sz="2800">
              <a:solidFill>
                <a:srgbClr val="66FF66"/>
              </a:solidFill>
            </a:endParaRPr>
          </a:p>
          <a:p>
            <a:pPr algn="ctr"/>
            <a:r>
              <a:rPr lang="fr-FR" sz="2800" b="1">
                <a:solidFill>
                  <a:srgbClr val="66FF66"/>
                </a:solidFill>
              </a:rPr>
              <a:t>DE </a:t>
            </a:r>
          </a:p>
          <a:p>
            <a:pPr algn="ctr"/>
            <a:endParaRPr lang="fr-FR" sz="2800">
              <a:solidFill>
                <a:srgbClr val="66FF66"/>
              </a:solidFill>
            </a:endParaRPr>
          </a:p>
          <a:p>
            <a:pPr algn="ctr"/>
            <a:r>
              <a:rPr lang="fr-FR" sz="2800" b="1">
                <a:solidFill>
                  <a:srgbClr val="66FF66"/>
                </a:solidFill>
              </a:rPr>
              <a:t>FORMATION « ADJOINT EVOLUTIF »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01650" y="1833563"/>
            <a:ext cx="8642350" cy="34448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2000" b="1">
              <a:solidFill>
                <a:srgbClr val="99FF33"/>
              </a:solidFill>
              <a:ea typeface="Times New Roman" charset="0"/>
              <a:cs typeface="Arial" charset="0"/>
            </a:endParaRPr>
          </a:p>
          <a:p>
            <a:pPr eaLnBrk="1" hangingPunct="1"/>
            <a:r>
              <a:rPr lang="fr-FR" sz="2000" b="1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Times New Roman" charset="0"/>
                <a:cs typeface="Arial" charset="0"/>
              </a:rPr>
              <a:t>ACTIVITE 1 - </a:t>
            </a:r>
            <a:r>
              <a:rPr 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Développer la dynamique commerciale d'un univers marchand :</a:t>
            </a:r>
          </a:p>
          <a:p>
            <a:pPr eaLnBrk="1" hangingPunct="1"/>
            <a:endParaRPr lang="fr-FR" sz="2000" b="1">
              <a:solidFill>
                <a:schemeClr val="tx2"/>
              </a:solidFill>
              <a:ea typeface="Times New Roman" charset="0"/>
              <a:cs typeface="Arial" charset="0"/>
            </a:endParaRPr>
          </a:p>
          <a:p>
            <a:pPr>
              <a:buFontTx/>
              <a:buChar char="-"/>
            </a:pPr>
            <a:endParaRPr lang="fr-FR" sz="2000">
              <a:solidFill>
                <a:schemeClr val="tx2"/>
              </a:solidFill>
              <a:ea typeface="Times New Roman" charset="0"/>
              <a:cs typeface="Arial" charset="0"/>
            </a:endParaRPr>
          </a:p>
          <a:p>
            <a:r>
              <a:rPr lang="fr-FR" sz="2000" b="1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Times New Roman" charset="0"/>
                <a:cs typeface="Arial" charset="0"/>
              </a:rPr>
              <a:t>ACTIVITE 2 - </a:t>
            </a:r>
            <a:r>
              <a:rPr 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Gérer les résultats économiques :</a:t>
            </a:r>
          </a:p>
          <a:p>
            <a:endParaRPr lang="fr-FR" sz="2000" b="1">
              <a:solidFill>
                <a:schemeClr val="tx2"/>
              </a:solidFill>
              <a:ea typeface="Times New Roman" charset="0"/>
              <a:cs typeface="Arial" charset="0"/>
            </a:endParaRPr>
          </a:p>
          <a:p>
            <a:pPr lvl="1"/>
            <a:r>
              <a:rPr lang="fr-FR" sz="2000">
                <a:solidFill>
                  <a:schemeClr val="tx2"/>
                </a:solidFill>
                <a:ea typeface="Times New Roman" charset="0"/>
                <a:cs typeface="Arial" charset="0"/>
              </a:rPr>
              <a:t> </a:t>
            </a:r>
          </a:p>
          <a:p>
            <a:r>
              <a:rPr lang="fr-FR" sz="2000" b="1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Times New Roman" charset="0"/>
                <a:cs typeface="Arial" charset="0"/>
              </a:rPr>
              <a:t>ACTIVITE 3 - </a:t>
            </a:r>
            <a:r>
              <a:rPr 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Manager l</a:t>
            </a:r>
            <a:r>
              <a:rPr lang="ja-JP" alt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’</a:t>
            </a:r>
            <a:r>
              <a:rPr 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équipe d</a:t>
            </a:r>
            <a:r>
              <a:rPr lang="ja-JP" alt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’</a:t>
            </a:r>
            <a:r>
              <a:rPr lang="fr-FR" sz="2000" b="1">
                <a:solidFill>
                  <a:schemeClr val="tx2"/>
                </a:solidFill>
                <a:ea typeface="Times New Roman" charset="0"/>
                <a:cs typeface="Arial" charset="0"/>
              </a:rPr>
              <a:t>un univers marchand :</a:t>
            </a:r>
          </a:p>
          <a:p>
            <a:endParaRPr lang="fr-FR" sz="2000" b="1">
              <a:solidFill>
                <a:schemeClr val="tx2"/>
              </a:solidFill>
              <a:ea typeface="Times New Roman" charset="0"/>
              <a:cs typeface="Arial" charset="0"/>
            </a:endParaRPr>
          </a:p>
          <a:p>
            <a:pPr lvl="1"/>
            <a:endParaRPr lang="fr-FR" sz="2000">
              <a:solidFill>
                <a:schemeClr val="tx2"/>
              </a:solidFill>
              <a:ea typeface="Times New Roman" charset="0"/>
              <a:cs typeface="Arial" charset="0"/>
            </a:endParaRPr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341313" y="255588"/>
            <a:ext cx="8280400" cy="682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fr-FR" sz="2000" b="1">
                <a:solidFill>
                  <a:schemeClr val="tx2"/>
                </a:solidFill>
                <a:latin typeface="Verdana" charset="0"/>
              </a:rPr>
              <a:t>PRESENTATION DES ACTIVITES DU TITRE MANAGER </a:t>
            </a:r>
            <a:br>
              <a:rPr lang="fr-FR" sz="2000" b="1">
                <a:solidFill>
                  <a:schemeClr val="tx2"/>
                </a:solidFill>
                <a:latin typeface="Verdana" charset="0"/>
              </a:rPr>
            </a:br>
            <a:r>
              <a:rPr lang="fr-FR" sz="2000" b="1">
                <a:solidFill>
                  <a:schemeClr val="tx2"/>
                </a:solidFill>
                <a:latin typeface="Verdana" charset="0"/>
              </a:rPr>
              <a:t>D</a:t>
            </a:r>
            <a:r>
              <a:rPr lang="ja-JP" altLang="fr-FR" sz="2000" b="1">
                <a:solidFill>
                  <a:schemeClr val="tx2"/>
                </a:solidFill>
                <a:latin typeface="Verdana" charset="0"/>
              </a:rPr>
              <a:t>’</a:t>
            </a:r>
            <a:r>
              <a:rPr lang="fr-FR" sz="2000" b="1">
                <a:solidFill>
                  <a:schemeClr val="tx2"/>
                </a:solidFill>
                <a:latin typeface="Verdana" charset="0"/>
              </a:rPr>
              <a:t>UNIVERS MARCHAND</a:t>
            </a:r>
            <a:r>
              <a:rPr lang="fr-FR" sz="1400" b="1">
                <a:solidFill>
                  <a:schemeClr val="tx2"/>
                </a:solidFill>
                <a:latin typeface="Verdana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057896" y="44301"/>
            <a:ext cx="6839999" cy="46166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>
                <a:ln w="1905"/>
                <a:solidFill>
                  <a:srgbClr val="99FF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PROGRAMME DE FORMATION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39750" y="1268413"/>
            <a:ext cx="8353425" cy="5400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/>
          </a:p>
        </p:txBody>
      </p:sp>
      <p:graphicFrame>
        <p:nvGraphicFramePr>
          <p:cNvPr id="67685" name="Group 101"/>
          <p:cNvGraphicFramePr>
            <a:graphicFrameLocks noGrp="1"/>
          </p:cNvGraphicFramePr>
          <p:nvPr/>
        </p:nvGraphicFramePr>
        <p:xfrm>
          <a:off x="179388" y="781050"/>
          <a:ext cx="8713787" cy="2734056"/>
        </p:xfrm>
        <a:graphic>
          <a:graphicData uri="http://schemas.openxmlformats.org/drawingml/2006/table">
            <a:tbl>
              <a:tblPr/>
              <a:tblGrid>
                <a:gridCol w="1778000"/>
                <a:gridCol w="1744662"/>
                <a:gridCol w="1744663"/>
                <a:gridCol w="1701800"/>
                <a:gridCol w="1744662"/>
              </a:tblGrid>
              <a:tr h="169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1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2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3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4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5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</a:tr>
              <a:tr h="141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Développement personnel</a:t>
                      </a:r>
                      <a:endParaRPr kumimoji="0" lang="fr-FR" sz="1300" b="0" i="0" u="sng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Principes de la communication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Leadership </a:t>
                      </a:r>
                      <a:b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</a:b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     1 jour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Management</a:t>
                      </a:r>
                      <a:endParaRPr kumimoji="0" lang="fr-FR" sz="1300" b="0" i="0" u="sng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Le recrutement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entretien d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évaluation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Donner du sens au travail des collaborateurs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La gestion administrative du personnel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5 jours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Organisation</a:t>
                      </a:r>
                      <a:endParaRPr kumimoji="0" lang="fr-FR" sz="1300" b="0" i="0" u="sng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Autodiagnostic des pratiques personnelles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La gestion des priorités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La délégation</a:t>
                      </a:r>
                      <a:b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</a:b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1 jour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Politique marchande</a:t>
                      </a:r>
                      <a:endParaRPr kumimoji="0" lang="fr-FR" sz="1300" b="0" i="0" u="sng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aménagement du point de vente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animation 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La rentabilité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2 jours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Hygiène et sécurité alimentaire</a:t>
                      </a:r>
                      <a:endParaRPr kumimoji="0" lang="fr-FR" sz="1300" b="0" i="0" u="sng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Les principales bactéries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La méthode HACCP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Les mentions obligatoires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Etiquetage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Référentiel interne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1 jour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669" marR="41669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7686" name="Group 102"/>
          <p:cNvGraphicFramePr>
            <a:graphicFrameLocks noGrp="1"/>
          </p:cNvGraphicFramePr>
          <p:nvPr/>
        </p:nvGraphicFramePr>
        <p:xfrm>
          <a:off x="193675" y="3517900"/>
          <a:ext cx="8742363" cy="2961894"/>
        </p:xfrm>
        <a:graphic>
          <a:graphicData uri="http://schemas.openxmlformats.org/drawingml/2006/table">
            <a:tbl>
              <a:tblPr/>
              <a:tblGrid>
                <a:gridCol w="1860550"/>
                <a:gridCol w="1703388"/>
                <a:gridCol w="1773237"/>
                <a:gridCol w="1614488"/>
                <a:gridCol w="17907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6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7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8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9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Arial Unicode MS" charset="0"/>
                          <a:cs typeface="Arial" charset="0"/>
                        </a:rPr>
                        <a:t>Module 10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</a:tr>
              <a:tr h="2506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Gestion des approvisionnements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Les procédures  </a:t>
                      </a:r>
                      <a:b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</a:b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1 jour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Enjeux de la relation client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Le comportement du consommateur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Approche des techniques de vente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La politique de services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1 jour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Pilotage du point de vente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Notions  de gestion </a:t>
                      </a:r>
                      <a:b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</a:b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Les indicateurs de performances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La démarque 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L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inventaire 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Le budget prévisionnel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4 jours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Gestion comptable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Fonctionnement d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une entreprise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 La comptabilité et les obligations comptables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3 jours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1" u="sng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Maintenance du point de vente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Rappel des obligations et des responsabilités du chef d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établissement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Fiches de prévention localisation et types de risques 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- Gestion d</a:t>
                      </a:r>
                      <a:r>
                        <a:rPr kumimoji="0" lang="ja-JP" alt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’</a:t>
                      </a: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une situation de crise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Arial Unicode MS" charset="0"/>
                          <a:cs typeface="Arial" charset="0"/>
                        </a:rPr>
                        <a:t>1 jour</a:t>
                      </a:r>
                      <a:endParaRPr kumimoji="0" lang="fr-FR" sz="13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charset="0"/>
                        <a:cs typeface="Times New Roman" charset="0"/>
                      </a:endParaRPr>
                    </a:p>
                  </a:txBody>
                  <a:tcPr marL="41844" marR="41844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Nouvelle présentation">
  <a:themeElements>
    <a:clrScheme name="">
      <a:dk1>
        <a:srgbClr val="515151"/>
      </a:dk1>
      <a:lt1>
        <a:srgbClr val="FFFFFF"/>
      </a:lt1>
      <a:dk2>
        <a:srgbClr val="001F7D"/>
      </a:dk2>
      <a:lt2>
        <a:srgbClr val="808080"/>
      </a:lt2>
      <a:accent1>
        <a:srgbClr val="BBE0E3"/>
      </a:accent1>
      <a:accent2>
        <a:srgbClr val="6999A2"/>
      </a:accent2>
      <a:accent3>
        <a:srgbClr val="FFFFFF"/>
      </a:accent3>
      <a:accent4>
        <a:srgbClr val="444444"/>
      </a:accent4>
      <a:accent5>
        <a:srgbClr val="DAEDEF"/>
      </a:accent5>
      <a:accent6>
        <a:srgbClr val="5E8A92"/>
      </a:accent6>
      <a:hlink>
        <a:srgbClr val="009999"/>
      </a:hlink>
      <a:folHlink>
        <a:srgbClr val="99CC00"/>
      </a:folHlink>
    </a:clrScheme>
    <a:fontScheme name="Nouvelle pré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6" charset="-128"/>
          </a:defRPr>
        </a:defPPr>
      </a:lstStyle>
    </a:lnDef>
  </a:objectDefaults>
  <a:extraClrSchemeLst>
    <a:extraClrScheme>
      <a:clrScheme name="Nouvelle pré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2207</TotalTime>
  <Words>688</Words>
  <Application>Microsoft Macintosh PowerPoint</Application>
  <PresentationFormat>On-screen Show (4:3)</PresentationFormat>
  <Paragraphs>188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ＭＳ Ｐゴシック</vt:lpstr>
      <vt:lpstr>Monotype Sorts</vt:lpstr>
      <vt:lpstr>Verdana</vt:lpstr>
      <vt:lpstr>Wingdings 3</vt:lpstr>
      <vt:lpstr>ZapfDingbats</vt:lpstr>
      <vt:lpstr>Times New Roman</vt:lpstr>
      <vt:lpstr>Arial Unicode MS</vt:lpstr>
      <vt:lpstr>Calibri</vt:lpstr>
      <vt:lpstr>Wingdings</vt:lpstr>
      <vt:lpstr>Nouvelle présentation</vt:lpstr>
      <vt:lpstr>PowerPoint Presentation</vt:lpstr>
      <vt:lpstr>OBJECTIFS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black coffee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framboise  braguy</dc:creator>
  <cp:lastModifiedBy>clouclou</cp:lastModifiedBy>
  <cp:revision>67</cp:revision>
  <dcterms:created xsi:type="dcterms:W3CDTF">2006-04-10T16:15:19Z</dcterms:created>
  <dcterms:modified xsi:type="dcterms:W3CDTF">2012-12-12T11:15:40Z</dcterms:modified>
</cp:coreProperties>
</file>