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6" r:id="rId3"/>
    <p:sldId id="277" r:id="rId4"/>
    <p:sldId id="269" r:id="rId5"/>
    <p:sldId id="270" r:id="rId6"/>
    <p:sldId id="278" r:id="rId7"/>
    <p:sldId id="271" r:id="rId8"/>
    <p:sldId id="279" r:id="rId9"/>
    <p:sldId id="280" r:id="rId10"/>
    <p:sldId id="275" r:id="rId11"/>
    <p:sldId id="273" r:id="rId12"/>
    <p:sldId id="276" r:id="rId13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9" autoAdjust="0"/>
    <p:restoredTop sz="97287" autoAdjust="0"/>
  </p:normalViewPr>
  <p:slideViewPr>
    <p:cSldViewPr>
      <p:cViewPr>
        <p:scale>
          <a:sx n="70" d="100"/>
          <a:sy n="70" d="100"/>
        </p:scale>
        <p:origin x="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D333F4A2-A2A1-405D-B5A9-E7C37B457571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3269C0F9-4B83-47C8-A3A0-AF47E4F2287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2697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smtClean="0">
              <a:ea typeface="ＭＳ Ｐゴシック" pitchFamily="34" charset="-128"/>
            </a:endParaRPr>
          </a:p>
        </p:txBody>
      </p:sp>
      <p:sp>
        <p:nvSpPr>
          <p:cNvPr id="1843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B8F1775-3209-4C79-9B3C-D65AC702C078}" type="slidenum">
              <a:rPr lang="fr-FR" smtClean="0">
                <a:ea typeface="ＭＳ Ｐゴシック" pitchFamily="34" charset="-128"/>
              </a:rPr>
              <a:pPr/>
              <a:t>1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BBADD22-DBB0-438C-BC77-48D9D7EEC076}" type="slidenum">
              <a:rPr lang="fr-FR" smtClean="0">
                <a:ea typeface="ＭＳ Ｐゴシック" pitchFamily="34" charset="-128"/>
              </a:rPr>
              <a:pPr/>
              <a:t>10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2458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3725A76-2C08-4AF1-B21C-1AE4ECA3FCC1}" type="slidenum">
              <a:rPr lang="fr-FR" smtClean="0">
                <a:ea typeface="ＭＳ Ｐゴシック" pitchFamily="34" charset="-128"/>
              </a:rPr>
              <a:pPr/>
              <a:t>11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276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60F058A-524E-4974-8B16-95F0FBCB303C}" type="slidenum">
              <a:rPr lang="fr-FR" smtClean="0">
                <a:ea typeface="ＭＳ Ｐゴシック" pitchFamily="34" charset="-128"/>
              </a:rPr>
              <a:pPr/>
              <a:t>12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2E1CABD-3321-41A6-A519-9E3C0D9E712C}" type="slidenum">
              <a:rPr lang="fr-FR" smtClean="0">
                <a:ea typeface="ＭＳ Ｐゴシック" pitchFamily="34" charset="-128"/>
              </a:rPr>
              <a:pPr/>
              <a:t>2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2E1CABD-3321-41A6-A519-9E3C0D9E712C}" type="slidenum">
              <a:rPr lang="fr-FR" smtClean="0">
                <a:ea typeface="ＭＳ Ｐゴシック" pitchFamily="34" charset="-128"/>
              </a:rPr>
              <a:pPr/>
              <a:t>3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F141D5C-87E7-4271-B82B-62EE125C284F}" type="slidenum">
              <a:rPr lang="fr-FR" smtClean="0">
                <a:ea typeface="ＭＳ Ｐゴシック" pitchFamily="34" charset="-128"/>
              </a:rPr>
              <a:pPr/>
              <a:t>4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2150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9C2EE2-7B91-4348-9C01-A278D1E05AFF}" type="slidenum">
              <a:rPr lang="fr-FR" smtClean="0">
                <a:ea typeface="ＭＳ Ｐゴシック" pitchFamily="34" charset="-128"/>
              </a:rPr>
              <a:pPr/>
              <a:t>5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2150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9C2EE2-7B91-4348-9C01-A278D1E05AFF}" type="slidenum">
              <a:rPr lang="fr-FR" smtClean="0">
                <a:ea typeface="ＭＳ Ｐゴシック" pitchFamily="34" charset="-128"/>
              </a:rPr>
              <a:pPr/>
              <a:t>6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D2B6FA-534D-49D6-A103-F545FF61D87B}" type="slidenum">
              <a:rPr lang="fr-FR" smtClean="0">
                <a:ea typeface="ＭＳ Ｐゴシック" pitchFamily="34" charset="-128"/>
              </a:rPr>
              <a:pPr/>
              <a:t>7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D2B6FA-534D-49D6-A103-F545FF61D87B}" type="slidenum">
              <a:rPr lang="fr-FR" smtClean="0">
                <a:ea typeface="ＭＳ Ｐゴシック" pitchFamily="34" charset="-128"/>
              </a:rPr>
              <a:pPr/>
              <a:t>8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>
              <a:ea typeface="ＭＳ Ｐゴシック" pitchFamily="34" charset="-128"/>
            </a:endParaRPr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D2B6FA-534D-49D6-A103-F545FF61D87B}" type="slidenum">
              <a:rPr lang="fr-FR" smtClean="0">
                <a:ea typeface="ＭＳ Ｐゴシック" pitchFamily="34" charset="-128"/>
              </a:rPr>
              <a:pPr/>
              <a:t>9</a:t>
            </a:fld>
            <a:endParaRPr lang="fr-FR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AF68AFC7-5743-47D0-B774-DC6A642A1136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5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E7EF8F9A-5ACE-49C8-A3BE-A96439E28A4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3DB23-8FFF-405E-A946-5B69F10B58C2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FFAFE-6B54-4886-B582-8792FC61785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E32A5-8566-4DF0-A8F2-9ADBBF752760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123DE-5C3A-463B-B2F3-D3722B2C79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5ED6A-FBC7-45EC-8C94-969924FEA3D7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42EF4-F98C-4317-99F5-68331D9E85A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D74F7E5B-CF41-4840-8F3C-2DF1B58A7545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E472682A-863A-4933-BA72-5084FA0C28A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82B52-7D8C-4229-AC07-861FC58E7D52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0FB51-FD10-40CC-A53A-D543BD149B5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FE685-C455-4BCF-AB29-46BB0D574C77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8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45BF7-A225-4931-A10C-CC45C22D7DB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72006-91BD-4228-B726-43D20BDE7A59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4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1DBA4-4381-4493-9C8A-DF0936BB111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D8126-37DB-4DC7-BBC6-23BFBA5DEF97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3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49CD4-4D8F-4149-B4E1-F0FBEF6F17B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458CE-1C7C-4227-B5AB-718404B7485D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69ED6-D31B-4C81-8B11-4BADDC8E80B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gner et arrondir un rectangle à un seul coin 13"/>
          <p:cNvSpPr>
            <a:spLocks/>
          </p:cNvSpPr>
          <p:nvPr/>
        </p:nvSpPr>
        <p:spPr bwMode="auto">
          <a:xfrm rot="420000" flipV="1">
            <a:off x="3165475" y="1108075"/>
            <a:ext cx="5257800" cy="4114800"/>
          </a:xfrm>
          <a:custGeom>
            <a:avLst/>
            <a:gdLst>
              <a:gd name="T0" fmla="*/ 5257800 w 5257800"/>
              <a:gd name="T1" fmla="*/ 2057400 h 4114800"/>
              <a:gd name="T2" fmla="*/ 2628900 w 5257800"/>
              <a:gd name="T3" fmla="*/ 4114800 h 4114800"/>
              <a:gd name="T4" fmla="*/ 0 w 5257800"/>
              <a:gd name="T5" fmla="*/ 2057400 h 4114800"/>
              <a:gd name="T6" fmla="*/ 2628900 w 5257800"/>
              <a:gd name="T7" fmla="*/ 0 h 41148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5257800"/>
              <a:gd name="T13" fmla="*/ 0 h 4114800"/>
              <a:gd name="T14" fmla="*/ 5182785 w 5257800"/>
              <a:gd name="T15" fmla="*/ 4114800 h 4114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fr-FR">
              <a:ea typeface="ＭＳ Ｐゴシック" charset="-128"/>
            </a:endParaRPr>
          </a:p>
        </p:txBody>
      </p:sp>
      <p:sp>
        <p:nvSpPr>
          <p:cNvPr id="6" name="Triangle rectangle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  <a:bevel/>
            <a:headEnd/>
            <a:tailEnd/>
          </a:ln>
          <a:effectLst>
            <a:outerShdw blurRad="63500" dist="6350" dir="12899787" algn="tl" rotWithShape="0">
              <a:srgbClr val="000000">
                <a:alpha val="46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DD1DF-5E7C-4467-A5E3-E209FD071BBF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10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9A954-F1C6-44D0-894E-7839FD875AA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28" name="Espace réservé du titre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029" name="Espace réservé du texte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ea typeface="ＭＳ Ｐゴシック" charset="-128"/>
              </a:defRPr>
            </a:lvl1pPr>
          </a:lstStyle>
          <a:p>
            <a:pPr>
              <a:defRPr/>
            </a:pPr>
            <a:fld id="{44CE93E7-AFBE-4E4E-B790-4DDA1FCDAA62}" type="datetimeFigureOut">
              <a:rPr lang="fr-FR"/>
              <a:pPr>
                <a:defRPr/>
              </a:pPr>
              <a:t>29/10/2012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ea typeface="ＭＳ Ｐゴシック" charset="-128"/>
              </a:defRPr>
            </a:lvl1pPr>
          </a:lstStyle>
          <a:p>
            <a:pPr>
              <a:defRPr/>
            </a:pPr>
            <a:fld id="{B81416E7-1D75-47D2-9F45-4758C156920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grpSp>
        <p:nvGrpSpPr>
          <p:cNvPr id="1033" name="Groupe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+mn-ea"/>
              </a:endParaRPr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73" r:id="rId2"/>
    <p:sldLayoutId id="2147483782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83" r:id="rId9"/>
    <p:sldLayoutId id="2147483779" r:id="rId10"/>
    <p:sldLayoutId id="2147483780" r:id="rId11"/>
  </p:sldLayoutIdLst>
  <p:transition spd="slow">
    <p:pull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upload.wikimedia.org:wikipedia:fr:3:3d:Logo_men2.gif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upload.wikimedia.org/wikipedia/fr/3/3d/Logo_men2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ous-titre 2"/>
          <p:cNvSpPr>
            <a:spLocks noGrp="1"/>
          </p:cNvSpPr>
          <p:nvPr>
            <p:ph type="subTitle" idx="1"/>
          </p:nvPr>
        </p:nvSpPr>
        <p:spPr>
          <a:xfrm>
            <a:off x="684213" y="1989138"/>
            <a:ext cx="7991475" cy="4248150"/>
          </a:xfrm>
        </p:spPr>
        <p:txBody>
          <a:bodyPr/>
          <a:lstStyle/>
          <a:p>
            <a:pPr marR="0" algn="l" eaLnBrk="1" hangingPunct="1">
              <a:defRPr/>
            </a:pPr>
            <a:endParaRPr lang="fr-FR" sz="2800" dirty="0" smtClean="0">
              <a:ea typeface="ＭＳ Ｐゴシック" charset="-128"/>
            </a:endParaRPr>
          </a:p>
          <a:p>
            <a:pPr marR="0" algn="l" eaLnBrk="1" hangingPunct="1">
              <a:defRPr/>
            </a:pPr>
            <a:endParaRPr lang="fr-FR" sz="2800" dirty="0" smtClean="0">
              <a:ea typeface="ＭＳ Ｐゴシック" charset="-128"/>
            </a:endParaRPr>
          </a:p>
          <a:p>
            <a:pPr marR="0" algn="l" eaLnBrk="1" hangingPunct="1">
              <a:defRPr/>
            </a:pPr>
            <a:r>
              <a:rPr lang="fr-FR" sz="3600" dirty="0" smtClean="0">
                <a:ea typeface="ＭＳ Ｐゴシック" charset="-128"/>
              </a:rPr>
              <a:t>FCD,</a:t>
            </a:r>
          </a:p>
          <a:p>
            <a:pPr marR="0" algn="l" eaLnBrk="1" hangingPunct="1">
              <a:defRPr/>
            </a:pPr>
            <a:endParaRPr lang="fr-FR" sz="1100" dirty="0" smtClean="0">
              <a:ea typeface="ＭＳ Ｐゴシック" charset="-128"/>
            </a:endParaRPr>
          </a:p>
          <a:p>
            <a:pPr marR="0" algn="l" eaLnBrk="1" hangingPunct="1">
              <a:defRPr/>
            </a:pPr>
            <a:r>
              <a:rPr lang="fr-FR" sz="2800" dirty="0" smtClean="0">
                <a:ea typeface="ＭＳ Ｐゴシック" charset="-128"/>
              </a:rPr>
              <a:t>	</a:t>
            </a:r>
            <a:r>
              <a:rPr lang="fr-FR" sz="2800" kern="1400" dirty="0" smtClean="0">
                <a:ea typeface="ＭＳ Ｐゴシック" charset="-128"/>
              </a:rPr>
              <a:t>PARTENAIRE  ACTIF  DE </a:t>
            </a:r>
          </a:p>
          <a:p>
            <a:pPr marR="0" algn="l" eaLnBrk="1" hangingPunct="1">
              <a:defRPr/>
            </a:pPr>
            <a:endParaRPr lang="fr-FR" sz="1100" dirty="0" smtClean="0">
              <a:ea typeface="ＭＳ Ｐゴシック" charset="-128"/>
            </a:endParaRPr>
          </a:p>
          <a:p>
            <a:pPr marR="0" algn="l" eaLnBrk="1" hangingPunct="1">
              <a:defRPr/>
            </a:pPr>
            <a:r>
              <a:rPr lang="fr-FR" sz="2800" dirty="0" smtClean="0">
                <a:ea typeface="ＭＳ Ｐゴシック" charset="-128"/>
              </a:rPr>
              <a:t>		L</a:t>
            </a:r>
            <a:r>
              <a:rPr lang="ja-JP" altLang="fr-FR" sz="2800" dirty="0" smtClean="0">
                <a:ea typeface="ＭＳ Ｐゴシック" charset="-128"/>
              </a:rPr>
              <a:t>’</a:t>
            </a:r>
            <a:r>
              <a:rPr lang="fr-FR" altLang="ja-JP" sz="3600" dirty="0" smtClean="0">
                <a:ea typeface="ＭＳ Ｐゴシック" charset="-128"/>
              </a:rPr>
              <a:t>EDUCATION  NATIONALE</a:t>
            </a:r>
            <a:endParaRPr lang="fr-FR" altLang="ja-JP" sz="2800" dirty="0" smtClean="0">
              <a:ea typeface="ＭＳ Ｐゴシック" charset="-128"/>
            </a:endParaRPr>
          </a:p>
          <a:p>
            <a:pPr marR="0" algn="l" eaLnBrk="1" hangingPunct="1">
              <a:defRPr/>
            </a:pPr>
            <a:endParaRPr lang="fr-FR" sz="2800" i="1" dirty="0" smtClean="0">
              <a:ea typeface="ＭＳ Ｐゴシック" charset="-128"/>
            </a:endParaRPr>
          </a:p>
        </p:txBody>
      </p:sp>
      <p:pic>
        <p:nvPicPr>
          <p:cNvPr id="5123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860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285050" y="514139"/>
            <a:ext cx="1367408" cy="1105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1295400"/>
          </a:xfrm>
          <a:extLst>
            <a:ext uri="{FAA26D3D-D897-4be2-8F04-BA451C77F1D7}"/>
          </a:extLst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</a:t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                </a:t>
            </a:r>
            <a: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mtClean="0">
                <a:ea typeface="Calibri" pitchFamily="34" charset="0"/>
                <a:cs typeface="Times New Roman" pitchFamily="18" charset="0"/>
              </a:rPr>
              <a:t/>
            </a:r>
            <a:br>
              <a:rPr lang="fr-FR" smtClean="0">
                <a:ea typeface="Calibri" pitchFamily="34" charset="0"/>
                <a:cs typeface="Times New Roman" pitchFamily="18" charset="0"/>
              </a:rPr>
            </a:br>
            <a:endParaRPr lang="fr-FR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363" name="Sous-titre 2"/>
          <p:cNvSpPr>
            <a:spLocks noGrp="1"/>
          </p:cNvSpPr>
          <p:nvPr>
            <p:ph type="subTitle" idx="1"/>
          </p:nvPr>
        </p:nvSpPr>
        <p:spPr>
          <a:xfrm>
            <a:off x="684213" y="1773238"/>
            <a:ext cx="7775575" cy="4752975"/>
          </a:xfrm>
        </p:spPr>
        <p:txBody>
          <a:bodyPr/>
          <a:lstStyle/>
          <a:p>
            <a:pPr marR="0" algn="ctr" eaLnBrk="1" hangingPunct="1">
              <a:lnSpc>
                <a:spcPct val="80000"/>
              </a:lnSpc>
            </a:pPr>
            <a:r>
              <a:rPr lang="fr-FR" b="1" i="1" dirty="0" smtClean="0">
                <a:solidFill>
                  <a:srgbClr val="5FF3CA"/>
                </a:solidFill>
                <a:ea typeface="ＭＳ Ｐゴシック" pitchFamily="34" charset="-128"/>
              </a:rPr>
              <a:t>ZOOM sur le commerce de détail et de gros </a:t>
            </a:r>
          </a:p>
          <a:p>
            <a:pPr marR="0" algn="ctr" eaLnBrk="1" hangingPunct="1">
              <a:lnSpc>
                <a:spcPct val="80000"/>
              </a:lnSpc>
            </a:pPr>
            <a:r>
              <a:rPr lang="fr-FR" b="1" i="1" dirty="0" smtClean="0">
                <a:solidFill>
                  <a:srgbClr val="5FF3CA"/>
                </a:solidFill>
                <a:ea typeface="ＭＳ Ｐゴシック" pitchFamily="34" charset="-128"/>
              </a:rPr>
              <a:t>à prédominance alimentaire</a:t>
            </a:r>
            <a:endParaRPr lang="fr-FR" b="1" u="sng" dirty="0" smtClean="0">
              <a:solidFill>
                <a:srgbClr val="5FF3CA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endParaRPr lang="fr-FR" sz="2600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 smtClean="0">
                <a:ea typeface="ＭＳ Ｐゴシック" pitchFamily="34" charset="-128"/>
              </a:rPr>
              <a:t> 74% des diplômes se préparent par la voie scolaire</a:t>
            </a:r>
          </a:p>
          <a:p>
            <a:pPr marR="0"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 smtClean="0">
                <a:ea typeface="ＭＳ Ｐゴシック" pitchFamily="34" charset="-128"/>
              </a:rPr>
              <a:t> 10% par l</a:t>
            </a:r>
            <a:r>
              <a:rPr lang="ja-JP" altLang="fr-FR" dirty="0" smtClean="0">
                <a:ea typeface="ＭＳ Ｐゴシック" pitchFamily="34" charset="-128"/>
              </a:rPr>
              <a:t>’</a:t>
            </a:r>
            <a:r>
              <a:rPr lang="fr-FR" altLang="ja-JP" dirty="0" smtClean="0">
                <a:ea typeface="ＭＳ Ｐゴシック" pitchFamily="34" charset="-128"/>
              </a:rPr>
              <a:t>apprentissage</a:t>
            </a:r>
          </a:p>
          <a:p>
            <a:pPr marR="0"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fr-FR" dirty="0" smtClean="0">
                <a:ea typeface="ＭＳ Ｐゴシック" pitchFamily="34" charset="-128"/>
              </a:rPr>
              <a:t> 10% par la formation continue</a:t>
            </a:r>
          </a:p>
          <a:p>
            <a:pPr marR="0" algn="just" eaLnBrk="1" hangingPunct="1">
              <a:lnSpc>
                <a:spcPct val="80000"/>
              </a:lnSpc>
            </a:pPr>
            <a:endParaRPr lang="fr-FR" u="sng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</a:pPr>
            <a:r>
              <a:rPr lang="fr-FR" i="1" dirty="0" smtClean="0">
                <a:ea typeface="ＭＳ Ｐゴシック" pitchFamily="34" charset="-128"/>
              </a:rPr>
              <a:t>Pour le Bac Pro Commerce : </a:t>
            </a:r>
          </a:p>
          <a:p>
            <a:pPr marR="0" algn="just" eaLnBrk="1" hangingPunct="1">
              <a:lnSpc>
                <a:spcPct val="80000"/>
              </a:lnSpc>
            </a:pPr>
            <a:r>
              <a:rPr lang="fr-FR" i="1" dirty="0" smtClean="0">
                <a:ea typeface="ＭＳ Ｐゴシック" pitchFamily="34" charset="-128"/>
              </a:rPr>
              <a:t> </a:t>
            </a:r>
          </a:p>
          <a:p>
            <a:pPr marR="0"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fr-FR" i="1" dirty="0" smtClean="0">
                <a:ea typeface="ＭＳ Ｐゴシック" pitchFamily="34" charset="-128"/>
              </a:rPr>
              <a:t> 61% des candidats préparent le Bac Pro Commerce par voie scolaire et 20% par voie d</a:t>
            </a:r>
            <a:r>
              <a:rPr lang="ja-JP" altLang="fr-FR" i="1" dirty="0" smtClean="0">
                <a:ea typeface="ＭＳ Ｐゴシック" pitchFamily="34" charset="-128"/>
              </a:rPr>
              <a:t>’</a:t>
            </a:r>
            <a:r>
              <a:rPr lang="fr-FR" altLang="ja-JP" i="1" dirty="0" smtClean="0">
                <a:ea typeface="ＭＳ Ｐゴシック" pitchFamily="34" charset="-128"/>
              </a:rPr>
              <a:t>apprentissage.</a:t>
            </a:r>
          </a:p>
          <a:p>
            <a:pPr marR="0" algn="just" eaLnBrk="1" hangingPunct="1">
              <a:lnSpc>
                <a:spcPct val="80000"/>
              </a:lnSpc>
            </a:pPr>
            <a:endParaRPr lang="fr-FR" dirty="0" smtClean="0">
              <a:ea typeface="ＭＳ Ｐゴシック" pitchFamily="34" charset="-128"/>
            </a:endParaRPr>
          </a:p>
        </p:txBody>
      </p:sp>
      <p:pic>
        <p:nvPicPr>
          <p:cNvPr id="15364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860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024858" y="476251"/>
            <a:ext cx="1321717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1295400"/>
          </a:xfrm>
          <a:extLst>
            <a:ext uri="{FAA26D3D-D897-4be2-8F04-BA451C77F1D7}"/>
          </a:extLst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</a:t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                </a:t>
            </a:r>
            <a: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mtClean="0">
                <a:ea typeface="Calibri" pitchFamily="34" charset="0"/>
                <a:cs typeface="Times New Roman" pitchFamily="18" charset="0"/>
              </a:rPr>
              <a:t/>
            </a:r>
            <a:br>
              <a:rPr lang="fr-FR" smtClean="0">
                <a:ea typeface="Calibri" pitchFamily="34" charset="0"/>
                <a:cs typeface="Times New Roman" pitchFamily="18" charset="0"/>
              </a:rPr>
            </a:br>
            <a:endParaRPr lang="fr-FR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267" name="Sous-titre 2"/>
          <p:cNvSpPr>
            <a:spLocks noGrp="1"/>
          </p:cNvSpPr>
          <p:nvPr>
            <p:ph type="subTitle" idx="1"/>
          </p:nvPr>
        </p:nvSpPr>
        <p:spPr>
          <a:xfrm>
            <a:off x="539750" y="1700213"/>
            <a:ext cx="8064500" cy="4968875"/>
          </a:xfrm>
        </p:spPr>
        <p:txBody>
          <a:bodyPr/>
          <a:lstStyle/>
          <a:p>
            <a:pPr marR="0" algn="ctr" eaLnBrk="1" hangingPunct="1">
              <a:lnSpc>
                <a:spcPct val="80000"/>
              </a:lnSpc>
            </a:pPr>
            <a:r>
              <a:rPr lang="fr-FR" b="1" i="1" dirty="0" smtClean="0">
                <a:solidFill>
                  <a:srgbClr val="5FF3CA"/>
                </a:solidFill>
                <a:ea typeface="ＭＳ Ｐゴシック" pitchFamily="34" charset="-128"/>
              </a:rPr>
              <a:t>ZOOM sur les salariés du commerce de détail et de gros à prédominance alimentaire</a:t>
            </a:r>
            <a:endParaRPr lang="fr-FR" b="1" u="sng" dirty="0" smtClean="0">
              <a:solidFill>
                <a:srgbClr val="5FF3CA"/>
              </a:solidFill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</a:pPr>
            <a:endParaRPr lang="fr-FR" sz="1800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sz="2400" dirty="0" smtClean="0">
                <a:ea typeface="ＭＳ Ｐゴシック" pitchFamily="34" charset="-128"/>
              </a:rPr>
              <a:t> Des statuts sociaux variés mais incluant systématiquement :</a:t>
            </a:r>
          </a:p>
          <a:p>
            <a:pPr lvl="1" algn="just" eaLnBrk="1" hangingPunct="1">
              <a:lnSpc>
                <a:spcPct val="80000"/>
              </a:lnSpc>
              <a:buClr>
                <a:srgbClr val="5FF3CA"/>
              </a:buClr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au moins un treizième mois,</a:t>
            </a:r>
          </a:p>
          <a:p>
            <a:pPr lvl="1" algn="just" eaLnBrk="1" hangingPunct="1">
              <a:lnSpc>
                <a:spcPct val="80000"/>
              </a:lnSpc>
              <a:buClr>
                <a:srgbClr val="5FF3CA"/>
              </a:buClr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une couverture de prévoyance décès-invalidité,</a:t>
            </a:r>
          </a:p>
          <a:p>
            <a:pPr lvl="1" algn="just" eaLnBrk="1" hangingPunct="1">
              <a:lnSpc>
                <a:spcPct val="80000"/>
              </a:lnSpc>
              <a:buClr>
                <a:srgbClr val="5FF3CA"/>
              </a:buClr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des temps de pause rémunérés (36 h</a:t>
            </a:r>
            <a:r>
              <a:rPr lang="fr-FR" sz="2000" dirty="0" smtClean="0">
                <a:ea typeface="ＭＳ Ｐゴシック" pitchFamily="34" charset="-128"/>
              </a:rPr>
              <a:t>eures</a:t>
            </a:r>
            <a:r>
              <a:rPr lang="fr-FR" dirty="0" smtClean="0">
                <a:ea typeface="ＭＳ Ｐゴシック" pitchFamily="34" charset="-128"/>
              </a:rPr>
              <a:t> ¾ rémunérées pour 35 h</a:t>
            </a:r>
            <a:r>
              <a:rPr lang="fr-FR" sz="2000" dirty="0" smtClean="0">
                <a:ea typeface="ＭＳ Ｐゴシック" pitchFamily="34" charset="-128"/>
              </a:rPr>
              <a:t>eures</a:t>
            </a:r>
            <a:r>
              <a:rPr lang="fr-FR" dirty="0" smtClean="0">
                <a:ea typeface="ＭＳ Ｐゴシック" pitchFamily="34" charset="-128"/>
              </a:rPr>
              <a:t> travaillées),…</a:t>
            </a:r>
          </a:p>
          <a:p>
            <a:pPr lvl="1" algn="just" eaLnBrk="1" hangingPunct="1">
              <a:lnSpc>
                <a:spcPct val="80000"/>
              </a:lnSpc>
              <a:buClr>
                <a:srgbClr val="5FF3CA"/>
              </a:buClr>
              <a:buFont typeface="Arial" pitchFamily="34" charset="0"/>
              <a:buChar char="•"/>
            </a:pPr>
            <a:endParaRPr lang="fr-FR" sz="1600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Clr>
                <a:srgbClr val="5FF3CA"/>
              </a:buClr>
            </a:pPr>
            <a:r>
              <a:rPr lang="fr-FR" sz="2400" dirty="0" smtClean="0">
                <a:ea typeface="ＭＳ Ｐゴシック" pitchFamily="34" charset="-128"/>
              </a:rPr>
              <a:t>Situation fréquemment améliorée par les accords collectifs au sein des entreprises (intéressement, participation, remises sur achat,…).</a:t>
            </a:r>
          </a:p>
          <a:p>
            <a:pPr marR="0" algn="just" eaLnBrk="1" hangingPunct="1">
              <a:lnSpc>
                <a:spcPct val="80000"/>
              </a:lnSpc>
            </a:pPr>
            <a:endParaRPr lang="fr-FR" sz="1100" dirty="0" smtClean="0">
              <a:ea typeface="ＭＳ Ｐゴシック" pitchFamily="34" charset="-128"/>
            </a:endParaRPr>
          </a:p>
        </p:txBody>
      </p:sp>
      <p:pic>
        <p:nvPicPr>
          <p:cNvPr id="11268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860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024858" y="476251"/>
            <a:ext cx="1321717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1295400"/>
          </a:xfrm>
          <a:extLst>
            <a:ext uri="{FAA26D3D-D897-4be2-8F04-BA451C77F1D7}"/>
          </a:extLst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</a:t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                </a:t>
            </a:r>
            <a: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mtClean="0">
                <a:ea typeface="Calibri" pitchFamily="34" charset="0"/>
                <a:cs typeface="Times New Roman" pitchFamily="18" charset="0"/>
              </a:rPr>
              <a:t/>
            </a:r>
            <a:br>
              <a:rPr lang="fr-FR" smtClean="0">
                <a:ea typeface="Calibri" pitchFamily="34" charset="0"/>
                <a:cs typeface="Times New Roman" pitchFamily="18" charset="0"/>
              </a:rPr>
            </a:br>
            <a:endParaRPr lang="fr-FR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339" name="Sous-titre 2"/>
          <p:cNvSpPr>
            <a:spLocks noGrp="1"/>
          </p:cNvSpPr>
          <p:nvPr>
            <p:ph type="subTitle" idx="1"/>
          </p:nvPr>
        </p:nvSpPr>
        <p:spPr>
          <a:xfrm>
            <a:off x="523369" y="1844824"/>
            <a:ext cx="7775575" cy="4752975"/>
          </a:xfrm>
        </p:spPr>
        <p:txBody>
          <a:bodyPr/>
          <a:lstStyle/>
          <a:p>
            <a:pPr marR="0" algn="ctr" eaLnBrk="1" hangingPunct="1">
              <a:lnSpc>
                <a:spcPct val="80000"/>
              </a:lnSpc>
            </a:pPr>
            <a:r>
              <a:rPr lang="fr-FR" b="1" i="1" dirty="0" smtClean="0">
                <a:solidFill>
                  <a:srgbClr val="5FF3CA"/>
                </a:solidFill>
                <a:ea typeface="ＭＳ Ｐゴシック" pitchFamily="34" charset="-128"/>
              </a:rPr>
              <a:t>ZOOM sur le commerce de détail et de gros </a:t>
            </a:r>
          </a:p>
          <a:p>
            <a:pPr marR="0" algn="ctr" eaLnBrk="1" hangingPunct="1">
              <a:lnSpc>
                <a:spcPct val="80000"/>
              </a:lnSpc>
            </a:pPr>
            <a:r>
              <a:rPr lang="fr-FR" b="1" i="1" dirty="0" smtClean="0">
                <a:solidFill>
                  <a:srgbClr val="5FF3CA"/>
                </a:solidFill>
                <a:ea typeface="ＭＳ Ｐゴシック" pitchFamily="34" charset="-128"/>
              </a:rPr>
              <a:t>à prédominance alimentaire</a:t>
            </a:r>
            <a:endParaRPr lang="fr-FR" b="1" u="sng" dirty="0" smtClean="0">
              <a:solidFill>
                <a:srgbClr val="5FF3CA"/>
              </a:solidFill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endParaRPr lang="fr-FR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Tendances </a:t>
            </a:r>
            <a:r>
              <a:rPr lang="fr-FR" dirty="0" smtClean="0">
                <a:ea typeface="ＭＳ Ｐゴシック" pitchFamily="34" charset="-128"/>
              </a:rPr>
              <a:t>fortes :</a:t>
            </a:r>
          </a:p>
          <a:p>
            <a:pPr marR="0" algn="just" eaLnBrk="1" hangingPunct="1">
              <a:lnSpc>
                <a:spcPct val="80000"/>
              </a:lnSpc>
            </a:pPr>
            <a:endParaRPr lang="fr-FR" dirty="0" smtClean="0"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  <a:buClr>
                <a:srgbClr val="5FF3CA"/>
              </a:buClr>
              <a:buFont typeface="Arial" pitchFamily="34" charset="0"/>
              <a:buChar char="•"/>
            </a:pPr>
            <a:r>
              <a:rPr lang="fr-FR" sz="2800" dirty="0" smtClean="0">
                <a:ea typeface="ＭＳ Ｐゴシック" pitchFamily="34" charset="-128"/>
              </a:rPr>
              <a:t> </a:t>
            </a:r>
            <a:r>
              <a:rPr lang="fr-FR" sz="2200" dirty="0" smtClean="0">
                <a:ea typeface="ＭＳ Ｐゴシック" pitchFamily="34" charset="-128"/>
              </a:rPr>
              <a:t>Augmentation du niveau de qualification de l</a:t>
            </a:r>
            <a:r>
              <a:rPr lang="fr-FR" altLang="fr-FR" sz="2200" dirty="0" smtClean="0">
                <a:ea typeface="ＭＳ Ｐゴシック" pitchFamily="34" charset="-128"/>
              </a:rPr>
              <a:t>’</a:t>
            </a:r>
            <a:r>
              <a:rPr lang="fr-FR" sz="2200" dirty="0" smtClean="0">
                <a:ea typeface="ＭＳ Ｐゴシック" pitchFamily="34" charset="-128"/>
              </a:rPr>
              <a:t>encadrement</a:t>
            </a:r>
          </a:p>
          <a:p>
            <a:pPr lvl="1" algn="just" eaLnBrk="1" hangingPunct="1">
              <a:lnSpc>
                <a:spcPct val="80000"/>
              </a:lnSpc>
              <a:buClr>
                <a:srgbClr val="5FF3CA"/>
              </a:buClr>
            </a:pPr>
            <a:endParaRPr lang="fr-FR" sz="2000" dirty="0" smtClean="0"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  <a:buClr>
                <a:srgbClr val="5FF3CA"/>
              </a:buClr>
              <a:buFont typeface="Arial" pitchFamily="34" charset="0"/>
              <a:buChar char="•"/>
            </a:pPr>
            <a:r>
              <a:rPr lang="fr-FR" sz="2000" dirty="0" smtClean="0">
                <a:ea typeface="ＭＳ Ｐゴシック" pitchFamily="34" charset="-128"/>
              </a:rPr>
              <a:t> </a:t>
            </a:r>
            <a:r>
              <a:rPr lang="fr-FR" sz="2200" dirty="0" smtClean="0">
                <a:ea typeface="ＭＳ Ｐゴシック" pitchFamily="34" charset="-128"/>
              </a:rPr>
              <a:t>Exigences de gestion plus fortes </a:t>
            </a:r>
            <a:r>
              <a:rPr lang="fr-FR" sz="2000" dirty="0" smtClean="0">
                <a:ea typeface="ＭＳ Ｐゴシック" pitchFamily="34" charset="-128"/>
              </a:rPr>
              <a:t>qu</a:t>
            </a:r>
            <a:r>
              <a:rPr lang="fr-FR" altLang="fr-FR" sz="2000" dirty="0" smtClean="0">
                <a:ea typeface="ＭＳ Ｐゴシック" pitchFamily="34" charset="-128"/>
              </a:rPr>
              <a:t>’</a:t>
            </a:r>
            <a:r>
              <a:rPr lang="fr-FR" sz="2000" dirty="0" smtClean="0">
                <a:ea typeface="ＭＳ Ｐゴシック" pitchFamily="34" charset="-128"/>
              </a:rPr>
              <a:t>hier dans un environnement concurrentiel et aux marges nettes faibles (de l</a:t>
            </a:r>
            <a:r>
              <a:rPr lang="fr-FR" altLang="fr-FR" sz="2000" dirty="0" smtClean="0">
                <a:ea typeface="ＭＳ Ｐゴシック" pitchFamily="34" charset="-128"/>
              </a:rPr>
              <a:t>’</a:t>
            </a:r>
            <a:r>
              <a:rPr lang="fr-FR" sz="2000" dirty="0" smtClean="0">
                <a:ea typeface="ＭＳ Ｐゴシック" pitchFamily="34" charset="-128"/>
              </a:rPr>
              <a:t>ordre de 2 % du CA pour les grandes entreprises)</a:t>
            </a:r>
          </a:p>
          <a:p>
            <a:pPr lvl="1" algn="just" eaLnBrk="1" hangingPunct="1">
              <a:lnSpc>
                <a:spcPct val="80000"/>
              </a:lnSpc>
              <a:buClr>
                <a:srgbClr val="5FF3CA"/>
              </a:buClr>
            </a:pPr>
            <a:endParaRPr lang="fr-FR" sz="2000" dirty="0" smtClean="0"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  <a:buClr>
                <a:srgbClr val="5FF3CA"/>
              </a:buClr>
              <a:buFont typeface="Arial" pitchFamily="34" charset="0"/>
              <a:buChar char="•"/>
            </a:pPr>
            <a:r>
              <a:rPr lang="fr-FR" sz="2000" dirty="0" smtClean="0">
                <a:ea typeface="ＭＳ Ｐゴシック" pitchFamily="34" charset="-128"/>
              </a:rPr>
              <a:t> </a:t>
            </a:r>
            <a:r>
              <a:rPr lang="fr-FR" sz="2200" dirty="0" smtClean="0">
                <a:ea typeface="ＭＳ Ｐゴシック" pitchFamily="34" charset="-128"/>
              </a:rPr>
              <a:t>Qualités d</a:t>
            </a:r>
            <a:r>
              <a:rPr lang="fr-FR" altLang="fr-FR" sz="2200" dirty="0" smtClean="0">
                <a:ea typeface="ＭＳ Ｐゴシック" pitchFamily="34" charset="-128"/>
              </a:rPr>
              <a:t>’</a:t>
            </a:r>
            <a:r>
              <a:rPr lang="fr-FR" sz="2200" dirty="0" smtClean="0">
                <a:ea typeface="ＭＳ Ｐゴシック" pitchFamily="34" charset="-128"/>
              </a:rPr>
              <a:t>animation des équipes </a:t>
            </a:r>
            <a:r>
              <a:rPr lang="fr-FR" sz="2000" dirty="0" smtClean="0">
                <a:ea typeface="ＭＳ Ｐゴシック" pitchFamily="34" charset="-128"/>
              </a:rPr>
              <a:t>toujours plus importantes</a:t>
            </a: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fr-FR" sz="2400" dirty="0" smtClean="0">
              <a:ea typeface="ＭＳ Ｐゴシック" pitchFamily="34" charset="-128"/>
            </a:endParaRPr>
          </a:p>
        </p:txBody>
      </p:sp>
      <p:pic>
        <p:nvPicPr>
          <p:cNvPr id="14340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860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059832" y="504521"/>
            <a:ext cx="1286743" cy="1040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1295400"/>
          </a:xfrm>
          <a:extLst>
            <a:ext uri="{FAA26D3D-D897-4be2-8F04-BA451C77F1D7}"/>
          </a:extLst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2400" dirty="0" smtClean="0">
                <a:solidFill>
                  <a:schemeClr val="tx2"/>
                </a:solidFill>
              </a:rPr>
              <a:t/>
            </a:r>
            <a:br>
              <a:rPr lang="fr-FR" sz="2400" dirty="0" smtClean="0">
                <a:solidFill>
                  <a:schemeClr val="tx2"/>
                </a:solidFill>
              </a:rPr>
            </a:br>
            <a:r>
              <a:rPr lang="fr-FR" sz="2400" dirty="0" smtClean="0">
                <a:solidFill>
                  <a:schemeClr val="tx2"/>
                </a:solidFill>
              </a:rPr>
              <a:t>                                                 </a:t>
            </a:r>
            <a:r>
              <a:rPr lang="fr-FR" sz="3200" dirty="0" smtClean="0">
                <a:solidFill>
                  <a:schemeClr val="tx2"/>
                </a:solidFill>
              </a:rPr>
              <a:t>La profession</a:t>
            </a:r>
            <a:endParaRPr lang="fr-FR" sz="1800" dirty="0" smtClean="0"/>
          </a:p>
        </p:txBody>
      </p:sp>
      <p:sp>
        <p:nvSpPr>
          <p:cNvPr id="6147" name="Sous-titre 2"/>
          <p:cNvSpPr>
            <a:spLocks noGrp="1"/>
          </p:cNvSpPr>
          <p:nvPr>
            <p:ph type="subTitle" idx="1"/>
          </p:nvPr>
        </p:nvSpPr>
        <p:spPr>
          <a:xfrm>
            <a:off x="684213" y="2060575"/>
            <a:ext cx="7920037" cy="4537075"/>
          </a:xfrm>
        </p:spPr>
        <p:txBody>
          <a:bodyPr/>
          <a:lstStyle/>
          <a:p>
            <a:pPr marL="457200" marR="0" indent="-457200" algn="just" eaLnBrk="1" hangingPunct="1">
              <a:buFont typeface="Wingdings" pitchFamily="2" charset="2"/>
              <a:buChar char=""/>
            </a:pPr>
            <a:endParaRPr lang="fr-FR" sz="2200" i="1" dirty="0" smtClean="0">
              <a:ea typeface="ＭＳ Ｐゴシック" pitchFamily="34" charset="-128"/>
              <a:sym typeface="Wingdings" pitchFamily="2" charset="2"/>
            </a:endParaRPr>
          </a:p>
          <a:p>
            <a:pPr marL="1714500" lvl="3" indent="-342900" algn="just" eaLnBrk="1" hangingPunct="1">
              <a:buFont typeface="Lucida Grande" charset="0"/>
              <a:buChar char="−"/>
            </a:pPr>
            <a:endParaRPr lang="fr-FR" sz="2400" i="1" dirty="0" smtClean="0">
              <a:ea typeface="ＭＳ Ｐゴシック" pitchFamily="34" charset="-128"/>
              <a:sym typeface="Wingdings" pitchFamily="2" charset="2"/>
            </a:endParaRPr>
          </a:p>
          <a:p>
            <a:pPr marL="457200" marR="0" indent="-457200" algn="just" eaLnBrk="1" hangingPunct="1">
              <a:buFont typeface="Arial" pitchFamily="34" charset="0"/>
              <a:buChar char="•"/>
            </a:pPr>
            <a:r>
              <a:rPr lang="fr-FR" sz="3600" dirty="0" smtClean="0">
                <a:ea typeface="ＭＳ Ｐゴシック" pitchFamily="34" charset="-128"/>
              </a:rPr>
              <a:t>Données générales</a:t>
            </a:r>
          </a:p>
          <a:p>
            <a:pPr marL="457200" marR="0" indent="-457200" algn="ctr" eaLnBrk="1" hangingPunct="1">
              <a:buFont typeface="Arial" pitchFamily="34" charset="0"/>
              <a:buChar char="•"/>
            </a:pPr>
            <a:r>
              <a:rPr lang="fr-FR" sz="3600" dirty="0" smtClean="0">
                <a:ea typeface="ＭＳ Ｐゴシック" pitchFamily="34" charset="-128"/>
              </a:rPr>
              <a:t>Les évolutions récentes</a:t>
            </a:r>
          </a:p>
          <a:p>
            <a:pPr marL="457200" marR="0" indent="-457200" eaLnBrk="1" hangingPunct="1">
              <a:buFont typeface="Arial" pitchFamily="34" charset="0"/>
              <a:buChar char="•"/>
            </a:pPr>
            <a:r>
              <a:rPr lang="fr-FR" sz="3600" dirty="0" smtClean="0">
                <a:ea typeface="ＭＳ Ｐゴシック" pitchFamily="34" charset="-128"/>
              </a:rPr>
              <a:t>Les perspectives</a:t>
            </a:r>
          </a:p>
          <a:p>
            <a:pPr marL="457200" marR="0" indent="-457200" algn="l" eaLnBrk="1" hangingPunct="1"/>
            <a:endParaRPr lang="fr-FR" sz="2800" dirty="0" smtClean="0">
              <a:ea typeface="ＭＳ Ｐゴシック" pitchFamily="34" charset="-128"/>
            </a:endParaRPr>
          </a:p>
          <a:p>
            <a:pPr marL="457200" marR="0" indent="-457200" algn="l" eaLnBrk="1" hangingPunct="1"/>
            <a:endParaRPr lang="fr-FR" dirty="0" smtClean="0">
              <a:ea typeface="ＭＳ Ｐゴシック" pitchFamily="34" charset="-128"/>
            </a:endParaRPr>
          </a:p>
        </p:txBody>
      </p:sp>
      <p:pic>
        <p:nvPicPr>
          <p:cNvPr id="6148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320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276600" y="620713"/>
            <a:ext cx="1295400" cy="104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1295400"/>
          </a:xfrm>
          <a:extLst>
            <a:ext uri="{FAA26D3D-D897-4be2-8F04-BA451C77F1D7}"/>
          </a:extLst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dirty="0" smtClean="0">
                <a:solidFill>
                  <a:schemeClr val="tx2"/>
                </a:solidFill>
              </a:rPr>
              <a:t/>
            </a:r>
            <a:br>
              <a:rPr lang="fr-FR" sz="2400" dirty="0" smtClean="0">
                <a:solidFill>
                  <a:schemeClr val="tx2"/>
                </a:solidFill>
              </a:rPr>
            </a:br>
            <a:r>
              <a:rPr lang="fr-FR" sz="2400" dirty="0" smtClean="0">
                <a:solidFill>
                  <a:schemeClr val="tx2"/>
                </a:solidFill>
              </a:rPr>
              <a:t>                                                 </a:t>
            </a:r>
            <a:r>
              <a:rPr lang="fr-FR" sz="3200" dirty="0" smtClean="0">
                <a:solidFill>
                  <a:schemeClr val="tx2"/>
                </a:solidFill>
              </a:rPr>
              <a:t>Données du commerce</a:t>
            </a:r>
            <a:r>
              <a:rPr lang="fr-FR" sz="2800" dirty="0" smtClean="0">
                <a:solidFill>
                  <a:schemeClr val="tx2"/>
                </a:solidFill>
              </a:rPr>
              <a:t/>
            </a:r>
            <a:br>
              <a:rPr lang="fr-FR" sz="2800" dirty="0" smtClean="0">
                <a:solidFill>
                  <a:schemeClr val="tx2"/>
                </a:solidFill>
              </a:rPr>
            </a:br>
            <a:endParaRPr lang="fr-FR" sz="1800" dirty="0" smtClean="0"/>
          </a:p>
        </p:txBody>
      </p:sp>
      <p:sp>
        <p:nvSpPr>
          <p:cNvPr id="6147" name="Sous-titre 2"/>
          <p:cNvSpPr>
            <a:spLocks noGrp="1"/>
          </p:cNvSpPr>
          <p:nvPr>
            <p:ph type="subTitle" idx="1"/>
          </p:nvPr>
        </p:nvSpPr>
        <p:spPr>
          <a:xfrm>
            <a:off x="684213" y="2060575"/>
            <a:ext cx="7920037" cy="4537075"/>
          </a:xfrm>
        </p:spPr>
        <p:txBody>
          <a:bodyPr/>
          <a:lstStyle/>
          <a:p>
            <a:pPr marL="457200" marR="0" indent="-457200" algn="just" eaLnBrk="1" hangingPunct="1">
              <a:buFont typeface="Wingdings" pitchFamily="2" charset="2"/>
              <a:buChar char=""/>
            </a:pPr>
            <a:r>
              <a:rPr lang="fr-FR" sz="3000" dirty="0" smtClean="0">
                <a:ea typeface="ＭＳ Ｐゴシック" pitchFamily="34" charset="-128"/>
                <a:sym typeface="Wingdings" pitchFamily="2" charset="2"/>
              </a:rPr>
              <a:t>Un salarié sur 10 travaille dans le commerce</a:t>
            </a:r>
          </a:p>
          <a:p>
            <a:pPr marL="800100" lvl="1" indent="-342900" algn="just" eaLnBrk="1" hangingPunct="1">
              <a:buFont typeface="Lucida Grande" charset="0"/>
              <a:buChar char="−"/>
            </a:pPr>
            <a:r>
              <a:rPr lang="fr-FR" sz="2800" i="1" dirty="0" smtClean="0">
                <a:ea typeface="ＭＳ Ｐゴシック" pitchFamily="34" charset="-128"/>
                <a:sym typeface="Wingdings" pitchFamily="2" charset="2"/>
              </a:rPr>
              <a:t>3 millions de salariés (hors artisanat)</a:t>
            </a:r>
          </a:p>
          <a:p>
            <a:pPr marL="800100" lvl="1" indent="-342900" algn="just" eaLnBrk="1" hangingPunct="1"/>
            <a:r>
              <a:rPr lang="fr-FR" sz="3000" dirty="0" smtClean="0">
                <a:ea typeface="ＭＳ Ｐゴシック" pitchFamily="34" charset="-128"/>
                <a:cs typeface="ＭＳ Ｐゴシック" charset="0"/>
                <a:sym typeface="Wingdings" pitchFamily="2" charset="2"/>
              </a:rPr>
              <a:t>55 % dans le commerce de détail</a:t>
            </a:r>
          </a:p>
          <a:p>
            <a:pPr marL="1714500" lvl="3" indent="-342900" algn="just" eaLnBrk="1" hangingPunct="1">
              <a:buFont typeface="Lucida Grande" charset="0"/>
              <a:buChar char="−"/>
            </a:pPr>
            <a:endParaRPr lang="fr-FR" sz="2400" i="1" dirty="0" smtClean="0">
              <a:ea typeface="ＭＳ Ｐゴシック" pitchFamily="34" charset="-128"/>
              <a:sym typeface="Wingdings" pitchFamily="2" charset="2"/>
            </a:endParaRPr>
          </a:p>
          <a:p>
            <a:pPr marL="457200" marR="0" indent="-457200" algn="l" eaLnBrk="1" hangingPunct="1">
              <a:buFont typeface="Wingdings" pitchFamily="2" charset="2"/>
              <a:buChar char=""/>
            </a:pPr>
            <a:r>
              <a:rPr lang="fr-FR" sz="3000" dirty="0" smtClean="0">
                <a:ea typeface="ＭＳ Ｐゴシック" pitchFamily="34" charset="-128"/>
                <a:sym typeface="Wingdings" pitchFamily="2" charset="2"/>
              </a:rPr>
              <a:t>Dans de nombreuses branches :</a:t>
            </a:r>
          </a:p>
          <a:p>
            <a:pPr marL="803275" lvl="2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buFont typeface="Lucida Grande" charset="0"/>
              <a:buChar char="−"/>
              <a:defRPr/>
            </a:pPr>
            <a:r>
              <a:rPr lang="fr-FR" sz="2000" dirty="0" smtClean="0">
                <a:ea typeface="ＭＳ Ｐゴシック" charset="-128"/>
                <a:sym typeface="Wingdings" pitchFamily="2" charset="2"/>
              </a:rPr>
              <a:t>Commerce des articles de sport, de l</a:t>
            </a:r>
            <a:r>
              <a:rPr lang="fr-FR" altLang="fr-FR" sz="2000" dirty="0" smtClean="0">
                <a:ea typeface="ＭＳ Ｐゴシック" charset="-128"/>
                <a:sym typeface="Wingdings" pitchFamily="2" charset="2"/>
              </a:rPr>
              <a:t>’</a:t>
            </a:r>
            <a:r>
              <a:rPr lang="fr-FR" sz="2000" dirty="0" smtClean="0">
                <a:ea typeface="ＭＳ Ｐゴシック" charset="-128"/>
                <a:sym typeface="Wingdings" pitchFamily="2" charset="2"/>
              </a:rPr>
              <a:t>ameublement, de l</a:t>
            </a:r>
            <a:r>
              <a:rPr lang="fr-FR" altLang="fr-FR" sz="2000" dirty="0" smtClean="0">
                <a:ea typeface="ＭＳ Ｐゴシック" charset="-128"/>
                <a:sym typeface="Wingdings" pitchFamily="2" charset="2"/>
              </a:rPr>
              <a:t>’</a:t>
            </a:r>
            <a:r>
              <a:rPr lang="fr-FR" sz="2000" dirty="0" smtClean="0">
                <a:ea typeface="ＭＳ Ｐゴシック" charset="-128"/>
                <a:sym typeface="Wingdings" pitchFamily="2" charset="2"/>
              </a:rPr>
              <a:t>électroménager, de l</a:t>
            </a:r>
            <a:r>
              <a:rPr lang="fr-FR" altLang="fr-FR" sz="2000" dirty="0" smtClean="0">
                <a:ea typeface="ＭＳ Ｐゴシック" charset="-128"/>
                <a:sym typeface="Wingdings" pitchFamily="2" charset="2"/>
              </a:rPr>
              <a:t>’</a:t>
            </a:r>
            <a:r>
              <a:rPr lang="fr-FR" sz="2000" dirty="0" smtClean="0">
                <a:ea typeface="ＭＳ Ｐゴシック" charset="-128"/>
                <a:sym typeface="Wingdings" pitchFamily="2" charset="2"/>
              </a:rPr>
              <a:t>habillement,…</a:t>
            </a:r>
          </a:p>
          <a:p>
            <a:pPr marL="803275" lvl="2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buFont typeface="Lucida Grande" charset="0"/>
              <a:buChar char="−"/>
              <a:defRPr/>
            </a:pPr>
            <a:r>
              <a:rPr lang="fr-FR" i="1" dirty="0" smtClean="0">
                <a:ea typeface="ＭＳ Ｐゴシック" charset="-128"/>
                <a:sym typeface="Wingdings" pitchFamily="2" charset="2"/>
              </a:rPr>
              <a:t>Au niveau national, la « branche » est la principale distinction entre les secteurs : statut collectif, définition des emplois, salaires minima selon l</a:t>
            </a:r>
            <a:r>
              <a:rPr lang="fr-FR" altLang="fr-FR" i="1" dirty="0" smtClean="0">
                <a:ea typeface="ＭＳ Ｐゴシック" charset="-128"/>
                <a:sym typeface="Wingdings" pitchFamily="2" charset="2"/>
              </a:rPr>
              <a:t>’</a:t>
            </a:r>
            <a:r>
              <a:rPr lang="fr-FR" i="1" dirty="0" smtClean="0">
                <a:ea typeface="ＭＳ Ｐゴシック" charset="-128"/>
                <a:sym typeface="Wingdings" pitchFamily="2" charset="2"/>
              </a:rPr>
              <a:t>emploi,…</a:t>
            </a:r>
          </a:p>
          <a:p>
            <a:pPr marL="457200" marR="0" indent="-457200" algn="l" eaLnBrk="1" hangingPunct="1">
              <a:buFont typeface="Wingdings" pitchFamily="2" charset="2"/>
              <a:buChar char=""/>
            </a:pPr>
            <a:endParaRPr lang="fr-FR" sz="3000" dirty="0" smtClean="0">
              <a:ea typeface="ＭＳ Ｐゴシック" pitchFamily="34" charset="-128"/>
              <a:sym typeface="Wingdings" pitchFamily="2" charset="2"/>
            </a:endParaRPr>
          </a:p>
          <a:p>
            <a:pPr marL="457200" marR="0" indent="-457200" algn="just" eaLnBrk="1" hangingPunct="1"/>
            <a:endParaRPr lang="fr-FR" dirty="0" smtClean="0">
              <a:ea typeface="ＭＳ Ｐゴシック" pitchFamily="34" charset="-128"/>
            </a:endParaRPr>
          </a:p>
          <a:p>
            <a:pPr marL="457200" marR="0" indent="-457200" algn="l" eaLnBrk="1" hangingPunct="1"/>
            <a:endParaRPr lang="fr-FR" sz="2800" dirty="0" smtClean="0">
              <a:ea typeface="ＭＳ Ｐゴシック" pitchFamily="34" charset="-128"/>
            </a:endParaRPr>
          </a:p>
          <a:p>
            <a:pPr marL="457200" marR="0" indent="-457200" algn="l" eaLnBrk="1" hangingPunct="1"/>
            <a:endParaRPr lang="fr-FR" dirty="0" smtClean="0">
              <a:ea typeface="ＭＳ Ｐゴシック" pitchFamily="34" charset="-128"/>
            </a:endParaRPr>
          </a:p>
        </p:txBody>
      </p:sp>
      <p:pic>
        <p:nvPicPr>
          <p:cNvPr id="6148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320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276600" y="620713"/>
            <a:ext cx="1143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1295400"/>
          </a:xfrm>
          <a:extLst>
            <a:ext uri="{FAA26D3D-D897-4be2-8F04-BA451C77F1D7}"/>
          </a:extLst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dirty="0" smtClean="0">
                <a:solidFill>
                  <a:schemeClr val="tx2"/>
                </a:solidFill>
              </a:rPr>
              <a:t/>
            </a:r>
            <a:br>
              <a:rPr lang="fr-FR" sz="2400" dirty="0" smtClean="0">
                <a:solidFill>
                  <a:schemeClr val="tx2"/>
                </a:solidFill>
              </a:rPr>
            </a:br>
            <a:r>
              <a:rPr lang="fr-FR" sz="2400" dirty="0" smtClean="0">
                <a:solidFill>
                  <a:schemeClr val="tx2"/>
                </a:solidFill>
              </a:rPr>
              <a:t>                                                 </a:t>
            </a:r>
            <a:r>
              <a:rPr lang="fr-FR" sz="3200" dirty="0" smtClean="0">
                <a:solidFill>
                  <a:schemeClr val="tx2"/>
                </a:solidFill>
              </a:rPr>
              <a:t>Données du commerce</a:t>
            </a:r>
            <a:r>
              <a:rPr lang="fr-FR" sz="2800" dirty="0" smtClean="0">
                <a:solidFill>
                  <a:schemeClr val="tx2"/>
                </a:solidFill>
              </a:rPr>
              <a:t/>
            </a:r>
            <a:br>
              <a:rPr lang="fr-FR" sz="2800" dirty="0" smtClean="0">
                <a:solidFill>
                  <a:schemeClr val="tx2"/>
                </a:solidFill>
              </a:rPr>
            </a:br>
            <a:endParaRPr lang="fr-FR" sz="1800" dirty="0" smtClean="0"/>
          </a:p>
        </p:txBody>
      </p:sp>
      <p:sp>
        <p:nvSpPr>
          <p:cNvPr id="18434" name="Sous-titre 2"/>
          <p:cNvSpPr>
            <a:spLocks noGrp="1"/>
          </p:cNvSpPr>
          <p:nvPr>
            <p:ph type="subTitle" idx="1"/>
          </p:nvPr>
        </p:nvSpPr>
        <p:spPr>
          <a:xfrm>
            <a:off x="684213" y="1916113"/>
            <a:ext cx="7920037" cy="4465637"/>
          </a:xfrm>
        </p:spPr>
        <p:txBody>
          <a:bodyPr/>
          <a:lstStyle/>
          <a:p>
            <a:pPr marL="346075" lvl="1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defRPr/>
            </a:pPr>
            <a:r>
              <a:rPr lang="fr-FR" sz="2800" dirty="0" smtClean="0">
                <a:ea typeface="ＭＳ Ｐゴシック" charset="-128"/>
                <a:sym typeface="Wingdings" pitchFamily="2" charset="2"/>
              </a:rPr>
              <a:t>	Commerce de détail et de gros à prédominance alimentaire 1</a:t>
            </a:r>
            <a:r>
              <a:rPr lang="fr-FR" sz="2800" baseline="30000" dirty="0" smtClean="0">
                <a:ea typeface="ＭＳ Ｐゴシック" charset="-128"/>
                <a:sym typeface="Wingdings" pitchFamily="2" charset="2"/>
              </a:rPr>
              <a:t>er</a:t>
            </a:r>
            <a:r>
              <a:rPr lang="fr-FR" sz="2800" dirty="0" smtClean="0">
                <a:ea typeface="ＭＳ Ｐゴシック" charset="-128"/>
                <a:sym typeface="Wingdings" pitchFamily="2" charset="2"/>
              </a:rPr>
              <a:t> secteur du commerce :</a:t>
            </a:r>
          </a:p>
          <a:p>
            <a:pPr marL="803275" lvl="2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fr-FR" sz="2500" dirty="0" smtClean="0">
                <a:ea typeface="ＭＳ Ｐゴシック" charset="-128"/>
                <a:sym typeface="Wingdings" pitchFamily="2" charset="2"/>
              </a:rPr>
              <a:t>290 000 salariés en hypermarchés</a:t>
            </a:r>
          </a:p>
          <a:p>
            <a:pPr marL="803275" lvl="2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fr-FR" sz="2500" dirty="0" smtClean="0">
                <a:ea typeface="ＭＳ Ｐゴシック" charset="-128"/>
                <a:sym typeface="Wingdings" pitchFamily="2" charset="2"/>
              </a:rPr>
              <a:t>190 000 en supermarchés</a:t>
            </a:r>
          </a:p>
          <a:p>
            <a:pPr marL="803275" lvl="2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fr-FR" sz="2500" dirty="0" smtClean="0">
                <a:ea typeface="ＭＳ Ｐゴシック" charset="-128"/>
                <a:sym typeface="Wingdings" pitchFamily="2" charset="2"/>
              </a:rPr>
              <a:t>45 000 dans le maxi discompte</a:t>
            </a:r>
          </a:p>
          <a:p>
            <a:pPr marL="803275" lvl="2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fr-FR" sz="2500" dirty="0" smtClean="0">
                <a:ea typeface="ＭＳ Ｐゴシック" charset="-128"/>
                <a:sym typeface="Wingdings" pitchFamily="2" charset="2"/>
              </a:rPr>
              <a:t>55 000 dans le commerce de gros</a:t>
            </a:r>
          </a:p>
          <a:p>
            <a:pPr marL="803275" lvl="2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fr-FR" sz="2500" dirty="0" smtClean="0">
                <a:ea typeface="ＭＳ Ｐゴシック" charset="-128"/>
                <a:sym typeface="Wingdings" pitchFamily="2" charset="2"/>
              </a:rPr>
              <a:t>30 000 dans les entrepôts logistiques intégrés et dans les sièges</a:t>
            </a:r>
          </a:p>
          <a:p>
            <a:pPr marL="346075" lvl="1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defRPr/>
            </a:pPr>
            <a:r>
              <a:rPr lang="fr-FR" sz="2800" dirty="0" smtClean="0">
                <a:ea typeface="ＭＳ Ｐゴシック" charset="-128"/>
                <a:sym typeface="Wingdings" pitchFamily="2" charset="2"/>
              </a:rPr>
              <a:t>	Soit 610 000 emplois en équivalent temps complet / 750 000 personnes</a:t>
            </a:r>
          </a:p>
          <a:p>
            <a:pPr marR="0" algn="just" eaLnBrk="1" hangingPunct="1">
              <a:defRPr/>
            </a:pPr>
            <a:endParaRPr lang="fr-FR" dirty="0" smtClean="0">
              <a:ea typeface="ＭＳ Ｐゴシック" charset="-128"/>
            </a:endParaRPr>
          </a:p>
          <a:p>
            <a:pPr marR="0" algn="l" eaLnBrk="1" hangingPunct="1">
              <a:defRPr/>
            </a:pPr>
            <a:endParaRPr lang="fr-FR" sz="2800" dirty="0" smtClean="0">
              <a:ea typeface="ＭＳ Ｐゴシック" charset="-128"/>
            </a:endParaRPr>
          </a:p>
          <a:p>
            <a:pPr marR="0" algn="l" eaLnBrk="1" hangingPunct="1">
              <a:defRPr/>
            </a:pPr>
            <a:endParaRPr lang="fr-FR" dirty="0" smtClean="0">
              <a:ea typeface="ＭＳ Ｐゴシック" charset="-128"/>
            </a:endParaRPr>
          </a:p>
        </p:txBody>
      </p:sp>
      <p:pic>
        <p:nvPicPr>
          <p:cNvPr id="7172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320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059832" y="620713"/>
            <a:ext cx="1359768" cy="109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990656" cy="1295400"/>
          </a:xfrm>
          <a:extLst>
            <a:ext uri="{FAA26D3D-D897-4be2-8F04-BA451C77F1D7}"/>
          </a:extLst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dirty="0" smtClean="0">
                <a:solidFill>
                  <a:schemeClr val="tx2"/>
                </a:solidFill>
              </a:rPr>
              <a:t/>
            </a:r>
            <a:br>
              <a:rPr lang="fr-FR" sz="2400" dirty="0" smtClean="0">
                <a:solidFill>
                  <a:schemeClr val="tx2"/>
                </a:solidFill>
              </a:rPr>
            </a:br>
            <a:r>
              <a:rPr lang="fr-FR" sz="2400" dirty="0" smtClean="0">
                <a:solidFill>
                  <a:schemeClr val="tx2"/>
                </a:solidFill>
              </a:rPr>
              <a:t>                                                 </a:t>
            </a:r>
            <a:r>
              <a:rPr lang="fr-FR" sz="3600" dirty="0" smtClean="0">
                <a:solidFill>
                  <a:schemeClr val="tx2"/>
                </a:solidFill>
              </a:rPr>
              <a:t>Données du commerce</a:t>
            </a:r>
            <a:r>
              <a:rPr lang="fr-FR" sz="2800" dirty="0" smtClean="0">
                <a:solidFill>
                  <a:schemeClr val="tx2"/>
                </a:solidFill>
              </a:rPr>
              <a:t/>
            </a:r>
            <a:br>
              <a:rPr lang="fr-FR" sz="2800" dirty="0" smtClean="0">
                <a:solidFill>
                  <a:schemeClr val="tx2"/>
                </a:solidFill>
              </a:rPr>
            </a:br>
            <a:r>
              <a:rPr lang="fr-FR" sz="2800" dirty="0" smtClean="0">
                <a:solidFill>
                  <a:schemeClr val="tx2"/>
                </a:solidFill>
              </a:rPr>
              <a:t>                                          </a:t>
            </a:r>
            <a:endParaRPr lang="fr-FR" sz="1800" dirty="0" smtClean="0"/>
          </a:p>
        </p:txBody>
      </p:sp>
      <p:sp>
        <p:nvSpPr>
          <p:cNvPr id="14338" name="Sous-titre 2"/>
          <p:cNvSpPr>
            <a:spLocks noGrp="1"/>
          </p:cNvSpPr>
          <p:nvPr>
            <p:ph type="subTitle" idx="1"/>
          </p:nvPr>
        </p:nvSpPr>
        <p:spPr>
          <a:xfrm>
            <a:off x="684213" y="2205038"/>
            <a:ext cx="7920037" cy="4176712"/>
          </a:xfrm>
        </p:spPr>
        <p:txBody>
          <a:bodyPr/>
          <a:lstStyle/>
          <a:p>
            <a:pPr marL="457200" marR="0" indent="-457200" algn="just" eaLnBrk="1" hangingPunct="1">
              <a:buFont typeface="Wingdings" pitchFamily="2" charset="2"/>
              <a:buChar char=""/>
              <a:defRPr/>
            </a:pPr>
            <a:r>
              <a:rPr lang="fr-FR" sz="2800" dirty="0" smtClean="0">
                <a:ea typeface="ＭＳ Ｐゴシック" charset="-128"/>
                <a:sym typeface="Wingdings" pitchFamily="2" charset="2"/>
              </a:rPr>
              <a:t>Une activité d</a:t>
            </a:r>
            <a:r>
              <a:rPr lang="fr-FR" altLang="fr-FR" sz="2800" dirty="0" smtClean="0">
                <a:ea typeface="ＭＳ Ｐゴシック" charset="-128"/>
                <a:sym typeface="Wingdings" pitchFamily="2" charset="2"/>
              </a:rPr>
              <a:t>’</a:t>
            </a:r>
            <a:r>
              <a:rPr lang="fr-FR" sz="2800" dirty="0" smtClean="0">
                <a:ea typeface="ＭＳ Ｐゴシック" charset="-128"/>
                <a:sym typeface="Wingdings" pitchFamily="2" charset="2"/>
              </a:rPr>
              <a:t>une stabilité supérieure à la moyenne, jouant un rôle  essentiel  d’amortisseur de la crise</a:t>
            </a:r>
          </a:p>
          <a:p>
            <a:pPr marL="800100" lvl="1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defRPr/>
            </a:pPr>
            <a:r>
              <a:rPr lang="fr-FR" sz="2800" i="1" dirty="0" smtClean="0">
                <a:ea typeface="ＭＳ Ｐゴシック" charset="-128"/>
                <a:sym typeface="Wingdings" pitchFamily="2" charset="2"/>
              </a:rPr>
              <a:t> 	En 2009, baisse de l</a:t>
            </a:r>
            <a:r>
              <a:rPr lang="fr-FR" altLang="fr-FR" sz="2800" i="1" dirty="0" smtClean="0">
                <a:ea typeface="ＭＳ Ｐゴシック" charset="-128"/>
                <a:sym typeface="Wingdings" pitchFamily="2" charset="2"/>
              </a:rPr>
              <a:t>’</a:t>
            </a:r>
            <a:r>
              <a:rPr lang="fr-FR" sz="2800" i="1" dirty="0" smtClean="0">
                <a:ea typeface="ＭＳ Ｐゴシック" charset="-128"/>
                <a:sym typeface="Wingdings" pitchFamily="2" charset="2"/>
              </a:rPr>
              <a:t>emploi salarié en France de 2,2 % pour l</a:t>
            </a:r>
            <a:r>
              <a:rPr lang="fr-FR" altLang="fr-FR" sz="2800" i="1" dirty="0" smtClean="0">
                <a:ea typeface="ＭＳ Ｐゴシック" charset="-128"/>
                <a:sym typeface="Wingdings" pitchFamily="2" charset="2"/>
              </a:rPr>
              <a:t>’</a:t>
            </a:r>
            <a:r>
              <a:rPr lang="fr-FR" sz="2800" i="1" dirty="0" smtClean="0">
                <a:ea typeface="ＭＳ Ｐゴシック" charset="-128"/>
                <a:sym typeface="Wingdings" pitchFamily="2" charset="2"/>
              </a:rPr>
              <a:t>ensemble des secteurs, et de 0,6  % pour le commerce de détail (0,1 pour le commerce alimentaire)</a:t>
            </a:r>
          </a:p>
          <a:p>
            <a:pPr marL="800100" lvl="1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defRPr/>
            </a:pPr>
            <a:r>
              <a:rPr lang="fr-FR" sz="2800" dirty="0" smtClean="0">
                <a:ea typeface="ＭＳ Ｐゴシック" charset="-128"/>
                <a:sym typeface="Wingdings" pitchFamily="2" charset="2"/>
              </a:rPr>
              <a:t>Mais jusqu’à un certain point :</a:t>
            </a:r>
          </a:p>
          <a:p>
            <a:pPr marL="800100" lvl="1" indent="-342900" algn="just" eaLnBrk="1" hangingPunct="1">
              <a:buClr>
                <a:schemeClr val="accent4">
                  <a:lumMod val="60000"/>
                  <a:lumOff val="40000"/>
                </a:schemeClr>
              </a:buClr>
              <a:defRPr/>
            </a:pPr>
            <a:r>
              <a:rPr lang="fr-FR" sz="2800" dirty="0" smtClean="0">
                <a:ea typeface="ＭＳ Ｐゴシック" charset="-128"/>
                <a:sym typeface="Wingdings" pitchFamily="2" charset="2"/>
              </a:rPr>
              <a:t>		- 10 000 emplois en 2011</a:t>
            </a:r>
            <a:endParaRPr lang="fr-FR" sz="2400" dirty="0" smtClean="0">
              <a:ea typeface="ＭＳ Ｐゴシック" charset="-128"/>
            </a:endParaRPr>
          </a:p>
          <a:p>
            <a:pPr marL="457200" marR="0" indent="-457200" algn="l" eaLnBrk="1" hangingPunct="1">
              <a:defRPr/>
            </a:pPr>
            <a:endParaRPr lang="fr-FR" sz="2800" dirty="0" smtClean="0">
              <a:ea typeface="ＭＳ Ｐゴシック" charset="-128"/>
            </a:endParaRPr>
          </a:p>
          <a:p>
            <a:pPr marL="457200" marR="0" indent="-457200" algn="l" eaLnBrk="1" hangingPunct="1">
              <a:defRPr/>
            </a:pPr>
            <a:endParaRPr lang="fr-FR" dirty="0" smtClean="0">
              <a:ea typeface="ＭＳ Ｐゴシック" charset="-128"/>
            </a:endParaRPr>
          </a:p>
        </p:txBody>
      </p:sp>
      <p:pic>
        <p:nvPicPr>
          <p:cNvPr id="8196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320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276600" y="620713"/>
            <a:ext cx="1282438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990656" cy="1295400"/>
          </a:xfrm>
          <a:extLst>
            <a:ext uri="{FAA26D3D-D897-4be2-8F04-BA451C77F1D7}"/>
          </a:extLst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2400" dirty="0" smtClean="0">
                <a:solidFill>
                  <a:schemeClr val="tx2"/>
                </a:solidFill>
              </a:rPr>
              <a:t/>
            </a:r>
            <a:br>
              <a:rPr lang="fr-FR" sz="2400" dirty="0" smtClean="0">
                <a:solidFill>
                  <a:schemeClr val="tx2"/>
                </a:solidFill>
              </a:rPr>
            </a:br>
            <a:endParaRPr lang="fr-FR" sz="1800" dirty="0" smtClean="0"/>
          </a:p>
        </p:txBody>
      </p:sp>
      <p:sp>
        <p:nvSpPr>
          <p:cNvPr id="14338" name="Sous-titre 2"/>
          <p:cNvSpPr>
            <a:spLocks noGrp="1"/>
          </p:cNvSpPr>
          <p:nvPr>
            <p:ph type="subTitle" idx="1"/>
          </p:nvPr>
        </p:nvSpPr>
        <p:spPr>
          <a:xfrm>
            <a:off x="684213" y="2205038"/>
            <a:ext cx="7920037" cy="4176712"/>
          </a:xfrm>
        </p:spPr>
        <p:txBody>
          <a:bodyPr/>
          <a:lstStyle/>
          <a:p>
            <a:pPr marL="457200" marR="0" indent="-457200" algn="just" eaLnBrk="1" hangingPunct="1">
              <a:buFont typeface="Wingdings" pitchFamily="2" charset="2"/>
              <a:buChar char=""/>
              <a:defRPr/>
            </a:pPr>
            <a:r>
              <a:rPr lang="fr-FR" sz="3200" dirty="0" smtClean="0">
                <a:ea typeface="ＭＳ Ｐゴシック" charset="-128"/>
                <a:sym typeface="Wingdings" pitchFamily="2" charset="2"/>
              </a:rPr>
              <a:t>Une activité de main d’œuvre, très sensible au coût du travail</a:t>
            </a:r>
          </a:p>
          <a:p>
            <a:pPr marL="914400" lvl="1" indent="-457200" algn="just" eaLnBrk="1" hangingPunct="1">
              <a:buFont typeface="Courier New" pitchFamily="49" charset="0"/>
              <a:buChar char="o"/>
              <a:defRPr/>
            </a:pPr>
            <a:r>
              <a:rPr lang="fr-FR" dirty="0" smtClean="0">
                <a:ea typeface="ＭＳ Ｐゴシック" charset="-128"/>
                <a:sym typeface="Wingdings" pitchFamily="2" charset="2"/>
              </a:rPr>
              <a:t>84 % d’ouvriers-employés</a:t>
            </a:r>
          </a:p>
          <a:p>
            <a:pPr marL="914400" lvl="1" indent="-457200" algn="just" eaLnBrk="1" hangingPunct="1">
              <a:buFont typeface="Courier New" pitchFamily="49" charset="0"/>
              <a:buChar char="o"/>
              <a:defRPr/>
            </a:pPr>
            <a:r>
              <a:rPr lang="fr-FR" dirty="0" smtClean="0">
                <a:ea typeface="ＭＳ Ｐゴシック" charset="-128"/>
                <a:sym typeface="Wingdings" pitchFamily="2" charset="2"/>
              </a:rPr>
              <a:t>La politique de l’emploi en France ne doit pas sous-estimer l’aspect « emploi de proximité » :</a:t>
            </a:r>
          </a:p>
          <a:p>
            <a:pPr marL="1371600" lvl="2" indent="-457200" algn="just" eaLnBrk="1" hangingPunct="1">
              <a:buFont typeface="Courier New" pitchFamily="49" charset="0"/>
              <a:buChar char="o"/>
              <a:defRPr/>
            </a:pPr>
            <a:r>
              <a:rPr lang="fr-FR" sz="2000" dirty="0" smtClean="0">
                <a:ea typeface="ＭＳ Ｐゴシック" charset="-128"/>
                <a:sym typeface="Wingdings" pitchFamily="2" charset="2"/>
              </a:rPr>
              <a:t>Des emplois non directement soumis à la concurrence internationale</a:t>
            </a:r>
          </a:p>
          <a:p>
            <a:pPr marL="1371600" lvl="2" indent="-457200" algn="just" eaLnBrk="1" hangingPunct="1">
              <a:buFont typeface="Courier New" pitchFamily="49" charset="0"/>
              <a:buChar char="o"/>
              <a:defRPr/>
            </a:pPr>
            <a:r>
              <a:rPr lang="fr-FR" sz="2000" dirty="0" smtClean="0">
                <a:ea typeface="ＭＳ Ｐゴシック" charset="-128"/>
                <a:sym typeface="Wingdings" pitchFamily="2" charset="2"/>
              </a:rPr>
              <a:t>Mais qui constituent une voie privilégiée pour l’insertion professionnelle de jeunes n’ayant pas poursuivi d’études</a:t>
            </a:r>
            <a:endParaRPr lang="fr-FR" sz="2000" dirty="0" smtClean="0">
              <a:ea typeface="ＭＳ Ｐゴシック" charset="-128"/>
            </a:endParaRPr>
          </a:p>
          <a:p>
            <a:pPr marL="457200" marR="0" indent="-457200" algn="l" eaLnBrk="1" hangingPunct="1">
              <a:defRPr/>
            </a:pPr>
            <a:endParaRPr lang="fr-FR" sz="2800" dirty="0" smtClean="0">
              <a:ea typeface="ＭＳ Ｐゴシック" charset="-128"/>
            </a:endParaRPr>
          </a:p>
          <a:p>
            <a:pPr marL="457200" marR="0" indent="-457200" algn="l" eaLnBrk="1" hangingPunct="1">
              <a:defRPr/>
            </a:pPr>
            <a:endParaRPr lang="fr-FR" dirty="0" smtClean="0">
              <a:ea typeface="ＭＳ Ｐゴシック" charset="-128"/>
            </a:endParaRPr>
          </a:p>
        </p:txBody>
      </p:sp>
      <p:pic>
        <p:nvPicPr>
          <p:cNvPr id="8196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320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131840" y="620713"/>
            <a:ext cx="1287760" cy="1040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1295400"/>
          </a:xfrm>
          <a:extLst>
            <a:ext uri="{FAA26D3D-D897-4be2-8F04-BA451C77F1D7}"/>
          </a:extLst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</a:t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                </a:t>
            </a:r>
            <a: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mtClean="0">
                <a:ea typeface="Calibri" pitchFamily="34" charset="0"/>
                <a:cs typeface="Times New Roman" pitchFamily="18" charset="0"/>
              </a:rPr>
              <a:t/>
            </a:r>
            <a:br>
              <a:rPr lang="fr-FR" smtClean="0">
                <a:ea typeface="Calibri" pitchFamily="34" charset="0"/>
                <a:cs typeface="Times New Roman" pitchFamily="18" charset="0"/>
              </a:rPr>
            </a:br>
            <a:endParaRPr lang="fr-FR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243" name="Sous-titre 2"/>
          <p:cNvSpPr>
            <a:spLocks noGrp="1"/>
          </p:cNvSpPr>
          <p:nvPr>
            <p:ph type="subTitle" idx="1"/>
          </p:nvPr>
        </p:nvSpPr>
        <p:spPr>
          <a:xfrm>
            <a:off x="684213" y="1700213"/>
            <a:ext cx="7775575" cy="4752975"/>
          </a:xfrm>
        </p:spPr>
        <p:txBody>
          <a:bodyPr/>
          <a:lstStyle/>
          <a:p>
            <a:pPr marR="0" algn="ctr" eaLnBrk="1" hangingPunct="1">
              <a:lnSpc>
                <a:spcPct val="80000"/>
              </a:lnSpc>
            </a:pPr>
            <a:r>
              <a:rPr lang="fr-FR" b="1" i="1" dirty="0" smtClean="0">
                <a:solidFill>
                  <a:srgbClr val="5FF3CA"/>
                </a:solidFill>
                <a:ea typeface="ＭＳ Ｐゴシック" pitchFamily="34" charset="-128"/>
              </a:rPr>
              <a:t>ZOOM sur les salariés du commerce de détail et de gros à prédominance alimentaire</a:t>
            </a:r>
            <a:endParaRPr lang="fr-FR" b="1" u="sng" dirty="0" smtClean="0">
              <a:solidFill>
                <a:srgbClr val="5FF3CA"/>
              </a:solidFill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</a:pPr>
            <a:endParaRPr lang="fr-FR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Environ ½ des salariés dans les groupes intégrés</a:t>
            </a:r>
          </a:p>
          <a:p>
            <a:pPr marR="0" algn="just" eaLnBrk="1" hangingPunct="1">
              <a:lnSpc>
                <a:spcPct val="80000"/>
              </a:lnSpc>
            </a:pPr>
            <a:r>
              <a:rPr lang="fr-FR" dirty="0" smtClean="0">
                <a:ea typeface="ＭＳ Ｐゴシック" pitchFamily="34" charset="-128"/>
              </a:rPr>
              <a:t>	 et ½ au sein de PME indépendantes</a:t>
            </a:r>
          </a:p>
          <a:p>
            <a:pPr marR="0" algn="just" eaLnBrk="1" hangingPunct="1">
              <a:lnSpc>
                <a:spcPct val="80000"/>
              </a:lnSpc>
            </a:pPr>
            <a:endParaRPr lang="fr-FR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60 % de femmes</a:t>
            </a: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fr-FR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Un secteur jeune : 25 % de moins de 30 ans</a:t>
            </a: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fr-FR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Mais  les plus de 50 ans progressent : plus de 20 % des effectifs  (18 % en 2010)</a:t>
            </a: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fr-FR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fr-FR" dirty="0" smtClean="0">
              <a:ea typeface="ＭＳ Ｐゴシック" pitchFamily="34" charset="-128"/>
            </a:endParaRPr>
          </a:p>
        </p:txBody>
      </p:sp>
      <p:pic>
        <p:nvPicPr>
          <p:cNvPr id="10244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860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024858" y="476251"/>
            <a:ext cx="1321717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1295400"/>
          </a:xfrm>
          <a:extLst>
            <a:ext uri="{FAA26D3D-D897-4be2-8F04-BA451C77F1D7}"/>
          </a:extLst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</a:t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                </a:t>
            </a:r>
            <a: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mtClean="0">
                <a:ea typeface="Calibri" pitchFamily="34" charset="0"/>
                <a:cs typeface="Times New Roman" pitchFamily="18" charset="0"/>
              </a:rPr>
              <a:t/>
            </a:r>
            <a:br>
              <a:rPr lang="fr-FR" smtClean="0">
                <a:ea typeface="Calibri" pitchFamily="34" charset="0"/>
                <a:cs typeface="Times New Roman" pitchFamily="18" charset="0"/>
              </a:rPr>
            </a:br>
            <a:endParaRPr lang="fr-FR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243" name="Sous-titre 2"/>
          <p:cNvSpPr>
            <a:spLocks noGrp="1"/>
          </p:cNvSpPr>
          <p:nvPr>
            <p:ph type="subTitle" idx="1"/>
          </p:nvPr>
        </p:nvSpPr>
        <p:spPr>
          <a:xfrm>
            <a:off x="684213" y="1700213"/>
            <a:ext cx="7775575" cy="4752975"/>
          </a:xfrm>
        </p:spPr>
        <p:txBody>
          <a:bodyPr/>
          <a:lstStyle/>
          <a:p>
            <a:pPr marR="0" algn="ctr" eaLnBrk="1" hangingPunct="1">
              <a:lnSpc>
                <a:spcPct val="80000"/>
              </a:lnSpc>
            </a:pPr>
            <a:r>
              <a:rPr lang="fr-FR" b="1" i="1" dirty="0" smtClean="0">
                <a:solidFill>
                  <a:srgbClr val="5FF3CA"/>
                </a:solidFill>
                <a:ea typeface="ＭＳ Ｐゴシック" pitchFamily="34" charset="-128"/>
              </a:rPr>
              <a:t>ZOOM sur les salariés du commerce de détail et de gros à prédominance alimentaire</a:t>
            </a:r>
            <a:endParaRPr lang="fr-FR" b="1" u="sng" dirty="0" smtClean="0">
              <a:solidFill>
                <a:srgbClr val="5FF3CA"/>
              </a:solidFill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</a:pPr>
            <a:endParaRPr lang="fr-FR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 </a:t>
            </a:r>
            <a:r>
              <a:rPr lang="fr-FR" sz="3200" dirty="0" smtClean="0">
                <a:ea typeface="ＭＳ Ｐゴシック" pitchFamily="34" charset="-128"/>
              </a:rPr>
              <a:t>88 % de CDI</a:t>
            </a:r>
            <a:endParaRPr lang="fr-FR" dirty="0" smtClean="0">
              <a:ea typeface="ＭＳ Ｐゴシック" pitchFamily="34" charset="-128"/>
            </a:endParaRPr>
          </a:p>
          <a:p>
            <a:pPr lvl="1" algn="just" eaLnBrk="1" hangingPunct="1">
              <a:lnSpc>
                <a:spcPct val="80000"/>
              </a:lnSpc>
            </a:pPr>
            <a:r>
              <a:rPr lang="fr-FR" dirty="0" smtClean="0">
                <a:ea typeface="ＭＳ Ｐゴシック" pitchFamily="34" charset="-128"/>
              </a:rPr>
              <a:t>75 % des CDD correspondent à des remplacements de salariés absents</a:t>
            </a:r>
          </a:p>
          <a:p>
            <a:pPr lvl="1" algn="just" eaLnBrk="1" hangingPunct="1">
              <a:lnSpc>
                <a:spcPct val="80000"/>
              </a:lnSpc>
            </a:pPr>
            <a:endParaRPr lang="fr-FR" sz="2800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sz="2800" dirty="0" smtClean="0">
                <a:ea typeface="ＭＳ Ｐゴシック" pitchFamily="34" charset="-128"/>
              </a:rPr>
              <a:t> Une ancienneté moyenne de 9 ans </a:t>
            </a:r>
          </a:p>
          <a:p>
            <a:pPr lvl="1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près de 40 % des salariés ont au moins 10 ans d’ancienneté dans leur entreprise</a:t>
            </a:r>
          </a:p>
          <a:p>
            <a:pPr lvl="1" algn="just" eaLnBrk="1" hangingPunct="1">
              <a:lnSpc>
                <a:spcPct val="80000"/>
              </a:lnSpc>
            </a:pPr>
            <a:endParaRPr lang="fr-FR" dirty="0" smtClean="0">
              <a:ea typeface="ＭＳ Ｐゴシック" pitchFamily="34" charset="-128"/>
            </a:endParaRP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Plus de 30 000 étudiants</a:t>
            </a: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fr-FR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</a:t>
            </a:r>
          </a:p>
        </p:txBody>
      </p:sp>
      <p:pic>
        <p:nvPicPr>
          <p:cNvPr id="10244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860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024858" y="476251"/>
            <a:ext cx="1321717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1295400"/>
          </a:xfrm>
          <a:extLst>
            <a:ext uri="{FAA26D3D-D897-4be2-8F04-BA451C77F1D7}"/>
          </a:extLst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</a:t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z="28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>		                </a:t>
            </a:r>
            <a: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fr-FR" sz="2000" i="1" smtClean="0">
                <a:solidFill>
                  <a:srgbClr val="1F497D"/>
                </a:solidFill>
                <a:ea typeface="Calibri" pitchFamily="34" charset="0"/>
                <a:cs typeface="Times New Roman" pitchFamily="18" charset="0"/>
              </a:rPr>
            </a:br>
            <a:r>
              <a:rPr lang="fr-FR" smtClean="0">
                <a:ea typeface="Calibri" pitchFamily="34" charset="0"/>
                <a:cs typeface="Times New Roman" pitchFamily="18" charset="0"/>
              </a:rPr>
              <a:t/>
            </a:r>
            <a:br>
              <a:rPr lang="fr-FR" smtClean="0">
                <a:ea typeface="Calibri" pitchFamily="34" charset="0"/>
                <a:cs typeface="Times New Roman" pitchFamily="18" charset="0"/>
              </a:rPr>
            </a:br>
            <a:endParaRPr lang="fr-FR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243" name="Sous-titre 2"/>
          <p:cNvSpPr>
            <a:spLocks noGrp="1"/>
          </p:cNvSpPr>
          <p:nvPr>
            <p:ph type="subTitle" idx="1"/>
          </p:nvPr>
        </p:nvSpPr>
        <p:spPr>
          <a:xfrm>
            <a:off x="684213" y="1700213"/>
            <a:ext cx="7775575" cy="4872059"/>
          </a:xfrm>
        </p:spPr>
        <p:txBody>
          <a:bodyPr/>
          <a:lstStyle/>
          <a:p>
            <a:pPr marR="0" algn="ctr" eaLnBrk="1" hangingPunct="1">
              <a:lnSpc>
                <a:spcPct val="80000"/>
              </a:lnSpc>
            </a:pPr>
            <a:r>
              <a:rPr lang="fr-FR" b="1" i="1" dirty="0" smtClean="0">
                <a:solidFill>
                  <a:srgbClr val="5FF3CA"/>
                </a:solidFill>
                <a:ea typeface="ＭＳ Ｐゴシック" pitchFamily="34" charset="-128"/>
              </a:rPr>
              <a:t>ZOOM sur les salariés du commerce de détail et de gros à prédominance alimentaire</a:t>
            </a:r>
            <a:endParaRPr lang="fr-FR" b="1" u="sng" dirty="0" smtClean="0">
              <a:solidFill>
                <a:srgbClr val="5FF3CA"/>
              </a:solidFill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</a:pPr>
            <a:endParaRPr lang="fr-FR" dirty="0" smtClean="0">
              <a:ea typeface="ＭＳ Ｐゴシック" pitchFamily="34" charset="-128"/>
            </a:endParaRP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Plus de 20 000 promotions de catégorie (Employés des niveaux 1 ou 2 en 3 ou 4, de  3 ou 4 en AM, d’AM en cadre) en 2011</a:t>
            </a:r>
          </a:p>
          <a:p>
            <a:pPr marL="457200" lvl="2" algn="just" eaLnBrk="1" hangingPunct="1">
              <a:lnSpc>
                <a:spcPct val="80000"/>
              </a:lnSpc>
              <a:buClr>
                <a:srgbClr val="0BD0D9"/>
              </a:buClr>
              <a:buSzPct val="95000"/>
              <a:buFont typeface="Arial" pitchFamily="34" charset="0"/>
              <a:buChar char="•"/>
            </a:pPr>
            <a:r>
              <a:rPr lang="fr-FR" dirty="0" smtClean="0">
                <a:ea typeface="ＭＳ Ｐゴシック" charset="-128"/>
              </a:rPr>
              <a:t> Environ 1/3 des directeurs de supermarchés nommés chaque année sont issus de la promotion interne</a:t>
            </a:r>
          </a:p>
          <a:p>
            <a:pPr marR="0" algn="just"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fr-FR" dirty="0" smtClean="0">
              <a:ea typeface="ＭＳ Ｐゴシック" pitchFamily="34" charset="-128"/>
            </a:endParaRP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Plus de 10 000 contrats de professionnalisation et plus  de 12 000 périodes de professionnalisation</a:t>
            </a: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fr-FR" dirty="0" smtClean="0">
              <a:ea typeface="ＭＳ Ｐゴシック" pitchFamily="34" charset="-128"/>
            </a:endParaRP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fr-FR" dirty="0" smtClean="0">
                <a:ea typeface="ＭＳ Ｐゴシック" pitchFamily="34" charset="-128"/>
              </a:rPr>
              <a:t> Politique active en matière de CQP et fort développement de la VAE</a:t>
            </a:r>
          </a:p>
        </p:txBody>
      </p:sp>
      <p:pic>
        <p:nvPicPr>
          <p:cNvPr id="10244" name="Image 3" descr="COUL Logo FCD recadr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6250"/>
            <a:ext cx="22860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Image 4" descr="Fichier:Logo men2.gif">
            <a:hlinkClick r:id="rId4"/>
          </p:cNvPr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3024858" y="476251"/>
            <a:ext cx="1321717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ébit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Débit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1736</TotalTime>
  <Words>489</Words>
  <Application>Microsoft Office PowerPoint</Application>
  <PresentationFormat>Affichage à l'écran (4:3)</PresentationFormat>
  <Paragraphs>118</Paragraphs>
  <Slides>12</Slides>
  <Notes>12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Débit</vt:lpstr>
      <vt:lpstr>Présentation PowerPoint</vt:lpstr>
      <vt:lpstr>                                                  La profession</vt:lpstr>
      <vt:lpstr>                                                  Données du commerce </vt:lpstr>
      <vt:lpstr>                                                  Données du commerce </vt:lpstr>
      <vt:lpstr>                                                  Données du commerce                                           </vt:lpstr>
      <vt:lpstr> </vt:lpstr>
      <vt:lpstr>                         </vt:lpstr>
      <vt:lpstr>                         </vt:lpstr>
      <vt:lpstr>                         </vt:lpstr>
      <vt:lpstr>                         </vt:lpstr>
      <vt:lpstr>                         </vt:lpstr>
      <vt:lpstr> 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Patricia Béchu</dc:creator>
  <cp:lastModifiedBy>Annie Marra</cp:lastModifiedBy>
  <cp:revision>111</cp:revision>
  <dcterms:created xsi:type="dcterms:W3CDTF">2010-10-18T07:55:54Z</dcterms:created>
  <dcterms:modified xsi:type="dcterms:W3CDTF">2012-10-29T08:19:00Z</dcterms:modified>
</cp:coreProperties>
</file>