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88" r:id="rId3"/>
    <p:sldId id="361" r:id="rId4"/>
    <p:sldId id="362" r:id="rId5"/>
    <p:sldId id="387" r:id="rId6"/>
    <p:sldId id="351" r:id="rId7"/>
    <p:sldId id="386" r:id="rId8"/>
    <p:sldId id="352" r:id="rId9"/>
    <p:sldId id="348" r:id="rId10"/>
    <p:sldId id="346" r:id="rId11"/>
    <p:sldId id="383" r:id="rId12"/>
    <p:sldId id="385" r:id="rId13"/>
    <p:sldId id="340" r:id="rId14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FEC00A"/>
    <a:srgbClr val="BBCE24"/>
    <a:srgbClr val="008040"/>
    <a:srgbClr val="E494B5"/>
    <a:srgbClr val="2F9F38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4622" autoAdjust="0"/>
  </p:normalViewPr>
  <p:slideViewPr>
    <p:cSldViewPr>
      <p:cViewPr>
        <p:scale>
          <a:sx n="75" d="100"/>
          <a:sy n="75" d="100"/>
        </p:scale>
        <p:origin x="-100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2F219-BC71-420F-88CA-BA9E64E06EFE}" type="doc">
      <dgm:prSet loTypeId="urn:microsoft.com/office/officeart/2005/8/layout/venn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F92A979F-E422-4097-973D-C274634DB34D}">
      <dgm:prSet phldrT="[Texte]" custT="1"/>
      <dgm:spPr>
        <a:solidFill>
          <a:srgbClr val="BED600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fr-FR" sz="1000" dirty="0" smtClean="0">
              <a:solidFill>
                <a:schemeClr val="tx1"/>
              </a:solidFill>
            </a:rPr>
            <a:t>Direction des établissements</a:t>
          </a:r>
          <a:endParaRPr lang="fr-FR" sz="1000" dirty="0">
            <a:solidFill>
              <a:schemeClr val="tx1"/>
            </a:solidFill>
          </a:endParaRPr>
        </a:p>
      </dgm:t>
    </dgm:pt>
    <dgm:pt modelId="{65D86B74-45D8-4D2A-AE10-05AFCBDB24C4}" type="parTrans" cxnId="{86B1589E-2A25-4B02-885F-4330B082FCF1}">
      <dgm:prSet/>
      <dgm:spPr/>
      <dgm:t>
        <a:bodyPr/>
        <a:lstStyle/>
        <a:p>
          <a:endParaRPr lang="fr-FR"/>
        </a:p>
      </dgm:t>
    </dgm:pt>
    <dgm:pt modelId="{0A01C550-9848-4283-9BD4-D39EE344B222}" type="sibTrans" cxnId="{86B1589E-2A25-4B02-885F-4330B082FCF1}">
      <dgm:prSet/>
      <dgm:spPr>
        <a:ln w="15875">
          <a:noFill/>
        </a:ln>
      </dgm:spPr>
      <dgm:t>
        <a:bodyPr/>
        <a:lstStyle/>
        <a:p>
          <a:endParaRPr lang="fr-FR"/>
        </a:p>
      </dgm:t>
    </dgm:pt>
    <dgm:pt modelId="{455DB545-FCB2-430F-90E7-9C4006461294}">
      <dgm:prSet phldrT="[Texte]" custT="1"/>
      <dgm:spPr>
        <a:solidFill>
          <a:srgbClr val="BED600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fr-FR" sz="1000" dirty="0" smtClean="0">
              <a:solidFill>
                <a:schemeClr val="tx1"/>
              </a:solidFill>
            </a:rPr>
            <a:t>56 Correspondants Promotion Diversité répartis par branches et filiales</a:t>
          </a:r>
          <a:endParaRPr lang="fr-FR" sz="1000" dirty="0">
            <a:solidFill>
              <a:schemeClr val="tx1"/>
            </a:solidFill>
          </a:endParaRPr>
        </a:p>
      </dgm:t>
    </dgm:pt>
    <dgm:pt modelId="{4C734865-B01A-497D-912A-D77198BFCD39}" type="parTrans" cxnId="{7E556C87-99F1-4CDA-9ABB-492EEB4B4F8D}">
      <dgm:prSet/>
      <dgm:spPr/>
      <dgm:t>
        <a:bodyPr/>
        <a:lstStyle/>
        <a:p>
          <a:endParaRPr lang="fr-FR"/>
        </a:p>
      </dgm:t>
    </dgm:pt>
    <dgm:pt modelId="{D0E9D321-40F0-47B1-9F8A-E3A90112D00C}" type="sibTrans" cxnId="{7E556C87-99F1-4CDA-9ABB-492EEB4B4F8D}">
      <dgm:prSet/>
      <dgm:spPr>
        <a:ln w="15875">
          <a:noFill/>
        </a:ln>
      </dgm:spPr>
      <dgm:t>
        <a:bodyPr/>
        <a:lstStyle/>
        <a:p>
          <a:endParaRPr lang="fr-FR"/>
        </a:p>
      </dgm:t>
    </dgm:pt>
    <dgm:pt modelId="{F8271A30-4EAE-4EA4-977B-A6493F6AB809}">
      <dgm:prSet phldrT="[Texte]" custT="1"/>
      <dgm:spPr>
        <a:solidFill>
          <a:srgbClr val="BED600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fr-FR" sz="1000" dirty="0" smtClean="0">
              <a:solidFill>
                <a:schemeClr val="tx1"/>
              </a:solidFill>
            </a:rPr>
            <a:t>Médecin de Santé au Travail Référent Groupe</a:t>
          </a:r>
          <a:endParaRPr lang="fr-FR" sz="1000" dirty="0">
            <a:solidFill>
              <a:schemeClr val="tx1"/>
            </a:solidFill>
          </a:endParaRPr>
        </a:p>
      </dgm:t>
    </dgm:pt>
    <dgm:pt modelId="{C41BD084-3545-49E7-8B58-0AD7B7644AB3}" type="parTrans" cxnId="{32E9A4E4-3FD9-409D-B343-71DA9CE9B5DB}">
      <dgm:prSet/>
      <dgm:spPr/>
      <dgm:t>
        <a:bodyPr/>
        <a:lstStyle/>
        <a:p>
          <a:endParaRPr lang="fr-FR"/>
        </a:p>
      </dgm:t>
    </dgm:pt>
    <dgm:pt modelId="{57BE79C0-B1B2-4A75-8CA3-D23D037D8546}" type="sibTrans" cxnId="{32E9A4E4-3FD9-409D-B343-71DA9CE9B5DB}">
      <dgm:prSet/>
      <dgm:spPr>
        <a:ln w="15875">
          <a:noFill/>
        </a:ln>
      </dgm:spPr>
      <dgm:t>
        <a:bodyPr/>
        <a:lstStyle/>
        <a:p>
          <a:endParaRPr lang="fr-FR"/>
        </a:p>
      </dgm:t>
    </dgm:pt>
    <dgm:pt modelId="{15A37024-C10A-4808-BA0F-A1D02E99A79A}">
      <dgm:prSet phldrT="[Texte]" custT="1"/>
      <dgm:spPr>
        <a:solidFill>
          <a:srgbClr val="BED600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fr-FR" sz="1000" dirty="0" smtClean="0">
              <a:solidFill>
                <a:schemeClr val="tx1"/>
              </a:solidFill>
            </a:rPr>
            <a:t>Direction Générale Groupe</a:t>
          </a:r>
          <a:endParaRPr lang="fr-FR" sz="1000" dirty="0"/>
        </a:p>
      </dgm:t>
    </dgm:pt>
    <dgm:pt modelId="{E66A42F6-98E3-4304-AC38-BB6B41094163}" type="parTrans" cxnId="{CFE2AACB-2438-4301-BEE2-F43001288CCE}">
      <dgm:prSet/>
      <dgm:spPr/>
      <dgm:t>
        <a:bodyPr/>
        <a:lstStyle/>
        <a:p>
          <a:endParaRPr lang="fr-FR"/>
        </a:p>
      </dgm:t>
    </dgm:pt>
    <dgm:pt modelId="{3EC1A589-7E14-4DCA-BD7A-5CE6F62B0170}" type="sibTrans" cxnId="{CFE2AACB-2438-4301-BEE2-F43001288CCE}">
      <dgm:prSet/>
      <dgm:spPr/>
      <dgm:t>
        <a:bodyPr/>
        <a:lstStyle/>
        <a:p>
          <a:endParaRPr lang="fr-FR"/>
        </a:p>
      </dgm:t>
    </dgm:pt>
    <dgm:pt modelId="{0EDB94A0-FB0C-4476-BD84-9B0847DD8007}">
      <dgm:prSet phldrT="[Texte]" custT="1"/>
      <dgm:spPr>
        <a:solidFill>
          <a:srgbClr val="BED600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fr-FR" sz="1000" dirty="0" smtClean="0">
              <a:solidFill>
                <a:schemeClr val="tx1"/>
              </a:solidFill>
            </a:rPr>
            <a:t>Direction des Ressources Humaines Groupe</a:t>
          </a:r>
          <a:endParaRPr lang="fr-FR" sz="1000" dirty="0"/>
        </a:p>
      </dgm:t>
    </dgm:pt>
    <dgm:pt modelId="{16DBD36B-67A9-436C-96F8-C59519B9A3E0}" type="parTrans" cxnId="{610A9C31-AA5B-4738-87E2-772FC9EEBEE3}">
      <dgm:prSet/>
      <dgm:spPr/>
      <dgm:t>
        <a:bodyPr/>
        <a:lstStyle/>
        <a:p>
          <a:endParaRPr lang="fr-FR"/>
        </a:p>
      </dgm:t>
    </dgm:pt>
    <dgm:pt modelId="{5C2448AD-B9EF-488E-B421-F0B840E770BA}" type="sibTrans" cxnId="{610A9C31-AA5B-4738-87E2-772FC9EEBEE3}">
      <dgm:prSet/>
      <dgm:spPr/>
      <dgm:t>
        <a:bodyPr/>
        <a:lstStyle/>
        <a:p>
          <a:endParaRPr lang="fr-FR"/>
        </a:p>
      </dgm:t>
    </dgm:pt>
    <dgm:pt modelId="{3C2018D4-5549-4E7B-AF4C-0AE95EA6D2F5}">
      <dgm:prSet phldrT="[Texte]"/>
      <dgm:spPr>
        <a:solidFill>
          <a:srgbClr val="BED600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Pôle Handipacte Groupe</a:t>
          </a:r>
          <a:endParaRPr lang="fr-FR" dirty="0">
            <a:solidFill>
              <a:schemeClr val="tx1"/>
            </a:solidFill>
          </a:endParaRPr>
        </a:p>
      </dgm:t>
    </dgm:pt>
    <dgm:pt modelId="{FF632285-96A3-40AC-84A5-10F85222D6D8}" type="parTrans" cxnId="{8CFC0249-2FD2-48E5-8321-2DF7A0EB346A}">
      <dgm:prSet/>
      <dgm:spPr/>
      <dgm:t>
        <a:bodyPr/>
        <a:lstStyle/>
        <a:p>
          <a:endParaRPr lang="fr-FR"/>
        </a:p>
      </dgm:t>
    </dgm:pt>
    <dgm:pt modelId="{0409BCBC-C87F-42A7-AEC4-38C1834D6370}" type="sibTrans" cxnId="{8CFC0249-2FD2-48E5-8321-2DF7A0EB346A}">
      <dgm:prSet/>
      <dgm:spPr/>
      <dgm:t>
        <a:bodyPr/>
        <a:lstStyle/>
        <a:p>
          <a:endParaRPr lang="fr-FR"/>
        </a:p>
      </dgm:t>
    </dgm:pt>
    <dgm:pt modelId="{E5F1814C-DED1-4E36-8135-F7A83EC8C15B}" type="pres">
      <dgm:prSet presAssocID="{2532F219-BC71-420F-88CA-BA9E64E06EF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0EB04A-95C8-4461-B18C-83718C4193F3}" type="pres">
      <dgm:prSet presAssocID="{2532F219-BC71-420F-88CA-BA9E64E06EFE}" presName="comp1" presStyleCnt="0"/>
      <dgm:spPr/>
    </dgm:pt>
    <dgm:pt modelId="{68E3D526-8681-43A6-BE0C-C90A3977A4BD}" type="pres">
      <dgm:prSet presAssocID="{2532F219-BC71-420F-88CA-BA9E64E06EFE}" presName="circle1" presStyleLbl="node1" presStyleIdx="0" presStyleCnt="6" custLinFactNeighborX="1566" custLinFactNeighborY="-1203"/>
      <dgm:spPr/>
      <dgm:t>
        <a:bodyPr/>
        <a:lstStyle/>
        <a:p>
          <a:endParaRPr lang="fr-FR"/>
        </a:p>
      </dgm:t>
    </dgm:pt>
    <dgm:pt modelId="{B1F0238F-5914-41B8-ABD5-6638C98808EF}" type="pres">
      <dgm:prSet presAssocID="{2532F219-BC71-420F-88CA-BA9E64E06EFE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F452E-DEFC-46EE-9421-D7519D0EEAA1}" type="pres">
      <dgm:prSet presAssocID="{2532F219-BC71-420F-88CA-BA9E64E06EFE}" presName="comp2" presStyleCnt="0"/>
      <dgm:spPr/>
    </dgm:pt>
    <dgm:pt modelId="{1E292A9E-6109-419B-9553-1364B86FD2B8}" type="pres">
      <dgm:prSet presAssocID="{2532F219-BC71-420F-88CA-BA9E64E06EFE}" presName="circle2" presStyleLbl="node1" presStyleIdx="1" presStyleCnt="6" custLinFactNeighborX="-2762" custLinFactNeighborY="870"/>
      <dgm:spPr/>
      <dgm:t>
        <a:bodyPr/>
        <a:lstStyle/>
        <a:p>
          <a:endParaRPr lang="fr-FR"/>
        </a:p>
      </dgm:t>
    </dgm:pt>
    <dgm:pt modelId="{3970E922-A28C-4909-B2A2-E8F5E0EF2ED7}" type="pres">
      <dgm:prSet presAssocID="{2532F219-BC71-420F-88CA-BA9E64E06EFE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F5E838-5314-4AF2-8CB6-D31E025FB459}" type="pres">
      <dgm:prSet presAssocID="{2532F219-BC71-420F-88CA-BA9E64E06EFE}" presName="comp3" presStyleCnt="0"/>
      <dgm:spPr/>
    </dgm:pt>
    <dgm:pt modelId="{3344F189-AE40-43CF-8887-43C98C03257B}" type="pres">
      <dgm:prSet presAssocID="{2532F219-BC71-420F-88CA-BA9E64E06EFE}" presName="circle3" presStyleLbl="node1" presStyleIdx="2" presStyleCnt="6"/>
      <dgm:spPr/>
      <dgm:t>
        <a:bodyPr/>
        <a:lstStyle/>
        <a:p>
          <a:endParaRPr lang="fr-FR"/>
        </a:p>
      </dgm:t>
    </dgm:pt>
    <dgm:pt modelId="{E35BFEF4-5419-400F-8A2C-B27F22D3274F}" type="pres">
      <dgm:prSet presAssocID="{2532F219-BC71-420F-88CA-BA9E64E06EFE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3C3A7F-F88F-46A8-8A81-6D9B2D37CDF7}" type="pres">
      <dgm:prSet presAssocID="{2532F219-BC71-420F-88CA-BA9E64E06EFE}" presName="comp4" presStyleCnt="0"/>
      <dgm:spPr/>
    </dgm:pt>
    <dgm:pt modelId="{8AC7A965-ED6C-4758-BD14-703286F026BD}" type="pres">
      <dgm:prSet presAssocID="{2532F219-BC71-420F-88CA-BA9E64E06EFE}" presName="circle4" presStyleLbl="node1" presStyleIdx="3" presStyleCnt="6"/>
      <dgm:spPr/>
      <dgm:t>
        <a:bodyPr/>
        <a:lstStyle/>
        <a:p>
          <a:endParaRPr lang="fr-FR"/>
        </a:p>
      </dgm:t>
    </dgm:pt>
    <dgm:pt modelId="{57ADF2C3-6937-4D00-9B3F-177D41EE85EE}" type="pres">
      <dgm:prSet presAssocID="{2532F219-BC71-420F-88CA-BA9E64E06EFE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FD212C-31BE-4A7E-A5E5-6CB9896DE4E2}" type="pres">
      <dgm:prSet presAssocID="{2532F219-BC71-420F-88CA-BA9E64E06EFE}" presName="comp5" presStyleCnt="0"/>
      <dgm:spPr/>
    </dgm:pt>
    <dgm:pt modelId="{82CB1F1F-9C0D-40D5-A0D9-09A0F3062D16}" type="pres">
      <dgm:prSet presAssocID="{2532F219-BC71-420F-88CA-BA9E64E06EFE}" presName="circle5" presStyleLbl="node1" presStyleIdx="4" presStyleCnt="6"/>
      <dgm:spPr/>
      <dgm:t>
        <a:bodyPr/>
        <a:lstStyle/>
        <a:p>
          <a:endParaRPr lang="fr-FR"/>
        </a:p>
      </dgm:t>
    </dgm:pt>
    <dgm:pt modelId="{D3FF5BE9-FC85-4C6E-932E-1E5228F7D453}" type="pres">
      <dgm:prSet presAssocID="{2532F219-BC71-420F-88CA-BA9E64E06EFE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4F35E1-BA42-4127-8C6D-217DE45BC062}" type="pres">
      <dgm:prSet presAssocID="{2532F219-BC71-420F-88CA-BA9E64E06EFE}" presName="comp6" presStyleCnt="0"/>
      <dgm:spPr/>
    </dgm:pt>
    <dgm:pt modelId="{9CD9A1F2-2CC8-4FAF-8736-61858E3A4011}" type="pres">
      <dgm:prSet presAssocID="{2532F219-BC71-420F-88CA-BA9E64E06EFE}" presName="circle6" presStyleLbl="node1" presStyleIdx="5" presStyleCnt="6"/>
      <dgm:spPr/>
      <dgm:t>
        <a:bodyPr/>
        <a:lstStyle/>
        <a:p>
          <a:endParaRPr lang="fr-FR"/>
        </a:p>
      </dgm:t>
    </dgm:pt>
    <dgm:pt modelId="{1DA343BB-88C6-4F51-8E33-9D77DE05867B}" type="pres">
      <dgm:prSet presAssocID="{2532F219-BC71-420F-88CA-BA9E64E06EFE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2543BB8-848B-49E6-98CA-6F073D2A9BE1}" type="presOf" srcId="{F8271A30-4EAE-4EA4-977B-A6493F6AB809}" destId="{3344F189-AE40-43CF-8887-43C98C03257B}" srcOrd="0" destOrd="0" presId="urn:microsoft.com/office/officeart/2005/8/layout/venn2"/>
    <dgm:cxn modelId="{8CFC0249-2FD2-48E5-8321-2DF7A0EB346A}" srcId="{2532F219-BC71-420F-88CA-BA9E64E06EFE}" destId="{3C2018D4-5549-4E7B-AF4C-0AE95EA6D2F5}" srcOrd="3" destOrd="0" parTransId="{FF632285-96A3-40AC-84A5-10F85222D6D8}" sibTransId="{0409BCBC-C87F-42A7-AEC4-38C1834D6370}"/>
    <dgm:cxn modelId="{32E9A4E4-3FD9-409D-B343-71DA9CE9B5DB}" srcId="{2532F219-BC71-420F-88CA-BA9E64E06EFE}" destId="{F8271A30-4EAE-4EA4-977B-A6493F6AB809}" srcOrd="2" destOrd="0" parTransId="{C41BD084-3545-49E7-8B58-0AD7B7644AB3}" sibTransId="{57BE79C0-B1B2-4A75-8CA3-D23D037D8546}"/>
    <dgm:cxn modelId="{86B1589E-2A25-4B02-885F-4330B082FCF1}" srcId="{2532F219-BC71-420F-88CA-BA9E64E06EFE}" destId="{F92A979F-E422-4097-973D-C274634DB34D}" srcOrd="0" destOrd="0" parTransId="{65D86B74-45D8-4D2A-AE10-05AFCBDB24C4}" sibTransId="{0A01C550-9848-4283-9BD4-D39EE344B222}"/>
    <dgm:cxn modelId="{70EEA9F7-A54E-4882-A1F3-598C3EC2DE9A}" type="presOf" srcId="{3C2018D4-5549-4E7B-AF4C-0AE95EA6D2F5}" destId="{8AC7A965-ED6C-4758-BD14-703286F026BD}" srcOrd="0" destOrd="0" presId="urn:microsoft.com/office/officeart/2005/8/layout/venn2"/>
    <dgm:cxn modelId="{199687B4-770C-4A65-9B20-A9B712FBD515}" type="presOf" srcId="{455DB545-FCB2-430F-90E7-9C4006461294}" destId="{1E292A9E-6109-419B-9553-1364B86FD2B8}" srcOrd="0" destOrd="0" presId="urn:microsoft.com/office/officeart/2005/8/layout/venn2"/>
    <dgm:cxn modelId="{F25E6AE9-07D9-43C6-B97A-F47D67CF7922}" type="presOf" srcId="{3C2018D4-5549-4E7B-AF4C-0AE95EA6D2F5}" destId="{57ADF2C3-6937-4D00-9B3F-177D41EE85EE}" srcOrd="1" destOrd="0" presId="urn:microsoft.com/office/officeart/2005/8/layout/venn2"/>
    <dgm:cxn modelId="{BD8140BF-E4D6-4B29-8007-9CF93F06C532}" type="presOf" srcId="{15A37024-C10A-4808-BA0F-A1D02E99A79A}" destId="{9CD9A1F2-2CC8-4FAF-8736-61858E3A4011}" srcOrd="0" destOrd="0" presId="urn:microsoft.com/office/officeart/2005/8/layout/venn2"/>
    <dgm:cxn modelId="{7ADE4BD0-DE74-42ED-94B5-B617E7158526}" type="presOf" srcId="{F8271A30-4EAE-4EA4-977B-A6493F6AB809}" destId="{E35BFEF4-5419-400F-8A2C-B27F22D3274F}" srcOrd="1" destOrd="0" presId="urn:microsoft.com/office/officeart/2005/8/layout/venn2"/>
    <dgm:cxn modelId="{CFE2AACB-2438-4301-BEE2-F43001288CCE}" srcId="{2532F219-BC71-420F-88CA-BA9E64E06EFE}" destId="{15A37024-C10A-4808-BA0F-A1D02E99A79A}" srcOrd="5" destOrd="0" parTransId="{E66A42F6-98E3-4304-AC38-BB6B41094163}" sibTransId="{3EC1A589-7E14-4DCA-BD7A-5CE6F62B0170}"/>
    <dgm:cxn modelId="{F27044E0-BC7E-40BC-9BD0-B3C9EBF97EC3}" type="presOf" srcId="{F92A979F-E422-4097-973D-C274634DB34D}" destId="{B1F0238F-5914-41B8-ABD5-6638C98808EF}" srcOrd="1" destOrd="0" presId="urn:microsoft.com/office/officeart/2005/8/layout/venn2"/>
    <dgm:cxn modelId="{2ECD6F5B-3DB5-4598-AFE0-25B926931ECB}" type="presOf" srcId="{455DB545-FCB2-430F-90E7-9C4006461294}" destId="{3970E922-A28C-4909-B2A2-E8F5E0EF2ED7}" srcOrd="1" destOrd="0" presId="urn:microsoft.com/office/officeart/2005/8/layout/venn2"/>
    <dgm:cxn modelId="{7E556C87-99F1-4CDA-9ABB-492EEB4B4F8D}" srcId="{2532F219-BC71-420F-88CA-BA9E64E06EFE}" destId="{455DB545-FCB2-430F-90E7-9C4006461294}" srcOrd="1" destOrd="0" parTransId="{4C734865-B01A-497D-912A-D77198BFCD39}" sibTransId="{D0E9D321-40F0-47B1-9F8A-E3A90112D00C}"/>
    <dgm:cxn modelId="{323C61FD-1B1F-45ED-9968-2F106E87F20B}" type="presOf" srcId="{0EDB94A0-FB0C-4476-BD84-9B0847DD8007}" destId="{D3FF5BE9-FC85-4C6E-932E-1E5228F7D453}" srcOrd="1" destOrd="0" presId="urn:microsoft.com/office/officeart/2005/8/layout/venn2"/>
    <dgm:cxn modelId="{0FF0C5BC-ED98-49AE-A248-91BE6F191934}" type="presOf" srcId="{0EDB94A0-FB0C-4476-BD84-9B0847DD8007}" destId="{82CB1F1F-9C0D-40D5-A0D9-09A0F3062D16}" srcOrd="0" destOrd="0" presId="urn:microsoft.com/office/officeart/2005/8/layout/venn2"/>
    <dgm:cxn modelId="{610A9C31-AA5B-4738-87E2-772FC9EEBEE3}" srcId="{2532F219-BC71-420F-88CA-BA9E64E06EFE}" destId="{0EDB94A0-FB0C-4476-BD84-9B0847DD8007}" srcOrd="4" destOrd="0" parTransId="{16DBD36B-67A9-436C-96F8-C59519B9A3E0}" sibTransId="{5C2448AD-B9EF-488E-B421-F0B840E770BA}"/>
    <dgm:cxn modelId="{FAE93E98-54B1-49D9-AD9D-46357B824EDD}" type="presOf" srcId="{F92A979F-E422-4097-973D-C274634DB34D}" destId="{68E3D526-8681-43A6-BE0C-C90A3977A4BD}" srcOrd="0" destOrd="0" presId="urn:microsoft.com/office/officeart/2005/8/layout/venn2"/>
    <dgm:cxn modelId="{03E40819-686F-4C85-8449-C87BA6A15015}" type="presOf" srcId="{15A37024-C10A-4808-BA0F-A1D02E99A79A}" destId="{1DA343BB-88C6-4F51-8E33-9D77DE05867B}" srcOrd="1" destOrd="0" presId="urn:microsoft.com/office/officeart/2005/8/layout/venn2"/>
    <dgm:cxn modelId="{5798F0DC-602D-4862-8556-04142A7133AF}" type="presOf" srcId="{2532F219-BC71-420F-88CA-BA9E64E06EFE}" destId="{E5F1814C-DED1-4E36-8135-F7A83EC8C15B}" srcOrd="0" destOrd="0" presId="urn:microsoft.com/office/officeart/2005/8/layout/venn2"/>
    <dgm:cxn modelId="{E7B5BAC6-8583-4884-9AB0-5D08105EC345}" type="presParOf" srcId="{E5F1814C-DED1-4E36-8135-F7A83EC8C15B}" destId="{7D0EB04A-95C8-4461-B18C-83718C4193F3}" srcOrd="0" destOrd="0" presId="urn:microsoft.com/office/officeart/2005/8/layout/venn2"/>
    <dgm:cxn modelId="{914B7CBD-FC21-47C5-A493-9E8A3F4BFD2A}" type="presParOf" srcId="{7D0EB04A-95C8-4461-B18C-83718C4193F3}" destId="{68E3D526-8681-43A6-BE0C-C90A3977A4BD}" srcOrd="0" destOrd="0" presId="urn:microsoft.com/office/officeart/2005/8/layout/venn2"/>
    <dgm:cxn modelId="{59F85592-7546-4C1F-90A5-C80AA22DD571}" type="presParOf" srcId="{7D0EB04A-95C8-4461-B18C-83718C4193F3}" destId="{B1F0238F-5914-41B8-ABD5-6638C98808EF}" srcOrd="1" destOrd="0" presId="urn:microsoft.com/office/officeart/2005/8/layout/venn2"/>
    <dgm:cxn modelId="{A8F3EAF9-A67E-44DE-BF4F-F6D994A5473A}" type="presParOf" srcId="{E5F1814C-DED1-4E36-8135-F7A83EC8C15B}" destId="{B2EF452E-DEFC-46EE-9421-D7519D0EEAA1}" srcOrd="1" destOrd="0" presId="urn:microsoft.com/office/officeart/2005/8/layout/venn2"/>
    <dgm:cxn modelId="{9F2A65FF-F915-463B-8BC8-94792EAA0C5A}" type="presParOf" srcId="{B2EF452E-DEFC-46EE-9421-D7519D0EEAA1}" destId="{1E292A9E-6109-419B-9553-1364B86FD2B8}" srcOrd="0" destOrd="0" presId="urn:microsoft.com/office/officeart/2005/8/layout/venn2"/>
    <dgm:cxn modelId="{F6636BEF-B0B2-41AB-940A-20620718E3AE}" type="presParOf" srcId="{B2EF452E-DEFC-46EE-9421-D7519D0EEAA1}" destId="{3970E922-A28C-4909-B2A2-E8F5E0EF2ED7}" srcOrd="1" destOrd="0" presId="urn:microsoft.com/office/officeart/2005/8/layout/venn2"/>
    <dgm:cxn modelId="{10BD13CD-5933-4784-B1BB-0BAA988AA072}" type="presParOf" srcId="{E5F1814C-DED1-4E36-8135-F7A83EC8C15B}" destId="{64F5E838-5314-4AF2-8CB6-D31E025FB459}" srcOrd="2" destOrd="0" presId="urn:microsoft.com/office/officeart/2005/8/layout/venn2"/>
    <dgm:cxn modelId="{4139CA86-5062-423C-9BC5-FBE413CCA6E1}" type="presParOf" srcId="{64F5E838-5314-4AF2-8CB6-D31E025FB459}" destId="{3344F189-AE40-43CF-8887-43C98C03257B}" srcOrd="0" destOrd="0" presId="urn:microsoft.com/office/officeart/2005/8/layout/venn2"/>
    <dgm:cxn modelId="{7AA095D6-D426-4368-B0D6-3849D314F890}" type="presParOf" srcId="{64F5E838-5314-4AF2-8CB6-D31E025FB459}" destId="{E35BFEF4-5419-400F-8A2C-B27F22D3274F}" srcOrd="1" destOrd="0" presId="urn:microsoft.com/office/officeart/2005/8/layout/venn2"/>
    <dgm:cxn modelId="{AD5B03B3-AA14-4D5D-9CE6-104DE7E2434B}" type="presParOf" srcId="{E5F1814C-DED1-4E36-8135-F7A83EC8C15B}" destId="{233C3A7F-F88F-46A8-8A81-6D9B2D37CDF7}" srcOrd="3" destOrd="0" presId="urn:microsoft.com/office/officeart/2005/8/layout/venn2"/>
    <dgm:cxn modelId="{20E46871-5E53-408B-A3DC-3B62E94EAFEF}" type="presParOf" srcId="{233C3A7F-F88F-46A8-8A81-6D9B2D37CDF7}" destId="{8AC7A965-ED6C-4758-BD14-703286F026BD}" srcOrd="0" destOrd="0" presId="urn:microsoft.com/office/officeart/2005/8/layout/venn2"/>
    <dgm:cxn modelId="{7B063B39-E0FB-450D-A1EF-57CBA74F22AC}" type="presParOf" srcId="{233C3A7F-F88F-46A8-8A81-6D9B2D37CDF7}" destId="{57ADF2C3-6937-4D00-9B3F-177D41EE85EE}" srcOrd="1" destOrd="0" presId="urn:microsoft.com/office/officeart/2005/8/layout/venn2"/>
    <dgm:cxn modelId="{635B409E-0411-4116-8B59-CB892500F916}" type="presParOf" srcId="{E5F1814C-DED1-4E36-8135-F7A83EC8C15B}" destId="{ABFD212C-31BE-4A7E-A5E5-6CB9896DE4E2}" srcOrd="4" destOrd="0" presId="urn:microsoft.com/office/officeart/2005/8/layout/venn2"/>
    <dgm:cxn modelId="{73CA0659-8206-488B-81E6-0186FAA2362A}" type="presParOf" srcId="{ABFD212C-31BE-4A7E-A5E5-6CB9896DE4E2}" destId="{82CB1F1F-9C0D-40D5-A0D9-09A0F3062D16}" srcOrd="0" destOrd="0" presId="urn:microsoft.com/office/officeart/2005/8/layout/venn2"/>
    <dgm:cxn modelId="{D0272BA5-DC09-444A-A138-C3B7AF3001A9}" type="presParOf" srcId="{ABFD212C-31BE-4A7E-A5E5-6CB9896DE4E2}" destId="{D3FF5BE9-FC85-4C6E-932E-1E5228F7D453}" srcOrd="1" destOrd="0" presId="urn:microsoft.com/office/officeart/2005/8/layout/venn2"/>
    <dgm:cxn modelId="{A1438388-8693-4DAC-ADF2-CA8F36C06B84}" type="presParOf" srcId="{E5F1814C-DED1-4E36-8135-F7A83EC8C15B}" destId="{704F35E1-BA42-4127-8C6D-217DE45BC062}" srcOrd="5" destOrd="0" presId="urn:microsoft.com/office/officeart/2005/8/layout/venn2"/>
    <dgm:cxn modelId="{41672831-8AA5-45F7-B493-A39490B91A07}" type="presParOf" srcId="{704F35E1-BA42-4127-8C6D-217DE45BC062}" destId="{9CD9A1F2-2CC8-4FAF-8736-61858E3A4011}" srcOrd="0" destOrd="0" presId="urn:microsoft.com/office/officeart/2005/8/layout/venn2"/>
    <dgm:cxn modelId="{C6F28BEC-29B7-452A-8BBE-7C44C151023B}" type="presParOf" srcId="{704F35E1-BA42-4127-8C6D-217DE45BC062}" destId="{1DA343BB-88C6-4F51-8E33-9D77DE05867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ACDB9-E592-4EA8-BAF9-E55278C26712}" type="doc">
      <dgm:prSet loTypeId="urn:microsoft.com/office/officeart/2005/8/layout/hList6" loCatId="list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D5B5086E-6E17-4BD9-89F3-D09F93A8A7AD}">
      <dgm:prSet phldrT="[Texte]" phldr="1" custT="1"/>
      <dgm:spPr/>
      <dgm:t>
        <a:bodyPr/>
        <a:lstStyle/>
        <a:p>
          <a:endParaRPr lang="fr-FR" sz="1600" dirty="0"/>
        </a:p>
      </dgm:t>
    </dgm:pt>
    <dgm:pt modelId="{2F19A3CE-480D-46E6-8E9B-C00227514360}" type="parTrans" cxnId="{A0F8939A-F353-4CC7-BB90-805DF5626457}">
      <dgm:prSet/>
      <dgm:spPr/>
      <dgm:t>
        <a:bodyPr/>
        <a:lstStyle/>
        <a:p>
          <a:endParaRPr lang="fr-FR" sz="1600"/>
        </a:p>
      </dgm:t>
    </dgm:pt>
    <dgm:pt modelId="{B52F6FC9-22C1-4D0D-A5A8-E27D1C3ABD6C}" type="sibTrans" cxnId="{A0F8939A-F353-4CC7-BB90-805DF5626457}">
      <dgm:prSet/>
      <dgm:spPr/>
      <dgm:t>
        <a:bodyPr/>
        <a:lstStyle/>
        <a:p>
          <a:endParaRPr lang="fr-FR" sz="1600"/>
        </a:p>
      </dgm:t>
    </dgm:pt>
    <dgm:pt modelId="{D7DE7194-2806-4E42-9698-4D746E8B2462}">
      <dgm:prSet phldrT="[Texte]" custT="1"/>
      <dgm:spPr/>
      <dgm:t>
        <a:bodyPr/>
        <a:lstStyle/>
        <a:p>
          <a:r>
            <a:rPr lang="fr-FR" sz="1600" dirty="0" smtClean="0"/>
            <a:t>96% CDI</a:t>
          </a:r>
          <a:endParaRPr lang="fr-FR" sz="1600" dirty="0"/>
        </a:p>
      </dgm:t>
    </dgm:pt>
    <dgm:pt modelId="{1623A3E9-FF6B-46FE-8D93-E5715630086D}" type="parTrans" cxnId="{22F0EA20-CE72-4925-BFD5-796B29CFE975}">
      <dgm:prSet/>
      <dgm:spPr/>
      <dgm:t>
        <a:bodyPr/>
        <a:lstStyle/>
        <a:p>
          <a:endParaRPr lang="fr-FR" sz="1600"/>
        </a:p>
      </dgm:t>
    </dgm:pt>
    <dgm:pt modelId="{5BA9FB9E-FFF1-4FD8-A214-F96C61FD14BC}" type="sibTrans" cxnId="{22F0EA20-CE72-4925-BFD5-796B29CFE975}">
      <dgm:prSet/>
      <dgm:spPr/>
      <dgm:t>
        <a:bodyPr/>
        <a:lstStyle/>
        <a:p>
          <a:endParaRPr lang="fr-FR" sz="1600"/>
        </a:p>
      </dgm:t>
    </dgm:pt>
    <dgm:pt modelId="{6CDC0E66-9543-4EDB-AF60-A85BA5A30143}">
      <dgm:prSet phldrT="[Texte]" custT="1"/>
      <dgm:spPr/>
      <dgm:t>
        <a:bodyPr/>
        <a:lstStyle/>
        <a:p>
          <a:endParaRPr lang="fr-FR" sz="1600" dirty="0"/>
        </a:p>
      </dgm:t>
    </dgm:pt>
    <dgm:pt modelId="{0F2A4E87-F7A7-4122-AB01-0028FA40DC54}" type="parTrans" cxnId="{07FCE288-D9BA-4905-AF8E-401A55D14D7B}">
      <dgm:prSet/>
      <dgm:spPr/>
      <dgm:t>
        <a:bodyPr/>
        <a:lstStyle/>
        <a:p>
          <a:endParaRPr lang="fr-FR" sz="1600"/>
        </a:p>
      </dgm:t>
    </dgm:pt>
    <dgm:pt modelId="{56AC83D4-A9A6-43D4-BDDA-7884F376FAF2}" type="sibTrans" cxnId="{07FCE288-D9BA-4905-AF8E-401A55D14D7B}">
      <dgm:prSet/>
      <dgm:spPr/>
      <dgm:t>
        <a:bodyPr/>
        <a:lstStyle/>
        <a:p>
          <a:endParaRPr lang="fr-FR" sz="1600"/>
        </a:p>
      </dgm:t>
    </dgm:pt>
    <dgm:pt modelId="{96CC5C2E-E7F9-446C-B52D-157169FE1FB8}">
      <dgm:prSet phldrT="[Texte]" custT="1"/>
      <dgm:spPr/>
      <dgm:t>
        <a:bodyPr/>
        <a:lstStyle/>
        <a:p>
          <a:r>
            <a:rPr lang="fr-FR" sz="1600" dirty="0" smtClean="0"/>
            <a:t>72% durée hebdo &gt; 30H</a:t>
          </a:r>
          <a:endParaRPr lang="fr-FR" sz="1600" dirty="0"/>
        </a:p>
      </dgm:t>
    </dgm:pt>
    <dgm:pt modelId="{8D389ACC-4F12-4E27-81C0-AEB6958B9E25}" type="parTrans" cxnId="{58FB24FF-191F-46F4-A9DC-D5FB936BB141}">
      <dgm:prSet/>
      <dgm:spPr/>
      <dgm:t>
        <a:bodyPr/>
        <a:lstStyle/>
        <a:p>
          <a:endParaRPr lang="fr-FR" sz="1600"/>
        </a:p>
      </dgm:t>
    </dgm:pt>
    <dgm:pt modelId="{18907F0B-0C57-48AB-8434-DECE2A255CA4}" type="sibTrans" cxnId="{58FB24FF-191F-46F4-A9DC-D5FB936BB141}">
      <dgm:prSet/>
      <dgm:spPr/>
      <dgm:t>
        <a:bodyPr/>
        <a:lstStyle/>
        <a:p>
          <a:endParaRPr lang="fr-FR" sz="1600"/>
        </a:p>
      </dgm:t>
    </dgm:pt>
    <dgm:pt modelId="{9B8DB8BB-1456-42D1-93A7-38C56D77BE9E}">
      <dgm:prSet phldrT="[Texte]" custT="1"/>
      <dgm:spPr/>
      <dgm:t>
        <a:bodyPr/>
        <a:lstStyle/>
        <a:p>
          <a:endParaRPr lang="fr-FR" sz="1600" dirty="0"/>
        </a:p>
      </dgm:t>
    </dgm:pt>
    <dgm:pt modelId="{81E4C7F0-FE0A-43BA-BBE0-E701FC84110E}" type="parTrans" cxnId="{499148D7-3EA9-4760-8074-404171176A9C}">
      <dgm:prSet/>
      <dgm:spPr/>
      <dgm:t>
        <a:bodyPr/>
        <a:lstStyle/>
        <a:p>
          <a:endParaRPr lang="fr-FR" sz="1600"/>
        </a:p>
      </dgm:t>
    </dgm:pt>
    <dgm:pt modelId="{D3BE10BA-621A-4A37-985A-46D610E71E97}" type="sibTrans" cxnId="{499148D7-3EA9-4760-8074-404171176A9C}">
      <dgm:prSet/>
      <dgm:spPr/>
      <dgm:t>
        <a:bodyPr/>
        <a:lstStyle/>
        <a:p>
          <a:endParaRPr lang="fr-FR" sz="1600"/>
        </a:p>
      </dgm:t>
    </dgm:pt>
    <dgm:pt modelId="{C29123FC-EF3F-42C8-8F6E-4465C877A14B}">
      <dgm:prSet phldrT="[Texte]" custT="1"/>
      <dgm:spPr/>
      <dgm:t>
        <a:bodyPr/>
        <a:lstStyle/>
        <a:p>
          <a:endParaRPr lang="fr-FR" sz="1600" dirty="0"/>
        </a:p>
      </dgm:t>
    </dgm:pt>
    <dgm:pt modelId="{C7CEE8CF-6C94-4573-9710-01E85BDDDF4E}" type="parTrans" cxnId="{0AA56FD4-2B9F-419F-8155-364099217254}">
      <dgm:prSet/>
      <dgm:spPr/>
      <dgm:t>
        <a:bodyPr/>
        <a:lstStyle/>
        <a:p>
          <a:endParaRPr lang="fr-FR" sz="1600"/>
        </a:p>
      </dgm:t>
    </dgm:pt>
    <dgm:pt modelId="{EBCCB5DF-DAD0-4473-AC83-5F22BCEC6A98}" type="sibTrans" cxnId="{0AA56FD4-2B9F-419F-8155-364099217254}">
      <dgm:prSet/>
      <dgm:spPr/>
      <dgm:t>
        <a:bodyPr/>
        <a:lstStyle/>
        <a:p>
          <a:endParaRPr lang="fr-FR" sz="1600"/>
        </a:p>
      </dgm:t>
    </dgm:pt>
    <dgm:pt modelId="{24EFEEAC-0F79-4142-B0CC-960606939315}">
      <dgm:prSet phldrT="[Texte]" custT="1"/>
      <dgm:spPr/>
      <dgm:t>
        <a:bodyPr/>
        <a:lstStyle/>
        <a:p>
          <a:endParaRPr lang="fr-FR" sz="1600" dirty="0"/>
        </a:p>
      </dgm:t>
    </dgm:pt>
    <dgm:pt modelId="{CB4DD577-7F5A-452F-80C0-7D107D045C44}" type="parTrans" cxnId="{81D9D9C2-09C2-4F88-A852-8D60F7D27DAE}">
      <dgm:prSet/>
      <dgm:spPr/>
      <dgm:t>
        <a:bodyPr/>
        <a:lstStyle/>
        <a:p>
          <a:endParaRPr lang="fr-FR" sz="1600"/>
        </a:p>
      </dgm:t>
    </dgm:pt>
    <dgm:pt modelId="{878316A6-F01C-4A76-B6A2-368DC0B04EAC}" type="sibTrans" cxnId="{81D9D9C2-09C2-4F88-A852-8D60F7D27DAE}">
      <dgm:prSet/>
      <dgm:spPr/>
      <dgm:t>
        <a:bodyPr/>
        <a:lstStyle/>
        <a:p>
          <a:endParaRPr lang="fr-FR" sz="1600"/>
        </a:p>
      </dgm:t>
    </dgm:pt>
    <dgm:pt modelId="{0422AE1B-999B-4C69-8A54-2CD10920E519}">
      <dgm:prSet phldrT="[Texte]" custT="1"/>
      <dgm:spPr/>
      <dgm:t>
        <a:bodyPr/>
        <a:lstStyle/>
        <a:p>
          <a:r>
            <a:rPr lang="fr-FR" sz="1600" dirty="0" smtClean="0"/>
            <a:t>53% ont 50 ans et plus</a:t>
          </a:r>
          <a:endParaRPr lang="fr-FR" sz="1600" dirty="0"/>
        </a:p>
      </dgm:t>
    </dgm:pt>
    <dgm:pt modelId="{C6741A09-D36C-42C6-9545-807131AFBC7C}" type="parTrans" cxnId="{46294673-EB4E-4FA6-947A-7043D287C94C}">
      <dgm:prSet/>
      <dgm:spPr/>
      <dgm:t>
        <a:bodyPr/>
        <a:lstStyle/>
        <a:p>
          <a:endParaRPr lang="fr-FR" sz="1600"/>
        </a:p>
      </dgm:t>
    </dgm:pt>
    <dgm:pt modelId="{1D0495F8-E148-48B0-8B37-2C607C9253DD}" type="sibTrans" cxnId="{46294673-EB4E-4FA6-947A-7043D287C94C}">
      <dgm:prSet/>
      <dgm:spPr/>
      <dgm:t>
        <a:bodyPr/>
        <a:lstStyle/>
        <a:p>
          <a:endParaRPr lang="fr-FR" sz="1600"/>
        </a:p>
      </dgm:t>
    </dgm:pt>
    <dgm:pt modelId="{8079DBC1-D1BC-4F7F-8404-75980DB60546}">
      <dgm:prSet phldrT="[Texte]" custT="1"/>
      <dgm:spPr/>
      <dgm:t>
        <a:bodyPr/>
        <a:lstStyle/>
        <a:p>
          <a:endParaRPr lang="fr-FR" sz="1600" dirty="0"/>
        </a:p>
      </dgm:t>
    </dgm:pt>
    <dgm:pt modelId="{1C8DACFF-CDAC-48C9-ADE9-5516F1FF3C15}" type="parTrans" cxnId="{E8465DB4-DC45-411F-ADFD-E983365938D9}">
      <dgm:prSet/>
      <dgm:spPr/>
      <dgm:t>
        <a:bodyPr/>
        <a:lstStyle/>
        <a:p>
          <a:endParaRPr lang="fr-FR" sz="1600"/>
        </a:p>
      </dgm:t>
    </dgm:pt>
    <dgm:pt modelId="{F4C8F7EE-3AF7-4863-B852-18A7CD25DA86}" type="sibTrans" cxnId="{E8465DB4-DC45-411F-ADFD-E983365938D9}">
      <dgm:prSet/>
      <dgm:spPr/>
      <dgm:t>
        <a:bodyPr/>
        <a:lstStyle/>
        <a:p>
          <a:endParaRPr lang="fr-FR" sz="1600"/>
        </a:p>
      </dgm:t>
    </dgm:pt>
    <dgm:pt modelId="{E1376B3F-EA9B-45CF-9D18-20A98A6EA8AB}">
      <dgm:prSet phldrT="[Texte]" custT="1"/>
      <dgm:spPr/>
      <dgm:t>
        <a:bodyPr/>
        <a:lstStyle/>
        <a:p>
          <a:endParaRPr lang="fr-FR" sz="1600" dirty="0"/>
        </a:p>
      </dgm:t>
    </dgm:pt>
    <dgm:pt modelId="{1C3E3D19-E53A-4965-94EF-13EADB83C13F}" type="parTrans" cxnId="{FDD9BD91-BA2B-444B-908D-BE943314E925}">
      <dgm:prSet/>
      <dgm:spPr/>
      <dgm:t>
        <a:bodyPr/>
        <a:lstStyle/>
        <a:p>
          <a:endParaRPr lang="fr-FR" sz="1600"/>
        </a:p>
      </dgm:t>
    </dgm:pt>
    <dgm:pt modelId="{C93F59D4-5FA9-4CDB-975C-ECC3C023184F}" type="sibTrans" cxnId="{FDD9BD91-BA2B-444B-908D-BE943314E925}">
      <dgm:prSet/>
      <dgm:spPr/>
      <dgm:t>
        <a:bodyPr/>
        <a:lstStyle/>
        <a:p>
          <a:endParaRPr lang="fr-FR" sz="1600"/>
        </a:p>
      </dgm:t>
    </dgm:pt>
    <dgm:pt modelId="{FB5A7481-A79C-42F5-8E36-191FF7642D9E}">
      <dgm:prSet phldrT="[Texte]" custT="1"/>
      <dgm:spPr/>
      <dgm:t>
        <a:bodyPr/>
        <a:lstStyle/>
        <a:p>
          <a:r>
            <a:rPr lang="fr-FR" sz="1600" smtClean="0"/>
            <a:t>64% </a:t>
          </a:r>
          <a:r>
            <a:rPr lang="fr-FR" sz="1600" dirty="0" smtClean="0"/>
            <a:t>femmes</a:t>
          </a:r>
          <a:endParaRPr lang="fr-FR" sz="1600" dirty="0"/>
        </a:p>
      </dgm:t>
    </dgm:pt>
    <dgm:pt modelId="{0ED41CAF-E964-426B-83C3-B9189807D5EE}" type="sibTrans" cxnId="{057D39FF-4704-41DF-9CCB-D84270B5FF94}">
      <dgm:prSet/>
      <dgm:spPr/>
      <dgm:t>
        <a:bodyPr/>
        <a:lstStyle/>
        <a:p>
          <a:endParaRPr lang="fr-FR" sz="1600"/>
        </a:p>
      </dgm:t>
    </dgm:pt>
    <dgm:pt modelId="{81C1B9FC-C7BF-4EC9-BBC4-4691B2188A96}" type="parTrans" cxnId="{057D39FF-4704-41DF-9CCB-D84270B5FF94}">
      <dgm:prSet/>
      <dgm:spPr/>
      <dgm:t>
        <a:bodyPr/>
        <a:lstStyle/>
        <a:p>
          <a:endParaRPr lang="fr-FR" sz="1600"/>
        </a:p>
      </dgm:t>
    </dgm:pt>
    <dgm:pt modelId="{B714C872-7BFB-4AF7-A081-2CBB3855311C}" type="pres">
      <dgm:prSet presAssocID="{865ACDB9-E592-4EA8-BAF9-E55278C267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26601DC-298F-4315-B0AD-057896CBF008}" type="pres">
      <dgm:prSet presAssocID="{D5B5086E-6E17-4BD9-89F3-D09F93A8A7A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BBA5EAB-EB38-4406-8B5A-DADDD7E0E09A}" type="presOf" srcId="{8079DBC1-D1BC-4F7F-8404-75980DB60546}" destId="{426601DC-298F-4315-B0AD-057896CBF008}" srcOrd="0" destOrd="8" presId="urn:microsoft.com/office/officeart/2005/8/layout/hList6"/>
    <dgm:cxn modelId="{A0F8939A-F353-4CC7-BB90-805DF5626457}" srcId="{865ACDB9-E592-4EA8-BAF9-E55278C26712}" destId="{D5B5086E-6E17-4BD9-89F3-D09F93A8A7AD}" srcOrd="0" destOrd="0" parTransId="{2F19A3CE-480D-46E6-8E9B-C00227514360}" sibTransId="{B52F6FC9-22C1-4D0D-A5A8-E27D1C3ABD6C}"/>
    <dgm:cxn modelId="{C28E3CCC-43EB-4317-9CBE-4A9BE1C6475B}" type="presOf" srcId="{865ACDB9-E592-4EA8-BAF9-E55278C26712}" destId="{B714C872-7BFB-4AF7-A081-2CBB3855311C}" srcOrd="0" destOrd="0" presId="urn:microsoft.com/office/officeart/2005/8/layout/hList6"/>
    <dgm:cxn modelId="{E8465DB4-DC45-411F-ADFD-E983365938D9}" srcId="{D5B5086E-6E17-4BD9-89F3-D09F93A8A7AD}" destId="{8079DBC1-D1BC-4F7F-8404-75980DB60546}" srcOrd="7" destOrd="0" parTransId="{1C8DACFF-CDAC-48C9-ADE9-5516F1FF3C15}" sibTransId="{F4C8F7EE-3AF7-4863-B852-18A7CD25DA86}"/>
    <dgm:cxn modelId="{46294673-EB4E-4FA6-947A-7043D287C94C}" srcId="{D5B5086E-6E17-4BD9-89F3-D09F93A8A7AD}" destId="{0422AE1B-999B-4C69-8A54-2CD10920E519}" srcOrd="9" destOrd="0" parTransId="{C6741A09-D36C-42C6-9545-807131AFBC7C}" sibTransId="{1D0495F8-E148-48B0-8B37-2C607C9253DD}"/>
    <dgm:cxn modelId="{765165BB-D01C-42BE-998A-CDF3BC31A434}" type="presOf" srcId="{D7DE7194-2806-4E42-9698-4D746E8B2462}" destId="{426601DC-298F-4315-B0AD-057896CBF008}" srcOrd="0" destOrd="4" presId="urn:microsoft.com/office/officeart/2005/8/layout/hList6"/>
    <dgm:cxn modelId="{58FB24FF-191F-46F4-A9DC-D5FB936BB141}" srcId="{D5B5086E-6E17-4BD9-89F3-D09F93A8A7AD}" destId="{96CC5C2E-E7F9-446C-B52D-157169FE1FB8}" srcOrd="6" destOrd="0" parTransId="{8D389ACC-4F12-4E27-81C0-AEB6958B9E25}" sibTransId="{18907F0B-0C57-48AB-8434-DECE2A255CA4}"/>
    <dgm:cxn modelId="{0AA56FD4-2B9F-419F-8155-364099217254}" srcId="{D5B5086E-6E17-4BD9-89F3-D09F93A8A7AD}" destId="{C29123FC-EF3F-42C8-8F6E-4465C877A14B}" srcOrd="5" destOrd="0" parTransId="{C7CEE8CF-6C94-4573-9710-01E85BDDDF4E}" sibTransId="{EBCCB5DF-DAD0-4473-AC83-5F22BCEC6A98}"/>
    <dgm:cxn modelId="{7DA0526F-70C1-4F7E-98ED-F895CE31F2B3}" type="presOf" srcId="{C29123FC-EF3F-42C8-8F6E-4465C877A14B}" destId="{426601DC-298F-4315-B0AD-057896CBF008}" srcOrd="0" destOrd="6" presId="urn:microsoft.com/office/officeart/2005/8/layout/hList6"/>
    <dgm:cxn modelId="{41531CDD-AB2D-41A3-A193-2A10D42D3B29}" type="presOf" srcId="{6CDC0E66-9543-4EDB-AF60-A85BA5A30143}" destId="{426601DC-298F-4315-B0AD-057896CBF008}" srcOrd="0" destOrd="3" presId="urn:microsoft.com/office/officeart/2005/8/layout/hList6"/>
    <dgm:cxn modelId="{43DA0E8E-D7F2-42BE-99EE-8F52A2C78148}" type="presOf" srcId="{96CC5C2E-E7F9-446C-B52D-157169FE1FB8}" destId="{426601DC-298F-4315-B0AD-057896CBF008}" srcOrd="0" destOrd="7" presId="urn:microsoft.com/office/officeart/2005/8/layout/hList6"/>
    <dgm:cxn modelId="{1E2A405C-A282-4631-A20C-3452021CBAC3}" type="presOf" srcId="{D5B5086E-6E17-4BD9-89F3-D09F93A8A7AD}" destId="{426601DC-298F-4315-B0AD-057896CBF008}" srcOrd="0" destOrd="0" presId="urn:microsoft.com/office/officeart/2005/8/layout/hList6"/>
    <dgm:cxn modelId="{4551B8BC-4D12-48DD-A0D6-BEBB52AF5911}" type="presOf" srcId="{E1376B3F-EA9B-45CF-9D18-20A98A6EA8AB}" destId="{426601DC-298F-4315-B0AD-057896CBF008}" srcOrd="0" destOrd="9" presId="urn:microsoft.com/office/officeart/2005/8/layout/hList6"/>
    <dgm:cxn modelId="{CE7E66D2-AF60-4C88-BF73-80AFB8BB9EA6}" type="presOf" srcId="{FB5A7481-A79C-42F5-8E36-191FF7642D9E}" destId="{426601DC-298F-4315-B0AD-057896CBF008}" srcOrd="0" destOrd="1" presId="urn:microsoft.com/office/officeart/2005/8/layout/hList6"/>
    <dgm:cxn modelId="{499148D7-3EA9-4760-8074-404171176A9C}" srcId="{D5B5086E-6E17-4BD9-89F3-D09F93A8A7AD}" destId="{9B8DB8BB-1456-42D1-93A7-38C56D77BE9E}" srcOrd="4" destOrd="0" parTransId="{81E4C7F0-FE0A-43BA-BBE0-E701FC84110E}" sibTransId="{D3BE10BA-621A-4A37-985A-46D610E71E97}"/>
    <dgm:cxn modelId="{81D9D9C2-09C2-4F88-A852-8D60F7D27DAE}" srcId="{D5B5086E-6E17-4BD9-89F3-D09F93A8A7AD}" destId="{24EFEEAC-0F79-4142-B0CC-960606939315}" srcOrd="1" destOrd="0" parTransId="{CB4DD577-7F5A-452F-80C0-7D107D045C44}" sibTransId="{878316A6-F01C-4A76-B6A2-368DC0B04EAC}"/>
    <dgm:cxn modelId="{FDD9BD91-BA2B-444B-908D-BE943314E925}" srcId="{D5B5086E-6E17-4BD9-89F3-D09F93A8A7AD}" destId="{E1376B3F-EA9B-45CF-9D18-20A98A6EA8AB}" srcOrd="8" destOrd="0" parTransId="{1C3E3D19-E53A-4965-94EF-13EADB83C13F}" sibTransId="{C93F59D4-5FA9-4CDB-975C-ECC3C023184F}"/>
    <dgm:cxn modelId="{96F25300-309A-4025-A25F-2441E1EED0FB}" type="presOf" srcId="{0422AE1B-999B-4C69-8A54-2CD10920E519}" destId="{426601DC-298F-4315-B0AD-057896CBF008}" srcOrd="0" destOrd="10" presId="urn:microsoft.com/office/officeart/2005/8/layout/hList6"/>
    <dgm:cxn modelId="{DF84251E-AE8F-43AE-9C2A-82BC7B495CDF}" type="presOf" srcId="{9B8DB8BB-1456-42D1-93A7-38C56D77BE9E}" destId="{426601DC-298F-4315-B0AD-057896CBF008}" srcOrd="0" destOrd="5" presId="urn:microsoft.com/office/officeart/2005/8/layout/hList6"/>
    <dgm:cxn modelId="{07FCE288-D9BA-4905-AF8E-401A55D14D7B}" srcId="{D5B5086E-6E17-4BD9-89F3-D09F93A8A7AD}" destId="{6CDC0E66-9543-4EDB-AF60-A85BA5A30143}" srcOrd="2" destOrd="0" parTransId="{0F2A4E87-F7A7-4122-AB01-0028FA40DC54}" sibTransId="{56AC83D4-A9A6-43D4-BDDA-7884F376FAF2}"/>
    <dgm:cxn modelId="{22F0EA20-CE72-4925-BFD5-796B29CFE975}" srcId="{D5B5086E-6E17-4BD9-89F3-D09F93A8A7AD}" destId="{D7DE7194-2806-4E42-9698-4D746E8B2462}" srcOrd="3" destOrd="0" parTransId="{1623A3E9-FF6B-46FE-8D93-E5715630086D}" sibTransId="{5BA9FB9E-FFF1-4FD8-A214-F96C61FD14BC}"/>
    <dgm:cxn modelId="{4D7B21E7-79DD-4D73-96D9-3602ED802D36}" type="presOf" srcId="{24EFEEAC-0F79-4142-B0CC-960606939315}" destId="{426601DC-298F-4315-B0AD-057896CBF008}" srcOrd="0" destOrd="2" presId="urn:microsoft.com/office/officeart/2005/8/layout/hList6"/>
    <dgm:cxn modelId="{057D39FF-4704-41DF-9CCB-D84270B5FF94}" srcId="{D5B5086E-6E17-4BD9-89F3-D09F93A8A7AD}" destId="{FB5A7481-A79C-42F5-8E36-191FF7642D9E}" srcOrd="0" destOrd="0" parTransId="{81C1B9FC-C7BF-4EC9-BBC4-4691B2188A96}" sibTransId="{0ED41CAF-E964-426B-83C3-B9189807D5EE}"/>
    <dgm:cxn modelId="{EA89C6E2-383F-45FD-B3E4-E0E005009ABE}" type="presParOf" srcId="{B714C872-7BFB-4AF7-A081-2CBB3855311C}" destId="{426601DC-298F-4315-B0AD-057896CBF00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5ACDB9-E592-4EA8-BAF9-E55278C26712}" type="doc">
      <dgm:prSet loTypeId="urn:microsoft.com/office/officeart/2005/8/layout/hList6" loCatId="list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D5B5086E-6E17-4BD9-89F3-D09F93A8A7AD}">
      <dgm:prSet phldrT="[Texte]" custT="1"/>
      <dgm:spPr/>
      <dgm:t>
        <a:bodyPr/>
        <a:lstStyle/>
        <a:p>
          <a:r>
            <a:rPr lang="fr-FR" sz="1600" dirty="0" smtClean="0"/>
            <a:t>Plaquette Handipacte</a:t>
          </a:r>
          <a:endParaRPr lang="fr-FR" sz="1600" dirty="0"/>
        </a:p>
      </dgm:t>
    </dgm:pt>
    <dgm:pt modelId="{2F19A3CE-480D-46E6-8E9B-C00227514360}" type="parTrans" cxnId="{A0F8939A-F353-4CC7-BB90-805DF5626457}">
      <dgm:prSet/>
      <dgm:spPr/>
      <dgm:t>
        <a:bodyPr/>
        <a:lstStyle/>
        <a:p>
          <a:endParaRPr lang="fr-FR" sz="1600"/>
        </a:p>
      </dgm:t>
    </dgm:pt>
    <dgm:pt modelId="{B52F6FC9-22C1-4D0D-A5A8-E27D1C3ABD6C}" type="sibTrans" cxnId="{A0F8939A-F353-4CC7-BB90-805DF5626457}">
      <dgm:prSet/>
      <dgm:spPr/>
      <dgm:t>
        <a:bodyPr/>
        <a:lstStyle/>
        <a:p>
          <a:endParaRPr lang="fr-FR" sz="1600"/>
        </a:p>
      </dgm:t>
    </dgm:pt>
    <dgm:pt modelId="{9B8DB8BB-1456-42D1-93A7-38C56D77BE9E}">
      <dgm:prSet phldrT="[Texte]" custT="1"/>
      <dgm:spPr/>
      <dgm:t>
        <a:bodyPr/>
        <a:lstStyle/>
        <a:p>
          <a:r>
            <a:rPr lang="fr-FR" sz="1600" dirty="0" smtClean="0"/>
            <a:t>Affiche 	de 11 collaborateurs du groupe</a:t>
          </a:r>
          <a:endParaRPr lang="fr-FR" sz="1600" dirty="0"/>
        </a:p>
      </dgm:t>
    </dgm:pt>
    <dgm:pt modelId="{81E4C7F0-FE0A-43BA-BBE0-E701FC84110E}" type="parTrans" cxnId="{499148D7-3EA9-4760-8074-404171176A9C}">
      <dgm:prSet/>
      <dgm:spPr/>
      <dgm:t>
        <a:bodyPr/>
        <a:lstStyle/>
        <a:p>
          <a:endParaRPr lang="fr-FR" sz="1600"/>
        </a:p>
      </dgm:t>
    </dgm:pt>
    <dgm:pt modelId="{D3BE10BA-621A-4A37-985A-46D610E71E97}" type="sibTrans" cxnId="{499148D7-3EA9-4760-8074-404171176A9C}">
      <dgm:prSet/>
      <dgm:spPr/>
      <dgm:t>
        <a:bodyPr/>
        <a:lstStyle/>
        <a:p>
          <a:endParaRPr lang="fr-FR" sz="1600"/>
        </a:p>
      </dgm:t>
    </dgm:pt>
    <dgm:pt modelId="{24EFEEAC-0F79-4142-B0CC-960606939315}">
      <dgm:prSet phldrT="[Texte]" custT="1"/>
      <dgm:spPr/>
      <dgm:t>
        <a:bodyPr/>
        <a:lstStyle/>
        <a:p>
          <a:r>
            <a:rPr lang="fr-FR" sz="1600" dirty="0" smtClean="0"/>
            <a:t>Formation « Franchir le cap du handicap »</a:t>
          </a:r>
          <a:endParaRPr lang="fr-FR" sz="1600" dirty="0"/>
        </a:p>
      </dgm:t>
    </dgm:pt>
    <dgm:pt modelId="{CB4DD577-7F5A-452F-80C0-7D107D045C44}" type="parTrans" cxnId="{81D9D9C2-09C2-4F88-A852-8D60F7D27DAE}">
      <dgm:prSet/>
      <dgm:spPr/>
      <dgm:t>
        <a:bodyPr/>
        <a:lstStyle/>
        <a:p>
          <a:endParaRPr lang="fr-FR" sz="1600"/>
        </a:p>
      </dgm:t>
    </dgm:pt>
    <dgm:pt modelId="{878316A6-F01C-4A76-B6A2-368DC0B04EAC}" type="sibTrans" cxnId="{81D9D9C2-09C2-4F88-A852-8D60F7D27DAE}">
      <dgm:prSet/>
      <dgm:spPr/>
      <dgm:t>
        <a:bodyPr/>
        <a:lstStyle/>
        <a:p>
          <a:endParaRPr lang="fr-FR" sz="1600"/>
        </a:p>
      </dgm:t>
    </dgm:pt>
    <dgm:pt modelId="{8079DBC1-D1BC-4F7F-8404-75980DB60546}">
      <dgm:prSet phldrT="[Texte]" custT="1"/>
      <dgm:spPr/>
      <dgm:t>
        <a:bodyPr/>
        <a:lstStyle/>
        <a:p>
          <a:r>
            <a:rPr lang="fr-FR" sz="1600" dirty="0" smtClean="0"/>
            <a:t>Abécédaire « Je suis aidant, parlons-en »</a:t>
          </a:r>
          <a:endParaRPr lang="fr-FR" sz="1600" dirty="0"/>
        </a:p>
      </dgm:t>
    </dgm:pt>
    <dgm:pt modelId="{1C8DACFF-CDAC-48C9-ADE9-5516F1FF3C15}" type="parTrans" cxnId="{E8465DB4-DC45-411F-ADFD-E983365938D9}">
      <dgm:prSet/>
      <dgm:spPr/>
      <dgm:t>
        <a:bodyPr/>
        <a:lstStyle/>
        <a:p>
          <a:endParaRPr lang="fr-FR" sz="1600"/>
        </a:p>
      </dgm:t>
    </dgm:pt>
    <dgm:pt modelId="{F4C8F7EE-3AF7-4863-B852-18A7CD25DA86}" type="sibTrans" cxnId="{E8465DB4-DC45-411F-ADFD-E983365938D9}">
      <dgm:prSet/>
      <dgm:spPr/>
      <dgm:t>
        <a:bodyPr/>
        <a:lstStyle/>
        <a:p>
          <a:endParaRPr lang="fr-FR" sz="1600"/>
        </a:p>
      </dgm:t>
    </dgm:pt>
    <dgm:pt modelId="{B714C872-7BFB-4AF7-A081-2CBB3855311C}" type="pres">
      <dgm:prSet presAssocID="{865ACDB9-E592-4EA8-BAF9-E55278C267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26601DC-298F-4315-B0AD-057896CBF008}" type="pres">
      <dgm:prSet presAssocID="{D5B5086E-6E17-4BD9-89F3-D09F93A8A7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049A9-B307-44C9-BE8B-3301B99E8D6C}" type="pres">
      <dgm:prSet presAssocID="{B52F6FC9-22C1-4D0D-A5A8-E27D1C3ABD6C}" presName="sibTrans" presStyleCnt="0"/>
      <dgm:spPr/>
    </dgm:pt>
    <dgm:pt modelId="{EACEE19B-3303-403D-A7D6-C15A7C0EFB32}" type="pres">
      <dgm:prSet presAssocID="{24EFEEAC-0F79-4142-B0CC-9606069393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830DD1-2D72-4A67-83D0-30249668602F}" type="pres">
      <dgm:prSet presAssocID="{878316A6-F01C-4A76-B6A2-368DC0B04EAC}" presName="sibTrans" presStyleCnt="0"/>
      <dgm:spPr/>
    </dgm:pt>
    <dgm:pt modelId="{4A18B25C-961B-4115-838A-03932DBF3448}" type="pres">
      <dgm:prSet presAssocID="{9B8DB8BB-1456-42D1-93A7-38C56D77BE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6DB65B-5B29-465A-A814-0B737D677052}" type="pres">
      <dgm:prSet presAssocID="{D3BE10BA-621A-4A37-985A-46D610E71E97}" presName="sibTrans" presStyleCnt="0"/>
      <dgm:spPr/>
    </dgm:pt>
    <dgm:pt modelId="{625B5E28-E88B-4FF0-AB46-B17B091755AB}" type="pres">
      <dgm:prSet presAssocID="{8079DBC1-D1BC-4F7F-8404-75980DB605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8939A-F353-4CC7-BB90-805DF5626457}" srcId="{865ACDB9-E592-4EA8-BAF9-E55278C26712}" destId="{D5B5086E-6E17-4BD9-89F3-D09F93A8A7AD}" srcOrd="0" destOrd="0" parTransId="{2F19A3CE-480D-46E6-8E9B-C00227514360}" sibTransId="{B52F6FC9-22C1-4D0D-A5A8-E27D1C3ABD6C}"/>
    <dgm:cxn modelId="{A9A47A28-19FC-4E28-BFDA-BB27874AC991}" type="presOf" srcId="{24EFEEAC-0F79-4142-B0CC-960606939315}" destId="{EACEE19B-3303-403D-A7D6-C15A7C0EFB32}" srcOrd="0" destOrd="0" presId="urn:microsoft.com/office/officeart/2005/8/layout/hList6"/>
    <dgm:cxn modelId="{319C43D0-15D3-431C-8692-6330BB3681B1}" type="presOf" srcId="{865ACDB9-E592-4EA8-BAF9-E55278C26712}" destId="{B714C872-7BFB-4AF7-A081-2CBB3855311C}" srcOrd="0" destOrd="0" presId="urn:microsoft.com/office/officeart/2005/8/layout/hList6"/>
    <dgm:cxn modelId="{0CD75691-734A-4184-980F-63712DFA766A}" type="presOf" srcId="{9B8DB8BB-1456-42D1-93A7-38C56D77BE9E}" destId="{4A18B25C-961B-4115-838A-03932DBF3448}" srcOrd="0" destOrd="0" presId="urn:microsoft.com/office/officeart/2005/8/layout/hList6"/>
    <dgm:cxn modelId="{E8465DB4-DC45-411F-ADFD-E983365938D9}" srcId="{865ACDB9-E592-4EA8-BAF9-E55278C26712}" destId="{8079DBC1-D1BC-4F7F-8404-75980DB60546}" srcOrd="3" destOrd="0" parTransId="{1C8DACFF-CDAC-48C9-ADE9-5516F1FF3C15}" sibTransId="{F4C8F7EE-3AF7-4863-B852-18A7CD25DA86}"/>
    <dgm:cxn modelId="{499148D7-3EA9-4760-8074-404171176A9C}" srcId="{865ACDB9-E592-4EA8-BAF9-E55278C26712}" destId="{9B8DB8BB-1456-42D1-93A7-38C56D77BE9E}" srcOrd="2" destOrd="0" parTransId="{81E4C7F0-FE0A-43BA-BBE0-E701FC84110E}" sibTransId="{D3BE10BA-621A-4A37-985A-46D610E71E97}"/>
    <dgm:cxn modelId="{81D9D9C2-09C2-4F88-A852-8D60F7D27DAE}" srcId="{865ACDB9-E592-4EA8-BAF9-E55278C26712}" destId="{24EFEEAC-0F79-4142-B0CC-960606939315}" srcOrd="1" destOrd="0" parTransId="{CB4DD577-7F5A-452F-80C0-7D107D045C44}" sibTransId="{878316A6-F01C-4A76-B6A2-368DC0B04EAC}"/>
    <dgm:cxn modelId="{375EE19B-0ACD-4864-913E-BDBC623BDDED}" type="presOf" srcId="{8079DBC1-D1BC-4F7F-8404-75980DB60546}" destId="{625B5E28-E88B-4FF0-AB46-B17B091755AB}" srcOrd="0" destOrd="0" presId="urn:microsoft.com/office/officeart/2005/8/layout/hList6"/>
    <dgm:cxn modelId="{B6DE753B-9537-4B8F-8A93-98743103D8B7}" type="presOf" srcId="{D5B5086E-6E17-4BD9-89F3-D09F93A8A7AD}" destId="{426601DC-298F-4315-B0AD-057896CBF008}" srcOrd="0" destOrd="0" presId="urn:microsoft.com/office/officeart/2005/8/layout/hList6"/>
    <dgm:cxn modelId="{EA9196A9-064B-4CEE-AB83-A248D351670E}" type="presParOf" srcId="{B714C872-7BFB-4AF7-A081-2CBB3855311C}" destId="{426601DC-298F-4315-B0AD-057896CBF008}" srcOrd="0" destOrd="0" presId="urn:microsoft.com/office/officeart/2005/8/layout/hList6"/>
    <dgm:cxn modelId="{8DCC4571-1C3E-4158-B206-9913D6B64621}" type="presParOf" srcId="{B714C872-7BFB-4AF7-A081-2CBB3855311C}" destId="{85D049A9-B307-44C9-BE8B-3301B99E8D6C}" srcOrd="1" destOrd="0" presId="urn:microsoft.com/office/officeart/2005/8/layout/hList6"/>
    <dgm:cxn modelId="{DD87EF29-7E12-47ED-A1CF-F2EC83603FAA}" type="presParOf" srcId="{B714C872-7BFB-4AF7-A081-2CBB3855311C}" destId="{EACEE19B-3303-403D-A7D6-C15A7C0EFB32}" srcOrd="2" destOrd="0" presId="urn:microsoft.com/office/officeart/2005/8/layout/hList6"/>
    <dgm:cxn modelId="{2454F3FB-4527-4B36-98E3-679DAA2A6C88}" type="presParOf" srcId="{B714C872-7BFB-4AF7-A081-2CBB3855311C}" destId="{14830DD1-2D72-4A67-83D0-30249668602F}" srcOrd="3" destOrd="0" presId="urn:microsoft.com/office/officeart/2005/8/layout/hList6"/>
    <dgm:cxn modelId="{505C081C-070F-4ED0-80ED-2F9CA2DE259E}" type="presParOf" srcId="{B714C872-7BFB-4AF7-A081-2CBB3855311C}" destId="{4A18B25C-961B-4115-838A-03932DBF3448}" srcOrd="4" destOrd="0" presId="urn:microsoft.com/office/officeart/2005/8/layout/hList6"/>
    <dgm:cxn modelId="{C445D12C-C2A0-4DC0-AF0B-ACAA80C30B30}" type="presParOf" srcId="{B714C872-7BFB-4AF7-A081-2CBB3855311C}" destId="{0C6DB65B-5B29-465A-A814-0B737D677052}" srcOrd="5" destOrd="0" presId="urn:microsoft.com/office/officeart/2005/8/layout/hList6"/>
    <dgm:cxn modelId="{E623C2BA-52BD-4B09-8C13-A9429D327F98}" type="presParOf" srcId="{B714C872-7BFB-4AF7-A081-2CBB3855311C}" destId="{625B5E28-E88B-4FF0-AB46-B17B091755A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909001-1E6F-4187-A760-68A141528900}" type="doc">
      <dgm:prSet loTypeId="urn:microsoft.com/office/officeart/2005/8/layout/arrow2" loCatId="process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5680C441-9BD0-4FFC-BB39-0080D0D6AD97}">
      <dgm:prSet phldrT="[Texte]" custT="1"/>
      <dgm:spPr/>
      <dgm:t>
        <a:bodyPr/>
        <a:lstStyle/>
        <a:p>
          <a:r>
            <a:rPr lang="fr-FR" sz="1200" b="1" dirty="0" smtClean="0"/>
            <a:t>MILIEU PROTEGE</a:t>
          </a:r>
        </a:p>
        <a:p>
          <a:r>
            <a:rPr lang="fr-FR" sz="1200" b="1" u="sng" dirty="0" smtClean="0">
              <a:solidFill>
                <a:srgbClr val="7030A0"/>
              </a:solidFill>
            </a:rPr>
            <a:t>2011</a:t>
          </a:r>
        </a:p>
        <a:p>
          <a:r>
            <a:rPr lang="fr-FR" sz="1200" b="1" dirty="0" smtClean="0">
              <a:solidFill>
                <a:srgbClr val="7030A0"/>
              </a:solidFill>
            </a:rPr>
            <a:t>Partenariat avec le GESAT</a:t>
          </a:r>
        </a:p>
        <a:p>
          <a:r>
            <a:rPr lang="fr-FR" sz="1200" b="1" dirty="0" smtClean="0">
              <a:solidFill>
                <a:srgbClr val="7030A0"/>
              </a:solidFill>
            </a:rPr>
            <a:t>Mise en ligne d’un guide interactif d’achats</a:t>
          </a:r>
          <a:endParaRPr lang="fr-FR" sz="1200" b="1" dirty="0">
            <a:solidFill>
              <a:srgbClr val="7030A0"/>
            </a:solidFill>
          </a:endParaRPr>
        </a:p>
      </dgm:t>
    </dgm:pt>
    <dgm:pt modelId="{8A96D2E4-46C9-43D5-A98C-9735BCA51DE6}" type="parTrans" cxnId="{16D27E78-FC8F-428E-A641-C47BD269AC27}">
      <dgm:prSet/>
      <dgm:spPr/>
      <dgm:t>
        <a:bodyPr/>
        <a:lstStyle/>
        <a:p>
          <a:endParaRPr lang="fr-FR"/>
        </a:p>
      </dgm:t>
    </dgm:pt>
    <dgm:pt modelId="{4DBED5F4-DF00-4D75-B23A-1EA4F89BFD92}" type="sibTrans" cxnId="{16D27E78-FC8F-428E-A641-C47BD269AC27}">
      <dgm:prSet/>
      <dgm:spPr/>
      <dgm:t>
        <a:bodyPr/>
        <a:lstStyle/>
        <a:p>
          <a:endParaRPr lang="fr-FR"/>
        </a:p>
      </dgm:t>
    </dgm:pt>
    <dgm:pt modelId="{795E9AE0-955D-431E-B358-FD48CFED70F6}">
      <dgm:prSet phldrT="[Texte]" custT="1"/>
      <dgm:spPr/>
      <dgm:t>
        <a:bodyPr/>
        <a:lstStyle/>
        <a:p>
          <a:r>
            <a:rPr lang="fr-FR" sz="1200" b="1" dirty="0" smtClean="0"/>
            <a:t>MAINTIEN DANS L’EMPLOI</a:t>
          </a:r>
        </a:p>
        <a:p>
          <a:r>
            <a:rPr lang="fr-FR" sz="1200" b="1" u="sng" dirty="0" smtClean="0">
              <a:solidFill>
                <a:srgbClr val="7030A0"/>
              </a:solidFill>
            </a:rPr>
            <a:t>2011</a:t>
          </a:r>
        </a:p>
        <a:p>
          <a:r>
            <a:rPr lang="fr-FR" sz="1200" b="1" dirty="0" smtClean="0">
              <a:solidFill>
                <a:srgbClr val="7030A0"/>
              </a:solidFill>
            </a:rPr>
            <a:t>74 maintiens dans l’emploi réalisés</a:t>
          </a:r>
        </a:p>
        <a:p>
          <a:r>
            <a:rPr lang="fr-FR" sz="1200" b="1" dirty="0" smtClean="0">
              <a:solidFill>
                <a:srgbClr val="7030A0"/>
              </a:solidFill>
            </a:rPr>
            <a:t>31 situations en cours</a:t>
          </a:r>
        </a:p>
        <a:p>
          <a:r>
            <a:rPr lang="fr-FR" sz="1200" b="1" dirty="0" smtClean="0">
              <a:solidFill>
                <a:srgbClr val="7030A0"/>
              </a:solidFill>
            </a:rPr>
            <a:t>40% de reclassement</a:t>
          </a:r>
        </a:p>
        <a:p>
          <a:endParaRPr lang="fr-FR" sz="1200" dirty="0" smtClean="0"/>
        </a:p>
      </dgm:t>
    </dgm:pt>
    <dgm:pt modelId="{64D18513-4F98-4837-AFBC-063F6D00490B}" type="parTrans" cxnId="{BB5F95A6-5BDD-4DF2-8E06-7A44AB47C40E}">
      <dgm:prSet/>
      <dgm:spPr/>
      <dgm:t>
        <a:bodyPr/>
        <a:lstStyle/>
        <a:p>
          <a:endParaRPr lang="fr-FR"/>
        </a:p>
      </dgm:t>
    </dgm:pt>
    <dgm:pt modelId="{DEFC4B09-45CD-4B05-94AF-6D99728F62DA}" type="sibTrans" cxnId="{BB5F95A6-5BDD-4DF2-8E06-7A44AB47C40E}">
      <dgm:prSet/>
      <dgm:spPr/>
      <dgm:t>
        <a:bodyPr/>
        <a:lstStyle/>
        <a:p>
          <a:endParaRPr lang="fr-FR"/>
        </a:p>
      </dgm:t>
    </dgm:pt>
    <dgm:pt modelId="{BBF58031-1713-4048-BA6D-8C1DC5683113}">
      <dgm:prSet phldrT="[Texte]" custT="1"/>
      <dgm:spPr/>
      <dgm:t>
        <a:bodyPr/>
        <a:lstStyle/>
        <a:p>
          <a:r>
            <a:rPr lang="fr-FR" sz="1200" b="1" dirty="0" smtClean="0"/>
            <a:t>EVOLUTION PROFESSIONNELLE</a:t>
          </a:r>
        </a:p>
        <a:p>
          <a:r>
            <a:rPr lang="fr-FR" sz="1200" dirty="0" smtClean="0"/>
            <a:t>Favoriser la promotion de carrières des collaborateurs TH</a:t>
          </a:r>
          <a:endParaRPr lang="fr-FR" sz="1200" dirty="0"/>
        </a:p>
      </dgm:t>
    </dgm:pt>
    <dgm:pt modelId="{389D2A42-F809-443A-AC6B-CFECBAF80975}" type="parTrans" cxnId="{492FA4C7-330D-4D97-B00B-5BD13BF009E4}">
      <dgm:prSet/>
      <dgm:spPr/>
      <dgm:t>
        <a:bodyPr/>
        <a:lstStyle/>
        <a:p>
          <a:endParaRPr lang="fr-FR"/>
        </a:p>
      </dgm:t>
    </dgm:pt>
    <dgm:pt modelId="{9FD27D8E-DE4C-44DD-B691-6A9B386E840F}" type="sibTrans" cxnId="{492FA4C7-330D-4D97-B00B-5BD13BF009E4}">
      <dgm:prSet/>
      <dgm:spPr/>
      <dgm:t>
        <a:bodyPr/>
        <a:lstStyle/>
        <a:p>
          <a:endParaRPr lang="fr-FR"/>
        </a:p>
      </dgm:t>
    </dgm:pt>
    <dgm:pt modelId="{0ED4B195-315C-454D-8BD8-74359FAE7FD1}">
      <dgm:prSet/>
      <dgm:spPr/>
      <dgm:t>
        <a:bodyPr/>
        <a:lstStyle/>
        <a:p>
          <a:r>
            <a:rPr lang="fr-FR" b="1" dirty="0" smtClean="0"/>
            <a:t>STAGIAIRE</a:t>
          </a:r>
        </a:p>
        <a:p>
          <a:r>
            <a:rPr lang="fr-FR" dirty="0" smtClean="0"/>
            <a:t>Accueillir 180 stagiaires</a:t>
          </a:r>
        </a:p>
        <a:p>
          <a:r>
            <a:rPr lang="fr-FR" b="1" u="sng" dirty="0" smtClean="0">
              <a:solidFill>
                <a:srgbClr val="7030A0"/>
              </a:solidFill>
            </a:rPr>
            <a:t>2011</a:t>
          </a:r>
        </a:p>
        <a:p>
          <a:r>
            <a:rPr lang="fr-FR" b="1" dirty="0" smtClean="0">
              <a:solidFill>
                <a:srgbClr val="7030A0"/>
              </a:solidFill>
            </a:rPr>
            <a:t>55 stagiaires accueillis</a:t>
          </a:r>
          <a:endParaRPr lang="fr-FR" b="1" dirty="0">
            <a:solidFill>
              <a:srgbClr val="7030A0"/>
            </a:solidFill>
          </a:endParaRPr>
        </a:p>
      </dgm:t>
    </dgm:pt>
    <dgm:pt modelId="{23E705D4-9CE0-44ED-B520-D5A7AA526F4D}" type="sibTrans" cxnId="{0805E81B-6552-4360-A36E-4DB0D7EC86E2}">
      <dgm:prSet/>
      <dgm:spPr/>
      <dgm:t>
        <a:bodyPr/>
        <a:lstStyle/>
        <a:p>
          <a:endParaRPr lang="fr-FR"/>
        </a:p>
      </dgm:t>
    </dgm:pt>
    <dgm:pt modelId="{DA93CF19-A81E-4E3F-943E-56BBC923589A}" type="parTrans" cxnId="{0805E81B-6552-4360-A36E-4DB0D7EC86E2}">
      <dgm:prSet/>
      <dgm:spPr/>
      <dgm:t>
        <a:bodyPr/>
        <a:lstStyle/>
        <a:p>
          <a:endParaRPr lang="fr-FR"/>
        </a:p>
      </dgm:t>
    </dgm:pt>
    <dgm:pt modelId="{C3F2EF64-37E5-465E-9814-E493EC5C24D8}">
      <dgm:prSet phldrT="[Texte]"/>
      <dgm:spPr/>
      <dgm:t>
        <a:bodyPr/>
        <a:lstStyle/>
        <a:p>
          <a:r>
            <a:rPr lang="fr-FR" b="1" dirty="0" smtClean="0"/>
            <a:t>RECRUTEMENT</a:t>
          </a:r>
        </a:p>
        <a:p>
          <a:r>
            <a:rPr lang="fr-FR" dirty="0" smtClean="0"/>
            <a:t>Recruter 180 personnes ,</a:t>
          </a:r>
        </a:p>
        <a:p>
          <a:r>
            <a:rPr lang="fr-FR" dirty="0" smtClean="0"/>
            <a:t>Augmenter l’alternance</a:t>
          </a:r>
        </a:p>
        <a:p>
          <a:r>
            <a:rPr lang="fr-FR" b="1" u="sng" dirty="0" smtClean="0">
              <a:solidFill>
                <a:srgbClr val="7030A0"/>
              </a:solidFill>
            </a:rPr>
            <a:t>2011</a:t>
          </a:r>
        </a:p>
        <a:p>
          <a:r>
            <a:rPr lang="fr-FR" b="1" dirty="0" smtClean="0">
              <a:solidFill>
                <a:srgbClr val="7030A0"/>
              </a:solidFill>
            </a:rPr>
            <a:t>111 personnes employées dont 17 en alternance</a:t>
          </a:r>
          <a:endParaRPr lang="fr-FR" b="1" dirty="0">
            <a:solidFill>
              <a:srgbClr val="7030A0"/>
            </a:solidFill>
          </a:endParaRPr>
        </a:p>
      </dgm:t>
    </dgm:pt>
    <dgm:pt modelId="{95FC4E82-3152-4008-A048-083831780C5D}" type="parTrans" cxnId="{927D11E7-9279-4830-ABDD-F5AA7BEF24A9}">
      <dgm:prSet/>
      <dgm:spPr/>
      <dgm:t>
        <a:bodyPr/>
        <a:lstStyle/>
        <a:p>
          <a:endParaRPr lang="fr-FR"/>
        </a:p>
      </dgm:t>
    </dgm:pt>
    <dgm:pt modelId="{D462800E-F35B-4C11-9E83-E9EC9C3035F2}" type="sibTrans" cxnId="{927D11E7-9279-4830-ABDD-F5AA7BEF24A9}">
      <dgm:prSet/>
      <dgm:spPr/>
      <dgm:t>
        <a:bodyPr/>
        <a:lstStyle/>
        <a:p>
          <a:endParaRPr lang="fr-FR"/>
        </a:p>
      </dgm:t>
    </dgm:pt>
    <dgm:pt modelId="{19C18D92-333B-4057-8995-C1F6D88AB4FC}">
      <dgm:prSet phldrT="[Texte]"/>
      <dgm:spPr/>
      <dgm:t>
        <a:bodyPr/>
        <a:lstStyle/>
        <a:p>
          <a:endParaRPr lang="fr-FR"/>
        </a:p>
      </dgm:t>
    </dgm:pt>
    <dgm:pt modelId="{E3207DE0-BA54-45A0-8820-B114A1C184AE}" type="parTrans" cxnId="{F390CB92-DDC3-40A7-864E-87DB6C247DBA}">
      <dgm:prSet/>
      <dgm:spPr/>
      <dgm:t>
        <a:bodyPr/>
        <a:lstStyle/>
        <a:p>
          <a:endParaRPr lang="fr-FR"/>
        </a:p>
      </dgm:t>
    </dgm:pt>
    <dgm:pt modelId="{C44C8D0A-0C3E-4722-97D9-9AB3880E1061}" type="sibTrans" cxnId="{F390CB92-DDC3-40A7-864E-87DB6C247DBA}">
      <dgm:prSet/>
      <dgm:spPr/>
      <dgm:t>
        <a:bodyPr/>
        <a:lstStyle/>
        <a:p>
          <a:endParaRPr lang="fr-FR"/>
        </a:p>
      </dgm:t>
    </dgm:pt>
    <dgm:pt modelId="{0487D623-E006-4687-AEA8-4460B5D0961A}">
      <dgm:prSet phldrT="[Texte]"/>
      <dgm:spPr/>
      <dgm:t>
        <a:bodyPr/>
        <a:lstStyle/>
        <a:p>
          <a:endParaRPr lang="fr-FR"/>
        </a:p>
      </dgm:t>
    </dgm:pt>
    <dgm:pt modelId="{B4CDEE29-4272-4FF9-8598-776D31D6C66F}" type="parTrans" cxnId="{BFD1AC2D-E58F-461F-BFF3-E8AC83AEAEA7}">
      <dgm:prSet/>
      <dgm:spPr/>
      <dgm:t>
        <a:bodyPr/>
        <a:lstStyle/>
        <a:p>
          <a:endParaRPr lang="fr-FR"/>
        </a:p>
      </dgm:t>
    </dgm:pt>
    <dgm:pt modelId="{EEFE2657-CB68-41C1-9DF6-C3CA7AAFF579}" type="sibTrans" cxnId="{BFD1AC2D-E58F-461F-BFF3-E8AC83AEAEA7}">
      <dgm:prSet/>
      <dgm:spPr/>
      <dgm:t>
        <a:bodyPr/>
        <a:lstStyle/>
        <a:p>
          <a:endParaRPr lang="fr-FR"/>
        </a:p>
      </dgm:t>
    </dgm:pt>
    <dgm:pt modelId="{EEF587D3-23E4-4EE4-B498-1E4A0F0AF2A9}" type="pres">
      <dgm:prSet presAssocID="{A5909001-1E6F-4187-A760-68A14152890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2B10473-EE68-4959-BB65-315552F0F778}" type="pres">
      <dgm:prSet presAssocID="{A5909001-1E6F-4187-A760-68A141528900}" presName="arrow" presStyleLbl="bgShp" presStyleIdx="0" presStyleCnt="1"/>
      <dgm:spPr/>
    </dgm:pt>
    <dgm:pt modelId="{C18255B5-2307-4F41-95A2-F77432818A51}" type="pres">
      <dgm:prSet presAssocID="{A5909001-1E6F-4187-A760-68A141528900}" presName="arrowDiagram5" presStyleCnt="0"/>
      <dgm:spPr/>
    </dgm:pt>
    <dgm:pt modelId="{9F74671D-6579-4505-B985-1A4F0B20C9C8}" type="pres">
      <dgm:prSet presAssocID="{5680C441-9BD0-4FFC-BB39-0080D0D6AD97}" presName="bullet5a" presStyleLbl="node1" presStyleIdx="0" presStyleCnt="5"/>
      <dgm:spPr/>
    </dgm:pt>
    <dgm:pt modelId="{4826A916-AC9C-4E16-AE9B-213EC62397A0}" type="pres">
      <dgm:prSet presAssocID="{5680C441-9BD0-4FFC-BB39-0080D0D6AD97}" presName="textBox5a" presStyleLbl="revTx" presStyleIdx="0" presStyleCnt="5" custScaleX="130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1F3BD4-4937-4579-B8B5-A61499763621}" type="pres">
      <dgm:prSet presAssocID="{795E9AE0-955D-431E-B358-FD48CFED70F6}" presName="bullet5b" presStyleLbl="node1" presStyleIdx="1" presStyleCnt="5"/>
      <dgm:spPr/>
    </dgm:pt>
    <dgm:pt modelId="{5A4566F2-9859-4547-83B8-914B0A12F33F}" type="pres">
      <dgm:prSet presAssocID="{795E9AE0-955D-431E-B358-FD48CFED70F6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510ABB-7780-4C8A-946C-165BEDFCFB21}" type="pres">
      <dgm:prSet presAssocID="{BBF58031-1713-4048-BA6D-8C1DC5683113}" presName="bullet5c" presStyleLbl="node1" presStyleIdx="2" presStyleCnt="5"/>
      <dgm:spPr/>
    </dgm:pt>
    <dgm:pt modelId="{34FDDCE6-C26C-4318-B3B9-2D829DBE78F9}" type="pres">
      <dgm:prSet presAssocID="{BBF58031-1713-4048-BA6D-8C1DC5683113}" presName="textBox5c" presStyleLbl="revTx" presStyleIdx="2" presStyleCnt="5" custScaleX="125775" custLinFactNeighborX="12709" custLinFactNeighborY="-9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732DF2-80A3-4BF0-AEFC-AE9D5B4142B4}" type="pres">
      <dgm:prSet presAssocID="{0ED4B195-315C-454D-8BD8-74359FAE7FD1}" presName="bullet5d" presStyleLbl="node1" presStyleIdx="3" presStyleCnt="5"/>
      <dgm:spPr/>
    </dgm:pt>
    <dgm:pt modelId="{4750D3D1-6E99-4B95-B2EE-3C5DC7BEF9CE}" type="pres">
      <dgm:prSet presAssocID="{0ED4B195-315C-454D-8BD8-74359FAE7FD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F52407-32E7-4630-9305-55724F03B9E3}" type="pres">
      <dgm:prSet presAssocID="{C3F2EF64-37E5-465E-9814-E493EC5C24D8}" presName="bullet5e" presStyleLbl="nod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D6C4C6E0-50A4-4981-A685-4C48D1D9B180}" type="pres">
      <dgm:prSet presAssocID="{C3F2EF64-37E5-465E-9814-E493EC5C24D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7D11E7-9279-4830-ABDD-F5AA7BEF24A9}" srcId="{A5909001-1E6F-4187-A760-68A141528900}" destId="{C3F2EF64-37E5-465E-9814-E493EC5C24D8}" srcOrd="4" destOrd="0" parTransId="{95FC4E82-3152-4008-A048-083831780C5D}" sibTransId="{D462800E-F35B-4C11-9E83-E9EC9C3035F2}"/>
    <dgm:cxn modelId="{C8374AC6-AE4A-443A-A496-6E7B385C59C3}" type="presOf" srcId="{5680C441-9BD0-4FFC-BB39-0080D0D6AD97}" destId="{4826A916-AC9C-4E16-AE9B-213EC62397A0}" srcOrd="0" destOrd="0" presId="urn:microsoft.com/office/officeart/2005/8/layout/arrow2"/>
    <dgm:cxn modelId="{3BBED590-DDC1-4C01-8FB9-D9996D0EEFDE}" type="presOf" srcId="{BBF58031-1713-4048-BA6D-8C1DC5683113}" destId="{34FDDCE6-C26C-4318-B3B9-2D829DBE78F9}" srcOrd="0" destOrd="0" presId="urn:microsoft.com/office/officeart/2005/8/layout/arrow2"/>
    <dgm:cxn modelId="{F390CB92-DDC3-40A7-864E-87DB6C247DBA}" srcId="{A5909001-1E6F-4187-A760-68A141528900}" destId="{19C18D92-333B-4057-8995-C1F6D88AB4FC}" srcOrd="5" destOrd="0" parTransId="{E3207DE0-BA54-45A0-8820-B114A1C184AE}" sibTransId="{C44C8D0A-0C3E-4722-97D9-9AB3880E1061}"/>
    <dgm:cxn modelId="{16D27E78-FC8F-428E-A641-C47BD269AC27}" srcId="{A5909001-1E6F-4187-A760-68A141528900}" destId="{5680C441-9BD0-4FFC-BB39-0080D0D6AD97}" srcOrd="0" destOrd="0" parTransId="{8A96D2E4-46C9-43D5-A98C-9735BCA51DE6}" sibTransId="{4DBED5F4-DF00-4D75-B23A-1EA4F89BFD92}"/>
    <dgm:cxn modelId="{03F8E8A7-17D0-4EDA-BEB1-45E07308E71F}" type="presOf" srcId="{C3F2EF64-37E5-465E-9814-E493EC5C24D8}" destId="{D6C4C6E0-50A4-4981-A685-4C48D1D9B180}" srcOrd="0" destOrd="0" presId="urn:microsoft.com/office/officeart/2005/8/layout/arrow2"/>
    <dgm:cxn modelId="{0614DF35-0C82-42CE-9ECF-C813C73F8293}" type="presOf" srcId="{795E9AE0-955D-431E-B358-FD48CFED70F6}" destId="{5A4566F2-9859-4547-83B8-914B0A12F33F}" srcOrd="0" destOrd="0" presId="urn:microsoft.com/office/officeart/2005/8/layout/arrow2"/>
    <dgm:cxn modelId="{492FA4C7-330D-4D97-B00B-5BD13BF009E4}" srcId="{A5909001-1E6F-4187-A760-68A141528900}" destId="{BBF58031-1713-4048-BA6D-8C1DC5683113}" srcOrd="2" destOrd="0" parTransId="{389D2A42-F809-443A-AC6B-CFECBAF80975}" sibTransId="{9FD27D8E-DE4C-44DD-B691-6A9B386E840F}"/>
    <dgm:cxn modelId="{E9023DCF-AF39-4C3B-A13D-718DE87D4F69}" type="presOf" srcId="{0ED4B195-315C-454D-8BD8-74359FAE7FD1}" destId="{4750D3D1-6E99-4B95-B2EE-3C5DC7BEF9CE}" srcOrd="0" destOrd="0" presId="urn:microsoft.com/office/officeart/2005/8/layout/arrow2"/>
    <dgm:cxn modelId="{0805E81B-6552-4360-A36E-4DB0D7EC86E2}" srcId="{A5909001-1E6F-4187-A760-68A141528900}" destId="{0ED4B195-315C-454D-8BD8-74359FAE7FD1}" srcOrd="3" destOrd="0" parTransId="{DA93CF19-A81E-4E3F-943E-56BBC923589A}" sibTransId="{23E705D4-9CE0-44ED-B520-D5A7AA526F4D}"/>
    <dgm:cxn modelId="{BFD1AC2D-E58F-461F-BFF3-E8AC83AEAEA7}" srcId="{A5909001-1E6F-4187-A760-68A141528900}" destId="{0487D623-E006-4687-AEA8-4460B5D0961A}" srcOrd="6" destOrd="0" parTransId="{B4CDEE29-4272-4FF9-8598-776D31D6C66F}" sibTransId="{EEFE2657-CB68-41C1-9DF6-C3CA7AAFF579}"/>
    <dgm:cxn modelId="{3876A2AA-84E2-47EA-B26B-0DF38A7E79F1}" type="presOf" srcId="{A5909001-1E6F-4187-A760-68A141528900}" destId="{EEF587D3-23E4-4EE4-B498-1E4A0F0AF2A9}" srcOrd="0" destOrd="0" presId="urn:microsoft.com/office/officeart/2005/8/layout/arrow2"/>
    <dgm:cxn modelId="{BB5F95A6-5BDD-4DF2-8E06-7A44AB47C40E}" srcId="{A5909001-1E6F-4187-A760-68A141528900}" destId="{795E9AE0-955D-431E-B358-FD48CFED70F6}" srcOrd="1" destOrd="0" parTransId="{64D18513-4F98-4837-AFBC-063F6D00490B}" sibTransId="{DEFC4B09-45CD-4B05-94AF-6D99728F62DA}"/>
    <dgm:cxn modelId="{46B81E24-01F3-479B-8F95-BFA36B0FB227}" type="presParOf" srcId="{EEF587D3-23E4-4EE4-B498-1E4A0F0AF2A9}" destId="{22B10473-EE68-4959-BB65-315552F0F778}" srcOrd="0" destOrd="0" presId="urn:microsoft.com/office/officeart/2005/8/layout/arrow2"/>
    <dgm:cxn modelId="{141563F7-0049-42CD-B8B0-CBE954995D99}" type="presParOf" srcId="{EEF587D3-23E4-4EE4-B498-1E4A0F0AF2A9}" destId="{C18255B5-2307-4F41-95A2-F77432818A51}" srcOrd="1" destOrd="0" presId="urn:microsoft.com/office/officeart/2005/8/layout/arrow2"/>
    <dgm:cxn modelId="{5D942B75-857C-4CB4-B168-B920BAC6E07E}" type="presParOf" srcId="{C18255B5-2307-4F41-95A2-F77432818A51}" destId="{9F74671D-6579-4505-B985-1A4F0B20C9C8}" srcOrd="0" destOrd="0" presId="urn:microsoft.com/office/officeart/2005/8/layout/arrow2"/>
    <dgm:cxn modelId="{808E0641-935D-4282-9158-37A80765D4B0}" type="presParOf" srcId="{C18255B5-2307-4F41-95A2-F77432818A51}" destId="{4826A916-AC9C-4E16-AE9B-213EC62397A0}" srcOrd="1" destOrd="0" presId="urn:microsoft.com/office/officeart/2005/8/layout/arrow2"/>
    <dgm:cxn modelId="{8C9EA4A1-2D2C-4049-BB93-45C3338B5612}" type="presParOf" srcId="{C18255B5-2307-4F41-95A2-F77432818A51}" destId="{421F3BD4-4937-4579-B8B5-A61499763621}" srcOrd="2" destOrd="0" presId="urn:microsoft.com/office/officeart/2005/8/layout/arrow2"/>
    <dgm:cxn modelId="{07897CCF-A65B-43CA-98AC-65925AC39037}" type="presParOf" srcId="{C18255B5-2307-4F41-95A2-F77432818A51}" destId="{5A4566F2-9859-4547-83B8-914B0A12F33F}" srcOrd="3" destOrd="0" presId="urn:microsoft.com/office/officeart/2005/8/layout/arrow2"/>
    <dgm:cxn modelId="{B7813612-D041-4E12-AA9B-37B732F0A67D}" type="presParOf" srcId="{C18255B5-2307-4F41-95A2-F77432818A51}" destId="{8A510ABB-7780-4C8A-946C-165BEDFCFB21}" srcOrd="4" destOrd="0" presId="urn:microsoft.com/office/officeart/2005/8/layout/arrow2"/>
    <dgm:cxn modelId="{764EF6EE-4B54-4251-B5DF-0BEE35AACBCA}" type="presParOf" srcId="{C18255B5-2307-4F41-95A2-F77432818A51}" destId="{34FDDCE6-C26C-4318-B3B9-2D829DBE78F9}" srcOrd="5" destOrd="0" presId="urn:microsoft.com/office/officeart/2005/8/layout/arrow2"/>
    <dgm:cxn modelId="{FC1FD9EA-2CB0-48C7-881F-E24A96616EF2}" type="presParOf" srcId="{C18255B5-2307-4F41-95A2-F77432818A51}" destId="{67732DF2-80A3-4BF0-AEFC-AE9D5B4142B4}" srcOrd="6" destOrd="0" presId="urn:microsoft.com/office/officeart/2005/8/layout/arrow2"/>
    <dgm:cxn modelId="{D436CF25-3044-4069-9E93-CB20D6FF7554}" type="presParOf" srcId="{C18255B5-2307-4F41-95A2-F77432818A51}" destId="{4750D3D1-6E99-4B95-B2EE-3C5DC7BEF9CE}" srcOrd="7" destOrd="0" presId="urn:microsoft.com/office/officeart/2005/8/layout/arrow2"/>
    <dgm:cxn modelId="{0C038D35-4C19-43F4-83D5-E7D73A7D21EE}" type="presParOf" srcId="{C18255B5-2307-4F41-95A2-F77432818A51}" destId="{F1F52407-32E7-4630-9305-55724F03B9E3}" srcOrd="8" destOrd="0" presId="urn:microsoft.com/office/officeart/2005/8/layout/arrow2"/>
    <dgm:cxn modelId="{60375A32-881A-4D64-8669-CE7EFFB4473D}" type="presParOf" srcId="{C18255B5-2307-4F41-95A2-F77432818A51}" destId="{D6C4C6E0-50A4-4981-A685-4C48D1D9B18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909001-1E6F-4187-A760-68A141528900}" type="doc">
      <dgm:prSet loTypeId="urn:microsoft.com/office/officeart/2005/8/layout/arrow2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fr-FR"/>
        </a:p>
      </dgm:t>
    </dgm:pt>
    <dgm:pt modelId="{5680C441-9BD0-4FFC-BB39-0080D0D6AD97}">
      <dgm:prSet phldrT="[Texte]" custT="1"/>
      <dgm:spPr/>
      <dgm:t>
        <a:bodyPr/>
        <a:lstStyle/>
        <a:p>
          <a:r>
            <a:rPr lang="fr-FR" sz="1200" b="1" dirty="0" smtClean="0"/>
            <a:t>PROCESS</a:t>
          </a:r>
        </a:p>
        <a:p>
          <a:r>
            <a:rPr lang="fr-FR" sz="1200" dirty="0" smtClean="0"/>
            <a:t>Contribuer au renouvellement du label Diversité</a:t>
          </a:r>
        </a:p>
        <a:p>
          <a:r>
            <a:rPr lang="fr-FR" sz="1200" b="1" u="sng" dirty="0" smtClean="0">
              <a:solidFill>
                <a:srgbClr val="7030A0"/>
              </a:solidFill>
            </a:rPr>
            <a:t>2011</a:t>
          </a:r>
        </a:p>
        <a:p>
          <a:r>
            <a:rPr lang="fr-FR" sz="1200" b="1" dirty="0" smtClean="0">
              <a:solidFill>
                <a:srgbClr val="7030A0"/>
              </a:solidFill>
            </a:rPr>
            <a:t>Renouvellement du label pour 3 ans</a:t>
          </a:r>
          <a:endParaRPr lang="fr-FR" sz="1200" b="1" dirty="0">
            <a:solidFill>
              <a:srgbClr val="7030A0"/>
            </a:solidFill>
          </a:endParaRPr>
        </a:p>
      </dgm:t>
    </dgm:pt>
    <dgm:pt modelId="{8A96D2E4-46C9-43D5-A98C-9735BCA51DE6}" type="parTrans" cxnId="{16D27E78-FC8F-428E-A641-C47BD269AC27}">
      <dgm:prSet/>
      <dgm:spPr/>
      <dgm:t>
        <a:bodyPr/>
        <a:lstStyle/>
        <a:p>
          <a:endParaRPr lang="fr-FR"/>
        </a:p>
      </dgm:t>
    </dgm:pt>
    <dgm:pt modelId="{4DBED5F4-DF00-4D75-B23A-1EA4F89BFD92}" type="sibTrans" cxnId="{16D27E78-FC8F-428E-A641-C47BD269AC27}">
      <dgm:prSet/>
      <dgm:spPr/>
      <dgm:t>
        <a:bodyPr/>
        <a:lstStyle/>
        <a:p>
          <a:endParaRPr lang="fr-FR"/>
        </a:p>
      </dgm:t>
    </dgm:pt>
    <dgm:pt modelId="{795E9AE0-955D-431E-B358-FD48CFED70F6}">
      <dgm:prSet phldrT="[Texte]" custT="1"/>
      <dgm:spPr/>
      <dgm:t>
        <a:bodyPr/>
        <a:lstStyle/>
        <a:p>
          <a:r>
            <a:rPr lang="fr-FR" sz="1200" b="1" dirty="0" smtClean="0"/>
            <a:t>AIDANT</a:t>
          </a:r>
        </a:p>
        <a:p>
          <a:r>
            <a:rPr lang="fr-FR" sz="1200" dirty="0" smtClean="0"/>
            <a:t>Accompagner les collaborateurs aidants de conjoint ou d’enfant handicapé </a:t>
          </a:r>
        </a:p>
        <a:p>
          <a:r>
            <a:rPr lang="fr-FR" sz="1200" b="1" u="sng" dirty="0" smtClean="0">
              <a:solidFill>
                <a:srgbClr val="7030A0"/>
              </a:solidFill>
            </a:rPr>
            <a:t>2011</a:t>
          </a:r>
        </a:p>
        <a:p>
          <a:r>
            <a:rPr lang="fr-FR" sz="1200" b="1" dirty="0" smtClean="0">
              <a:solidFill>
                <a:srgbClr val="7030A0"/>
              </a:solidFill>
            </a:rPr>
            <a:t>Mise en place de conférence, d’ateliers et de groupe de parole pour les collaborateurs aidants familiaux de personnes âgées et/ou handicapées</a:t>
          </a:r>
          <a:endParaRPr lang="fr-FR" sz="1200" b="1" dirty="0">
            <a:solidFill>
              <a:srgbClr val="7030A0"/>
            </a:solidFill>
          </a:endParaRPr>
        </a:p>
      </dgm:t>
    </dgm:pt>
    <dgm:pt modelId="{64D18513-4F98-4837-AFBC-063F6D00490B}" type="parTrans" cxnId="{BB5F95A6-5BDD-4DF2-8E06-7A44AB47C40E}">
      <dgm:prSet/>
      <dgm:spPr/>
      <dgm:t>
        <a:bodyPr/>
        <a:lstStyle/>
        <a:p>
          <a:endParaRPr lang="fr-FR"/>
        </a:p>
      </dgm:t>
    </dgm:pt>
    <dgm:pt modelId="{DEFC4B09-45CD-4B05-94AF-6D99728F62DA}" type="sibTrans" cxnId="{BB5F95A6-5BDD-4DF2-8E06-7A44AB47C40E}">
      <dgm:prSet/>
      <dgm:spPr/>
      <dgm:t>
        <a:bodyPr/>
        <a:lstStyle/>
        <a:p>
          <a:endParaRPr lang="fr-FR"/>
        </a:p>
      </dgm:t>
    </dgm:pt>
    <dgm:pt modelId="{BBF58031-1713-4048-BA6D-8C1DC5683113}">
      <dgm:prSet phldrT="[Texte]" custT="1"/>
      <dgm:spPr/>
      <dgm:t>
        <a:bodyPr/>
        <a:lstStyle/>
        <a:p>
          <a:r>
            <a:rPr lang="fr-FR" sz="1200" b="1" dirty="0" smtClean="0"/>
            <a:t>PARTENARIAT</a:t>
          </a:r>
        </a:p>
        <a:p>
          <a:r>
            <a:rPr lang="fr-FR" sz="1200" dirty="0" smtClean="0"/>
            <a:t>Optimiser nos partenariats avec les grandes écoles</a:t>
          </a:r>
        </a:p>
        <a:p>
          <a:r>
            <a:rPr lang="fr-FR" sz="1200" dirty="0" smtClean="0"/>
            <a:t>Continuer nos participations aux forums dédiés</a:t>
          </a:r>
        </a:p>
        <a:p>
          <a:r>
            <a:rPr lang="fr-FR" sz="1200" b="1" u="sng" dirty="0" smtClean="0">
              <a:solidFill>
                <a:srgbClr val="7030A0"/>
              </a:solidFill>
            </a:rPr>
            <a:t>2011</a:t>
          </a:r>
        </a:p>
        <a:p>
          <a:r>
            <a:rPr lang="fr-FR" sz="1200" b="1" dirty="0" smtClean="0">
              <a:solidFill>
                <a:srgbClr val="7030A0"/>
              </a:solidFill>
            </a:rPr>
            <a:t>Signature de nouveaux partenariats : Passerelle ESC, Sciences Po Paris, </a:t>
          </a:r>
          <a:r>
            <a:rPr lang="fr-FR" sz="1200" b="1" dirty="0" err="1" smtClean="0">
              <a:solidFill>
                <a:srgbClr val="7030A0"/>
              </a:solidFill>
            </a:rPr>
            <a:t>Handimines</a:t>
          </a:r>
          <a:endParaRPr lang="fr-FR" sz="1200" b="1" dirty="0">
            <a:solidFill>
              <a:srgbClr val="7030A0"/>
            </a:solidFill>
          </a:endParaRPr>
        </a:p>
      </dgm:t>
    </dgm:pt>
    <dgm:pt modelId="{389D2A42-F809-443A-AC6B-CFECBAF80975}" type="parTrans" cxnId="{492FA4C7-330D-4D97-B00B-5BD13BF009E4}">
      <dgm:prSet/>
      <dgm:spPr/>
      <dgm:t>
        <a:bodyPr/>
        <a:lstStyle/>
        <a:p>
          <a:endParaRPr lang="fr-FR"/>
        </a:p>
      </dgm:t>
    </dgm:pt>
    <dgm:pt modelId="{9FD27D8E-DE4C-44DD-B691-6A9B386E840F}" type="sibTrans" cxnId="{492FA4C7-330D-4D97-B00B-5BD13BF009E4}">
      <dgm:prSet/>
      <dgm:spPr/>
      <dgm:t>
        <a:bodyPr/>
        <a:lstStyle/>
        <a:p>
          <a:endParaRPr lang="fr-FR"/>
        </a:p>
      </dgm:t>
    </dgm:pt>
    <dgm:pt modelId="{0ED4B195-315C-454D-8BD8-74359FAE7FD1}">
      <dgm:prSet custT="1"/>
      <dgm:spPr/>
      <dgm:t>
        <a:bodyPr/>
        <a:lstStyle/>
        <a:p>
          <a:r>
            <a:rPr lang="fr-FR" sz="1200" b="1" dirty="0" smtClean="0"/>
            <a:t>ACCESSIBILITE</a:t>
          </a:r>
        </a:p>
        <a:p>
          <a:r>
            <a:rPr lang="fr-FR" sz="1200" dirty="0" smtClean="0"/>
            <a:t>Améliorer l’accessibilité numérique et des locaux de travail</a:t>
          </a:r>
        </a:p>
        <a:p>
          <a:r>
            <a:rPr lang="fr-FR" sz="1200" b="1" u="sng" dirty="0" smtClean="0">
              <a:solidFill>
                <a:srgbClr val="7030A0"/>
              </a:solidFill>
            </a:rPr>
            <a:t>2011</a:t>
          </a:r>
        </a:p>
        <a:p>
          <a:r>
            <a:rPr lang="fr-FR" sz="1200" b="1" dirty="0" smtClean="0">
              <a:solidFill>
                <a:srgbClr val="7030A0"/>
              </a:solidFill>
            </a:rPr>
            <a:t>Mise en ligne d’un nouvel intranet dédié accessible</a:t>
          </a:r>
          <a:endParaRPr lang="fr-FR" sz="1200" b="1" dirty="0">
            <a:solidFill>
              <a:srgbClr val="7030A0"/>
            </a:solidFill>
          </a:endParaRPr>
        </a:p>
      </dgm:t>
    </dgm:pt>
    <dgm:pt modelId="{23E705D4-9CE0-44ED-B520-D5A7AA526F4D}" type="sibTrans" cxnId="{0805E81B-6552-4360-A36E-4DB0D7EC86E2}">
      <dgm:prSet/>
      <dgm:spPr/>
      <dgm:t>
        <a:bodyPr/>
        <a:lstStyle/>
        <a:p>
          <a:endParaRPr lang="fr-FR"/>
        </a:p>
      </dgm:t>
    </dgm:pt>
    <dgm:pt modelId="{DA93CF19-A81E-4E3F-943E-56BBC923589A}" type="parTrans" cxnId="{0805E81B-6552-4360-A36E-4DB0D7EC86E2}">
      <dgm:prSet/>
      <dgm:spPr/>
      <dgm:t>
        <a:bodyPr/>
        <a:lstStyle/>
        <a:p>
          <a:endParaRPr lang="fr-FR"/>
        </a:p>
      </dgm:t>
    </dgm:pt>
    <dgm:pt modelId="{C3F2EF64-37E5-465E-9814-E493EC5C24D8}">
      <dgm:prSet phldrT="[Texte]" custT="1"/>
      <dgm:spPr/>
      <dgm:t>
        <a:bodyPr/>
        <a:lstStyle/>
        <a:p>
          <a:r>
            <a:rPr lang="fr-FR" sz="1200" b="1" dirty="0" smtClean="0"/>
            <a:t>CLIENTELE</a:t>
          </a:r>
        </a:p>
        <a:p>
          <a:r>
            <a:rPr lang="fr-FR" sz="1200" dirty="0" smtClean="0"/>
            <a:t>Initier des actions en faveur de la clientèle handicapée</a:t>
          </a:r>
        </a:p>
        <a:p>
          <a:r>
            <a:rPr lang="fr-FR" sz="1200" b="1" u="sng" dirty="0" smtClean="0">
              <a:solidFill>
                <a:srgbClr val="7030A0"/>
              </a:solidFill>
            </a:rPr>
            <a:t>2011</a:t>
          </a:r>
        </a:p>
        <a:p>
          <a:r>
            <a:rPr lang="fr-FR" sz="1200" b="1" dirty="0" smtClean="0">
              <a:solidFill>
                <a:srgbClr val="7030A0"/>
              </a:solidFill>
            </a:rPr>
            <a:t>Expérimentation d’actions dédiées auprès des clients à travers la dégustation à l’aveugle de produits (tels que le vin) avec le concours d’experts non-voyants (œnologues non-voyants</a:t>
          </a:r>
          <a:r>
            <a:rPr lang="fr-FR" sz="1200" dirty="0" smtClean="0"/>
            <a:t>)</a:t>
          </a:r>
          <a:endParaRPr lang="fr-FR" sz="1200" dirty="0"/>
        </a:p>
      </dgm:t>
    </dgm:pt>
    <dgm:pt modelId="{95FC4E82-3152-4008-A048-083831780C5D}" type="parTrans" cxnId="{927D11E7-9279-4830-ABDD-F5AA7BEF24A9}">
      <dgm:prSet/>
      <dgm:spPr/>
      <dgm:t>
        <a:bodyPr/>
        <a:lstStyle/>
        <a:p>
          <a:endParaRPr lang="fr-FR"/>
        </a:p>
      </dgm:t>
    </dgm:pt>
    <dgm:pt modelId="{D462800E-F35B-4C11-9E83-E9EC9C3035F2}" type="sibTrans" cxnId="{927D11E7-9279-4830-ABDD-F5AA7BEF24A9}">
      <dgm:prSet/>
      <dgm:spPr/>
      <dgm:t>
        <a:bodyPr/>
        <a:lstStyle/>
        <a:p>
          <a:endParaRPr lang="fr-FR"/>
        </a:p>
      </dgm:t>
    </dgm:pt>
    <dgm:pt modelId="{19C18D92-333B-4057-8995-C1F6D88AB4FC}">
      <dgm:prSet phldrT="[Texte]"/>
      <dgm:spPr/>
      <dgm:t>
        <a:bodyPr/>
        <a:lstStyle/>
        <a:p>
          <a:endParaRPr lang="fr-FR"/>
        </a:p>
      </dgm:t>
    </dgm:pt>
    <dgm:pt modelId="{E3207DE0-BA54-45A0-8820-B114A1C184AE}" type="parTrans" cxnId="{F390CB92-DDC3-40A7-864E-87DB6C247DBA}">
      <dgm:prSet/>
      <dgm:spPr/>
      <dgm:t>
        <a:bodyPr/>
        <a:lstStyle/>
        <a:p>
          <a:endParaRPr lang="fr-FR"/>
        </a:p>
      </dgm:t>
    </dgm:pt>
    <dgm:pt modelId="{C44C8D0A-0C3E-4722-97D9-9AB3880E1061}" type="sibTrans" cxnId="{F390CB92-DDC3-40A7-864E-87DB6C247DBA}">
      <dgm:prSet/>
      <dgm:spPr/>
      <dgm:t>
        <a:bodyPr/>
        <a:lstStyle/>
        <a:p>
          <a:endParaRPr lang="fr-FR"/>
        </a:p>
      </dgm:t>
    </dgm:pt>
    <dgm:pt modelId="{0487D623-E006-4687-AEA8-4460B5D0961A}">
      <dgm:prSet phldrT="[Texte]"/>
      <dgm:spPr/>
      <dgm:t>
        <a:bodyPr/>
        <a:lstStyle/>
        <a:p>
          <a:endParaRPr lang="fr-FR"/>
        </a:p>
      </dgm:t>
    </dgm:pt>
    <dgm:pt modelId="{B4CDEE29-4272-4FF9-8598-776D31D6C66F}" type="parTrans" cxnId="{BFD1AC2D-E58F-461F-BFF3-E8AC83AEAEA7}">
      <dgm:prSet/>
      <dgm:spPr/>
      <dgm:t>
        <a:bodyPr/>
        <a:lstStyle/>
        <a:p>
          <a:endParaRPr lang="fr-FR"/>
        </a:p>
      </dgm:t>
    </dgm:pt>
    <dgm:pt modelId="{EEFE2657-CB68-41C1-9DF6-C3CA7AAFF579}" type="sibTrans" cxnId="{BFD1AC2D-E58F-461F-BFF3-E8AC83AEAEA7}">
      <dgm:prSet/>
      <dgm:spPr/>
      <dgm:t>
        <a:bodyPr/>
        <a:lstStyle/>
        <a:p>
          <a:endParaRPr lang="fr-FR"/>
        </a:p>
      </dgm:t>
    </dgm:pt>
    <dgm:pt modelId="{EEF587D3-23E4-4EE4-B498-1E4A0F0AF2A9}" type="pres">
      <dgm:prSet presAssocID="{A5909001-1E6F-4187-A760-68A14152890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2B10473-EE68-4959-BB65-315552F0F778}" type="pres">
      <dgm:prSet presAssocID="{A5909001-1E6F-4187-A760-68A141528900}" presName="arrow" presStyleLbl="bgShp" presStyleIdx="0" presStyleCnt="1"/>
      <dgm:spPr/>
    </dgm:pt>
    <dgm:pt modelId="{C18255B5-2307-4F41-95A2-F77432818A51}" type="pres">
      <dgm:prSet presAssocID="{A5909001-1E6F-4187-A760-68A141528900}" presName="arrowDiagram5" presStyleCnt="0"/>
      <dgm:spPr/>
    </dgm:pt>
    <dgm:pt modelId="{9F74671D-6579-4505-B985-1A4F0B20C9C8}" type="pres">
      <dgm:prSet presAssocID="{5680C441-9BD0-4FFC-BB39-0080D0D6AD97}" presName="bullet5a" presStyleLbl="node1" presStyleIdx="0" presStyleCnt="5"/>
      <dgm:spPr/>
    </dgm:pt>
    <dgm:pt modelId="{4826A916-AC9C-4E16-AE9B-213EC62397A0}" type="pres">
      <dgm:prSet presAssocID="{5680C441-9BD0-4FFC-BB39-0080D0D6AD9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1F3BD4-4937-4579-B8B5-A61499763621}" type="pres">
      <dgm:prSet presAssocID="{795E9AE0-955D-431E-B358-FD48CFED70F6}" presName="bullet5b" presStyleLbl="node1" presStyleIdx="1" presStyleCnt="5"/>
      <dgm:spPr/>
    </dgm:pt>
    <dgm:pt modelId="{5A4566F2-9859-4547-83B8-914B0A12F33F}" type="pres">
      <dgm:prSet presAssocID="{795E9AE0-955D-431E-B358-FD48CFED70F6}" presName="textBox5b" presStyleLbl="revTx" presStyleIdx="1" presStyleCnt="5" custScaleX="1163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510ABB-7780-4C8A-946C-165BEDFCFB21}" type="pres">
      <dgm:prSet presAssocID="{BBF58031-1713-4048-BA6D-8C1DC5683113}" presName="bullet5c" presStyleLbl="node1" presStyleIdx="2" presStyleCnt="5"/>
      <dgm:spPr/>
    </dgm:pt>
    <dgm:pt modelId="{34FDDCE6-C26C-4318-B3B9-2D829DBE78F9}" type="pres">
      <dgm:prSet presAssocID="{BBF58031-1713-4048-BA6D-8C1DC568311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732DF2-80A3-4BF0-AEFC-AE9D5B4142B4}" type="pres">
      <dgm:prSet presAssocID="{0ED4B195-315C-454D-8BD8-74359FAE7FD1}" presName="bullet5d" presStyleLbl="node1" presStyleIdx="3" presStyleCnt="5"/>
      <dgm:spPr/>
    </dgm:pt>
    <dgm:pt modelId="{4750D3D1-6E99-4B95-B2EE-3C5DC7BEF9CE}" type="pres">
      <dgm:prSet presAssocID="{0ED4B195-315C-454D-8BD8-74359FAE7FD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F52407-32E7-4630-9305-55724F03B9E3}" type="pres">
      <dgm:prSet presAssocID="{C3F2EF64-37E5-465E-9814-E493EC5C24D8}" presName="bullet5e" presStyleLbl="nod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D6C4C6E0-50A4-4981-A685-4C48D1D9B180}" type="pres">
      <dgm:prSet presAssocID="{C3F2EF64-37E5-465E-9814-E493EC5C24D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7D11E7-9279-4830-ABDD-F5AA7BEF24A9}" srcId="{A5909001-1E6F-4187-A760-68A141528900}" destId="{C3F2EF64-37E5-465E-9814-E493EC5C24D8}" srcOrd="4" destOrd="0" parTransId="{95FC4E82-3152-4008-A048-083831780C5D}" sibTransId="{D462800E-F35B-4C11-9E83-E9EC9C3035F2}"/>
    <dgm:cxn modelId="{F390CB92-DDC3-40A7-864E-87DB6C247DBA}" srcId="{A5909001-1E6F-4187-A760-68A141528900}" destId="{19C18D92-333B-4057-8995-C1F6D88AB4FC}" srcOrd="5" destOrd="0" parTransId="{E3207DE0-BA54-45A0-8820-B114A1C184AE}" sibTransId="{C44C8D0A-0C3E-4722-97D9-9AB3880E1061}"/>
    <dgm:cxn modelId="{73636C16-573A-4E5B-A2D1-F90B88F03721}" type="presOf" srcId="{5680C441-9BD0-4FFC-BB39-0080D0D6AD97}" destId="{4826A916-AC9C-4E16-AE9B-213EC62397A0}" srcOrd="0" destOrd="0" presId="urn:microsoft.com/office/officeart/2005/8/layout/arrow2"/>
    <dgm:cxn modelId="{16D27E78-FC8F-428E-A641-C47BD269AC27}" srcId="{A5909001-1E6F-4187-A760-68A141528900}" destId="{5680C441-9BD0-4FFC-BB39-0080D0D6AD97}" srcOrd="0" destOrd="0" parTransId="{8A96D2E4-46C9-43D5-A98C-9735BCA51DE6}" sibTransId="{4DBED5F4-DF00-4D75-B23A-1EA4F89BFD92}"/>
    <dgm:cxn modelId="{AEDBC653-35A4-442E-9F49-FAE596EC95F4}" type="presOf" srcId="{A5909001-1E6F-4187-A760-68A141528900}" destId="{EEF587D3-23E4-4EE4-B498-1E4A0F0AF2A9}" srcOrd="0" destOrd="0" presId="urn:microsoft.com/office/officeart/2005/8/layout/arrow2"/>
    <dgm:cxn modelId="{E9CA084A-6463-4A12-851A-0CE69ACEBB96}" type="presOf" srcId="{0ED4B195-315C-454D-8BD8-74359FAE7FD1}" destId="{4750D3D1-6E99-4B95-B2EE-3C5DC7BEF9CE}" srcOrd="0" destOrd="0" presId="urn:microsoft.com/office/officeart/2005/8/layout/arrow2"/>
    <dgm:cxn modelId="{F8B33E5D-D7E2-46E6-AA93-2ADC328C3537}" type="presOf" srcId="{C3F2EF64-37E5-465E-9814-E493EC5C24D8}" destId="{D6C4C6E0-50A4-4981-A685-4C48D1D9B180}" srcOrd="0" destOrd="0" presId="urn:microsoft.com/office/officeart/2005/8/layout/arrow2"/>
    <dgm:cxn modelId="{492FA4C7-330D-4D97-B00B-5BD13BF009E4}" srcId="{A5909001-1E6F-4187-A760-68A141528900}" destId="{BBF58031-1713-4048-BA6D-8C1DC5683113}" srcOrd="2" destOrd="0" parTransId="{389D2A42-F809-443A-AC6B-CFECBAF80975}" sibTransId="{9FD27D8E-DE4C-44DD-B691-6A9B386E840F}"/>
    <dgm:cxn modelId="{0AB79111-4C10-4267-8DA8-1E53FB6A063C}" type="presOf" srcId="{795E9AE0-955D-431E-B358-FD48CFED70F6}" destId="{5A4566F2-9859-4547-83B8-914B0A12F33F}" srcOrd="0" destOrd="0" presId="urn:microsoft.com/office/officeart/2005/8/layout/arrow2"/>
    <dgm:cxn modelId="{0805E81B-6552-4360-A36E-4DB0D7EC86E2}" srcId="{A5909001-1E6F-4187-A760-68A141528900}" destId="{0ED4B195-315C-454D-8BD8-74359FAE7FD1}" srcOrd="3" destOrd="0" parTransId="{DA93CF19-A81E-4E3F-943E-56BBC923589A}" sibTransId="{23E705D4-9CE0-44ED-B520-D5A7AA526F4D}"/>
    <dgm:cxn modelId="{AFF1346A-F137-455E-A6E2-20C708057EDA}" type="presOf" srcId="{BBF58031-1713-4048-BA6D-8C1DC5683113}" destId="{34FDDCE6-C26C-4318-B3B9-2D829DBE78F9}" srcOrd="0" destOrd="0" presId="urn:microsoft.com/office/officeart/2005/8/layout/arrow2"/>
    <dgm:cxn modelId="{BFD1AC2D-E58F-461F-BFF3-E8AC83AEAEA7}" srcId="{A5909001-1E6F-4187-A760-68A141528900}" destId="{0487D623-E006-4687-AEA8-4460B5D0961A}" srcOrd="6" destOrd="0" parTransId="{B4CDEE29-4272-4FF9-8598-776D31D6C66F}" sibTransId="{EEFE2657-CB68-41C1-9DF6-C3CA7AAFF579}"/>
    <dgm:cxn modelId="{BB5F95A6-5BDD-4DF2-8E06-7A44AB47C40E}" srcId="{A5909001-1E6F-4187-A760-68A141528900}" destId="{795E9AE0-955D-431E-B358-FD48CFED70F6}" srcOrd="1" destOrd="0" parTransId="{64D18513-4F98-4837-AFBC-063F6D00490B}" sibTransId="{DEFC4B09-45CD-4B05-94AF-6D99728F62DA}"/>
    <dgm:cxn modelId="{CEF7503F-1063-48DD-AA82-467B4869B3AE}" type="presParOf" srcId="{EEF587D3-23E4-4EE4-B498-1E4A0F0AF2A9}" destId="{22B10473-EE68-4959-BB65-315552F0F778}" srcOrd="0" destOrd="0" presId="urn:microsoft.com/office/officeart/2005/8/layout/arrow2"/>
    <dgm:cxn modelId="{9943A33C-A684-49C0-8392-FE9CF88935B3}" type="presParOf" srcId="{EEF587D3-23E4-4EE4-B498-1E4A0F0AF2A9}" destId="{C18255B5-2307-4F41-95A2-F77432818A51}" srcOrd="1" destOrd="0" presId="urn:microsoft.com/office/officeart/2005/8/layout/arrow2"/>
    <dgm:cxn modelId="{8A30C033-B3B8-461F-A67E-7D9758138B3E}" type="presParOf" srcId="{C18255B5-2307-4F41-95A2-F77432818A51}" destId="{9F74671D-6579-4505-B985-1A4F0B20C9C8}" srcOrd="0" destOrd="0" presId="urn:microsoft.com/office/officeart/2005/8/layout/arrow2"/>
    <dgm:cxn modelId="{32DE7368-98FC-4341-B47C-9B9A5AAD8955}" type="presParOf" srcId="{C18255B5-2307-4F41-95A2-F77432818A51}" destId="{4826A916-AC9C-4E16-AE9B-213EC62397A0}" srcOrd="1" destOrd="0" presId="urn:microsoft.com/office/officeart/2005/8/layout/arrow2"/>
    <dgm:cxn modelId="{D285D3D1-D346-4381-ACA9-94E3EF02AA26}" type="presParOf" srcId="{C18255B5-2307-4F41-95A2-F77432818A51}" destId="{421F3BD4-4937-4579-B8B5-A61499763621}" srcOrd="2" destOrd="0" presId="urn:microsoft.com/office/officeart/2005/8/layout/arrow2"/>
    <dgm:cxn modelId="{CC4FE717-763B-4801-80D6-0E4D78B6B9C1}" type="presParOf" srcId="{C18255B5-2307-4F41-95A2-F77432818A51}" destId="{5A4566F2-9859-4547-83B8-914B0A12F33F}" srcOrd="3" destOrd="0" presId="urn:microsoft.com/office/officeart/2005/8/layout/arrow2"/>
    <dgm:cxn modelId="{C11E95B3-AE0B-4A96-BE81-17080C480F67}" type="presParOf" srcId="{C18255B5-2307-4F41-95A2-F77432818A51}" destId="{8A510ABB-7780-4C8A-946C-165BEDFCFB21}" srcOrd="4" destOrd="0" presId="urn:microsoft.com/office/officeart/2005/8/layout/arrow2"/>
    <dgm:cxn modelId="{26F31DE0-3B38-4908-BAF5-49B61D07991D}" type="presParOf" srcId="{C18255B5-2307-4F41-95A2-F77432818A51}" destId="{34FDDCE6-C26C-4318-B3B9-2D829DBE78F9}" srcOrd="5" destOrd="0" presId="urn:microsoft.com/office/officeart/2005/8/layout/arrow2"/>
    <dgm:cxn modelId="{7E6CB0F8-B2FE-41FF-ABC9-B9134BED32BC}" type="presParOf" srcId="{C18255B5-2307-4F41-95A2-F77432818A51}" destId="{67732DF2-80A3-4BF0-AEFC-AE9D5B4142B4}" srcOrd="6" destOrd="0" presId="urn:microsoft.com/office/officeart/2005/8/layout/arrow2"/>
    <dgm:cxn modelId="{662A1B0A-6531-4CBF-9E3E-09F4E87CEAC0}" type="presParOf" srcId="{C18255B5-2307-4F41-95A2-F77432818A51}" destId="{4750D3D1-6E99-4B95-B2EE-3C5DC7BEF9CE}" srcOrd="7" destOrd="0" presId="urn:microsoft.com/office/officeart/2005/8/layout/arrow2"/>
    <dgm:cxn modelId="{748D8B29-134C-465C-BB57-0F47B4D57C2A}" type="presParOf" srcId="{C18255B5-2307-4F41-95A2-F77432818A51}" destId="{F1F52407-32E7-4630-9305-55724F03B9E3}" srcOrd="8" destOrd="0" presId="urn:microsoft.com/office/officeart/2005/8/layout/arrow2"/>
    <dgm:cxn modelId="{663C95EC-76D3-48C1-B292-5F20EC7BA8F3}" type="presParOf" srcId="{C18255B5-2307-4F41-95A2-F77432818A51}" destId="{D6C4C6E0-50A4-4981-A685-4C48D1D9B18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C053975-1FA7-46B1-B9FE-AE450888AB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22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79E2700-7548-4479-940D-A5C1787F06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920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AB346-F5F8-42AC-ABCB-FD5F5EA78D8C}" type="slidenum">
              <a:rPr lang="fr-FR" smtClean="0">
                <a:latin typeface="Times"/>
              </a:rPr>
              <a:pPr/>
              <a:t>1</a:t>
            </a:fld>
            <a:endParaRPr lang="fr-FR" smtClean="0">
              <a:latin typeface="Times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51568-99BB-4DAC-A683-E7FF5172C9D2}" type="slidenum">
              <a:rPr lang="fr-FR" smtClean="0">
                <a:latin typeface="Times"/>
              </a:rPr>
              <a:pPr/>
              <a:t>3</a:t>
            </a:fld>
            <a:endParaRPr lang="fr-FR" smtClean="0">
              <a:latin typeface="Times"/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40000"/>
              </a:lnSpc>
            </a:pPr>
            <a:fld id="{ED2EA200-EC29-44C0-9E8C-7446A6CCE0C0}" type="slidenum">
              <a:rPr lang="fr-FR" sz="1200">
                <a:latin typeface="Times"/>
              </a:rPr>
              <a:pPr algn="r" eaLnBrk="0" hangingPunct="0">
                <a:lnSpc>
                  <a:spcPct val="140000"/>
                </a:lnSpc>
              </a:pPr>
              <a:t>3</a:t>
            </a:fld>
            <a:endParaRPr lang="fr-FR" sz="1200">
              <a:latin typeface="Time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44538"/>
            <a:ext cx="4962525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5035550"/>
            <a:ext cx="4710112" cy="3895725"/>
          </a:xfrm>
          <a:noFill/>
          <a:ln/>
        </p:spPr>
        <p:txBody>
          <a:bodyPr/>
          <a:lstStyle/>
          <a:p>
            <a:endParaRPr lang="fr-FR" sz="1000" smtClean="0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74FBE-CB67-4324-9177-16E893EF6A16}" type="slidenum">
              <a:rPr lang="fr-FR" smtClean="0">
                <a:latin typeface="Times"/>
              </a:rPr>
              <a:pPr/>
              <a:t>4</a:t>
            </a:fld>
            <a:endParaRPr lang="fr-FR" smtClean="0">
              <a:latin typeface="Times"/>
            </a:endParaRPr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40000"/>
              </a:lnSpc>
            </a:pPr>
            <a:fld id="{20ED849A-8FC5-467C-B703-8C878E74BF2B}" type="slidenum">
              <a:rPr lang="fr-FR" sz="1200">
                <a:latin typeface="Times"/>
              </a:rPr>
              <a:pPr algn="r" eaLnBrk="0" hangingPunct="0">
                <a:lnSpc>
                  <a:spcPct val="140000"/>
                </a:lnSpc>
              </a:pPr>
              <a:t>4</a:t>
            </a:fld>
            <a:endParaRPr lang="fr-FR" sz="1200">
              <a:latin typeface="Time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44538"/>
            <a:ext cx="4962525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5035550"/>
            <a:ext cx="4710112" cy="3895725"/>
          </a:xfrm>
          <a:noFill/>
          <a:ln/>
        </p:spPr>
        <p:txBody>
          <a:bodyPr/>
          <a:lstStyle/>
          <a:p>
            <a:endParaRPr lang="fr-FR" sz="1000" smtClean="0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2FDE3-9CFC-4DF5-8290-3F5553985E57}" type="slidenum">
              <a:rPr lang="fr-FR" smtClean="0">
                <a:latin typeface="Times"/>
              </a:rPr>
              <a:pPr/>
              <a:t>6</a:t>
            </a:fld>
            <a:endParaRPr lang="fr-FR" smtClean="0">
              <a:latin typeface="Times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44538"/>
            <a:ext cx="4964113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5035550"/>
            <a:ext cx="4710112" cy="389572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z="1000" dirty="0" smtClean="0">
              <a:latin typeface="Century Gothic" pitchFamily="34" charset="0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89FAA-DC75-4C77-825F-5846D6A92B3A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3EC6D-0767-4402-9E3D-9EFFE0818AEA}" type="slidenum">
              <a:rPr lang="fr-FR" smtClean="0">
                <a:latin typeface="Times"/>
              </a:rPr>
              <a:pPr/>
              <a:t>8</a:t>
            </a:fld>
            <a:endParaRPr lang="fr-FR" smtClean="0">
              <a:latin typeface="Time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44538"/>
            <a:ext cx="4964113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5035550"/>
            <a:ext cx="4710112" cy="389572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096000"/>
            <a:ext cx="1143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00400" y="3886200"/>
            <a:ext cx="5943600" cy="685800"/>
          </a:xfrm>
          <a:prstGeom prst="rect">
            <a:avLst/>
          </a:prstGeom>
          <a:solidFill>
            <a:srgbClr val="0C5A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21000" y="3886200"/>
            <a:ext cx="152400" cy="685800"/>
          </a:xfrm>
          <a:prstGeom prst="rect">
            <a:avLst/>
          </a:prstGeom>
          <a:solidFill>
            <a:srgbClr val="DA00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41600" y="3886200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362200" y="3886200"/>
            <a:ext cx="152400" cy="685800"/>
          </a:xfrm>
          <a:prstGeom prst="rect">
            <a:avLst/>
          </a:prstGeom>
          <a:solidFill>
            <a:srgbClr val="FEC00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pic>
        <p:nvPicPr>
          <p:cNvPr id="10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8575" y="5926138"/>
            <a:ext cx="9001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457200"/>
            <a:ext cx="5819775" cy="2971800"/>
          </a:xfrm>
        </p:spPr>
        <p:txBody>
          <a:bodyPr anchor="b"/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638800" cy="533400"/>
          </a:xfrm>
        </p:spPr>
        <p:txBody>
          <a:bodyPr anchor="ctr"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AFBB-85A0-451F-978D-73DE01E01F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85000" y="457200"/>
            <a:ext cx="1755775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14500" y="457200"/>
            <a:ext cx="51181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B141-C347-4E88-9B2E-A4C6D2757F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2910" y="1857364"/>
            <a:ext cx="3436938" cy="401003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57818" y="1857364"/>
            <a:ext cx="3436937" cy="401003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642910" y="1071546"/>
            <a:ext cx="8143932" cy="64294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28600" indent="-228600">
              <a:defRPr sz="1800">
                <a:solidFill>
                  <a:srgbClr val="80808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3"/>
          </p:nvPr>
        </p:nvSpPr>
        <p:spPr>
          <a:xfrm>
            <a:off x="276225" y="6400800"/>
            <a:ext cx="6200775" cy="457200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1A34-076B-4225-B96E-B7D7640CC9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3551-C3B6-42D9-9FF9-A5BF433146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7FB30-1B20-422E-86C1-AC5D1D0231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14500" y="1524000"/>
            <a:ext cx="3436938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3838" y="1524000"/>
            <a:ext cx="3436937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F3424-B642-4ED7-ABAD-AEA3517C01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4786C-A06B-4DD6-89F3-65F0B1CBCA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66F1-22E1-4DD7-9D34-AFEA586C46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D7999-2289-4275-B175-5C46B8E667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5D21E-B034-4E00-A8C9-A2C25F9476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824C-7DBC-41DC-92AB-5C43E6221C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0" y="1524000"/>
            <a:ext cx="7026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29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71488BAA-C0B7-46B9-B76F-91D0034720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828800" y="450850"/>
            <a:ext cx="6353175" cy="419100"/>
          </a:xfrm>
          <a:prstGeom prst="rect">
            <a:avLst/>
          </a:prstGeom>
          <a:solidFill>
            <a:srgbClr val="0C5A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631238" y="450850"/>
            <a:ext cx="112712" cy="419100"/>
          </a:xfrm>
          <a:prstGeom prst="rect">
            <a:avLst/>
          </a:prstGeom>
          <a:solidFill>
            <a:srgbClr val="DA00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443913" y="450850"/>
            <a:ext cx="112712" cy="419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256588" y="450850"/>
            <a:ext cx="112712" cy="419100"/>
          </a:xfrm>
          <a:prstGeom prst="rect">
            <a:avLst/>
          </a:prstGeom>
          <a:solidFill>
            <a:srgbClr val="FEC00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381000"/>
            <a:ext cx="1143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titr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81000" y="1143000"/>
            <a:ext cx="0" cy="52578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fr-FR"/>
          </a:p>
        </p:txBody>
      </p:sp>
      <p:pic>
        <p:nvPicPr>
          <p:cNvPr id="1035" name="Image 11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8575" y="5926138"/>
            <a:ext cx="9001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22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000000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rgbClr val="000000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rgbClr val="000000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rgbClr val="000000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rgbClr val="000000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rgbClr val="000000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6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ayel@groupe-casino.fr" TargetMode="External"/><Relationship Id="rId2" Type="http://schemas.openxmlformats.org/officeDocument/2006/relationships/hyperlink" Target="mailto:sreboullet@groupe-casino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mailto:handipacte@groupe-casino.fr" TargetMode="External"/><Relationship Id="rId4" Type="http://schemas.openxmlformats.org/officeDocument/2006/relationships/hyperlink" Target="mailto:nutrilla@groupe-casin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://www.handiplace.org/index.php" TargetMode="External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6.jpeg"/><Relationship Id="rId21" Type="http://schemas.openxmlformats.org/officeDocument/2006/relationships/image" Target="../media/image42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24" Type="http://schemas.openxmlformats.org/officeDocument/2006/relationships/image" Target="../media/image45.jpeg"/><Relationship Id="rId5" Type="http://schemas.openxmlformats.org/officeDocument/2006/relationships/image" Target="../media/image28.jpeg"/><Relationship Id="rId15" Type="http://schemas.openxmlformats.org/officeDocument/2006/relationships/image" Target="http://www.handiplace.org/media/img/menus/logo_handiplace.gif" TargetMode="External"/><Relationship Id="rId23" Type="http://schemas.openxmlformats.org/officeDocument/2006/relationships/image" Target="../media/image44.png"/><Relationship Id="rId28" Type="http://schemas.openxmlformats.org/officeDocument/2006/relationships/image" Target="../media/image49.jpeg"/><Relationship Id="rId10" Type="http://schemas.openxmlformats.org/officeDocument/2006/relationships/image" Target="../media/image33.png"/><Relationship Id="rId19" Type="http://schemas.openxmlformats.org/officeDocument/2006/relationships/image" Target="../media/image40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6.gif"/><Relationship Id="rId22" Type="http://schemas.openxmlformats.org/officeDocument/2006/relationships/image" Target="../media/image43.jpeg"/><Relationship Id="rId27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emf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48072"/>
            <a:ext cx="2567892" cy="3429000"/>
          </a:xfrm>
          <a:prstGeom prst="rect">
            <a:avLst/>
          </a:prstGeom>
        </p:spPr>
      </p:pic>
      <p:sp>
        <p:nvSpPr>
          <p:cNvPr id="16385" name="Rectangle 27"/>
          <p:cNvSpPr>
            <a:spLocks noChangeArrowheads="1"/>
          </p:cNvSpPr>
          <p:nvPr/>
        </p:nvSpPr>
        <p:spPr bwMode="auto">
          <a:xfrm>
            <a:off x="2919413" y="3887788"/>
            <a:ext cx="152400" cy="685800"/>
          </a:xfrm>
          <a:prstGeom prst="rect">
            <a:avLst/>
          </a:prstGeom>
          <a:solidFill>
            <a:srgbClr val="DA00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  <p:sp>
        <p:nvSpPr>
          <p:cNvPr id="16386" name="Rectangle 28"/>
          <p:cNvSpPr>
            <a:spLocks noChangeArrowheads="1"/>
          </p:cNvSpPr>
          <p:nvPr/>
        </p:nvSpPr>
        <p:spPr bwMode="auto">
          <a:xfrm>
            <a:off x="2640013" y="3887788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  <p:sp>
        <p:nvSpPr>
          <p:cNvPr id="16387" name="Rectangle 29"/>
          <p:cNvSpPr>
            <a:spLocks noChangeArrowheads="1"/>
          </p:cNvSpPr>
          <p:nvPr/>
        </p:nvSpPr>
        <p:spPr bwMode="auto">
          <a:xfrm>
            <a:off x="2360613" y="3887788"/>
            <a:ext cx="152400" cy="685800"/>
          </a:xfrm>
          <a:prstGeom prst="rect">
            <a:avLst/>
          </a:prstGeom>
          <a:solidFill>
            <a:srgbClr val="FEC00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3198813" y="3897313"/>
            <a:ext cx="5943600" cy="685800"/>
          </a:xfrm>
          <a:prstGeom prst="rect">
            <a:avLst/>
          </a:prstGeom>
          <a:solidFill>
            <a:srgbClr val="0C5A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  <p:sp>
        <p:nvSpPr>
          <p:cNvPr id="16389" name="Rectangle 30"/>
          <p:cNvSpPr>
            <a:spLocks noChangeArrowheads="1"/>
          </p:cNvSpPr>
          <p:nvPr/>
        </p:nvSpPr>
        <p:spPr bwMode="auto">
          <a:xfrm>
            <a:off x="3276600" y="39624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sz="2000" b="1" dirty="0" err="1">
                <a:solidFill>
                  <a:schemeClr val="bg1"/>
                </a:solidFill>
                <a:ea typeface="ＭＳ Ｐゴシック"/>
                <a:cs typeface="ＭＳ Ｐゴシック"/>
              </a:rPr>
              <a:t>Handipacte</a:t>
            </a:r>
            <a:r>
              <a:rPr lang="fr-FR" sz="2000" b="1">
                <a:solidFill>
                  <a:schemeClr val="bg1"/>
                </a:solidFill>
                <a:ea typeface="ＭＳ Ｐゴシック"/>
                <a:cs typeface="ＭＳ Ｐゴシック"/>
              </a:rPr>
              <a:t> </a:t>
            </a:r>
            <a:r>
              <a:rPr lang="fr-FR" sz="2000" b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2012,</a:t>
            </a:r>
            <a:endParaRPr lang="fr-FR" sz="2000" b="1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eaLnBrk="0" hangingPunct="0"/>
            <a:r>
              <a:rPr lang="fr-FR" sz="20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Les réussites partagées</a:t>
            </a:r>
          </a:p>
        </p:txBody>
      </p:sp>
      <p:pic>
        <p:nvPicPr>
          <p:cNvPr id="16390" name="Image 13" descr="Description : label-divers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1488" y="60213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ZoneTexte 1"/>
          <p:cNvSpPr txBox="1">
            <a:spLocks noChangeArrowheads="1"/>
          </p:cNvSpPr>
          <p:nvPr/>
        </p:nvSpPr>
        <p:spPr bwMode="auto">
          <a:xfrm>
            <a:off x="1547813" y="6140450"/>
            <a:ext cx="381635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</a:pPr>
            <a:r>
              <a:rPr lang="fr-FR" sz="1100"/>
              <a:t>Séverine REBOULLET</a:t>
            </a:r>
          </a:p>
          <a:p>
            <a:pPr>
              <a:lnSpc>
                <a:spcPct val="140000"/>
              </a:lnSpc>
              <a:spcBef>
                <a:spcPct val="20000"/>
              </a:spcBef>
              <a:buSzPct val="100000"/>
            </a:pPr>
            <a:r>
              <a:rPr lang="fr-FR" sz="1100"/>
              <a:t>Directrice Santé Sécurité au Travail / Handipacte Groupe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/>
          <p:cNvSpPr>
            <a:spLocks noChangeArrowheads="1"/>
          </p:cNvSpPr>
          <p:nvPr/>
        </p:nvSpPr>
        <p:spPr bwMode="auto">
          <a:xfrm>
            <a:off x="1828800" y="4572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600" b="1" dirty="0">
                <a:solidFill>
                  <a:schemeClr val="bg1"/>
                </a:solidFill>
              </a:rPr>
              <a:t>De l’information </a:t>
            </a:r>
            <a:r>
              <a:rPr lang="fr-FR" sz="1600" b="1" dirty="0" smtClean="0">
                <a:solidFill>
                  <a:schemeClr val="bg1"/>
                </a:solidFill>
              </a:rPr>
              <a:t>à </a:t>
            </a:r>
            <a:r>
              <a:rPr lang="fr-FR" sz="1600" b="1" dirty="0">
                <a:solidFill>
                  <a:schemeClr val="bg1"/>
                </a:solidFill>
              </a:rPr>
              <a:t>la formation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802092945"/>
              </p:ext>
            </p:extLst>
          </p:nvPr>
        </p:nvGraphicFramePr>
        <p:xfrm>
          <a:off x="395536" y="-99392"/>
          <a:ext cx="864096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5" descr="franchir h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510633"/>
            <a:ext cx="883883" cy="132218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70" y="3536780"/>
            <a:ext cx="972129" cy="1296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501008"/>
            <a:ext cx="929208" cy="131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536781"/>
            <a:ext cx="917104" cy="1305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actions 2011-2013</a:t>
            </a:r>
          </a:p>
        </p:txBody>
      </p:sp>
      <p:sp>
        <p:nvSpPr>
          <p:cNvPr id="33794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20E5C299-79F9-493A-8B8C-EA3B383C86AB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33795" name="Text Box 35"/>
          <p:cNvSpPr>
            <a:spLocks noGrp="1" noChangeArrowheads="1"/>
          </p:cNvSpPr>
          <p:nvPr>
            <p:ph sz="half" idx="2"/>
          </p:nvPr>
        </p:nvSpPr>
        <p:spPr>
          <a:xfrm>
            <a:off x="5357813" y="1857375"/>
            <a:ext cx="3436937" cy="276225"/>
          </a:xfrm>
        </p:spPr>
        <p:txBody>
          <a:bodyPr>
            <a:spAutoFit/>
          </a:bodyPr>
          <a:lstStyle/>
          <a:p>
            <a:pPr marL="287338" indent="-287338" eaLnBrk="1" hangingPunct="1">
              <a:spcBef>
                <a:spcPct val="50000"/>
              </a:spcBef>
              <a:buFontTx/>
              <a:buNone/>
            </a:pPr>
            <a:r>
              <a:rPr lang="fr-FR" sz="1200" b="1" smtClean="0">
                <a:solidFill>
                  <a:schemeClr val="bg2"/>
                </a:solidFill>
              </a:rPr>
              <a:t>	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2"/>
            <p:extLst>
              <p:ext uri="{D42A27DB-BD31-4B8C-83A1-F6EECF244321}">
                <p14:modId xmlns:p14="http://schemas.microsoft.com/office/powerpoint/2010/main" val="1570979323"/>
              </p:ext>
            </p:extLst>
          </p:nvPr>
        </p:nvGraphicFramePr>
        <p:xfrm>
          <a:off x="395536" y="1071563"/>
          <a:ext cx="8391277" cy="49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331640" y="1484784"/>
            <a:ext cx="2160240" cy="216024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actions 2011-2013</a:t>
            </a:r>
          </a:p>
        </p:txBody>
      </p:sp>
      <p:sp>
        <p:nvSpPr>
          <p:cNvPr id="34818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6840A121-9A6C-49D2-A9F4-FBB2B28D8B34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34819" name="Text Box 35"/>
          <p:cNvSpPr>
            <a:spLocks noGrp="1" noChangeArrowheads="1"/>
          </p:cNvSpPr>
          <p:nvPr>
            <p:ph sz="half" idx="2"/>
          </p:nvPr>
        </p:nvSpPr>
        <p:spPr>
          <a:xfrm>
            <a:off x="5357813" y="1857375"/>
            <a:ext cx="3436937" cy="276225"/>
          </a:xfrm>
        </p:spPr>
        <p:txBody>
          <a:bodyPr>
            <a:spAutoFit/>
          </a:bodyPr>
          <a:lstStyle/>
          <a:p>
            <a:pPr marL="287338" indent="-287338" eaLnBrk="1" hangingPunct="1">
              <a:spcBef>
                <a:spcPct val="50000"/>
              </a:spcBef>
              <a:buFontTx/>
              <a:buNone/>
            </a:pPr>
            <a:r>
              <a:rPr lang="fr-FR" sz="1200" b="1" smtClean="0">
                <a:solidFill>
                  <a:schemeClr val="bg2"/>
                </a:solidFill>
              </a:rPr>
              <a:t>	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2"/>
            <p:extLst>
              <p:ext uri="{D42A27DB-BD31-4B8C-83A1-F6EECF244321}">
                <p14:modId xmlns:p14="http://schemas.microsoft.com/office/powerpoint/2010/main" val="940807753"/>
              </p:ext>
            </p:extLst>
          </p:nvPr>
        </p:nvGraphicFramePr>
        <p:xfrm>
          <a:off x="213171" y="855539"/>
          <a:ext cx="8391277" cy="49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67544" y="1052736"/>
            <a:ext cx="2734184" cy="200578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02B65E-7406-4DAE-A4B5-BA900DAF7940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Nous contacter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684213" y="1484313"/>
            <a:ext cx="79200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 algn="ctr">
              <a:lnSpc>
                <a:spcPct val="140000"/>
              </a:lnSpc>
              <a:spcBef>
                <a:spcPct val="50000"/>
              </a:spcBef>
              <a:buSzPct val="100000"/>
            </a:pPr>
            <a:r>
              <a:rPr lang="fr-FR" sz="1200" b="1"/>
              <a:t>Séverine REBOULLET  - Directrice - </a:t>
            </a:r>
            <a:r>
              <a:rPr lang="fr-FR" sz="1200" b="1">
                <a:hlinkClick r:id="rId2"/>
              </a:rPr>
              <a:t>sreboullet@groupe-casino.fr</a:t>
            </a:r>
            <a:r>
              <a:rPr lang="fr-FR" sz="1200" b="1"/>
              <a:t> - 06.33.15.82.47</a:t>
            </a:r>
          </a:p>
          <a:p>
            <a:pPr marL="287338" indent="-287338" algn="ctr">
              <a:lnSpc>
                <a:spcPct val="140000"/>
              </a:lnSpc>
              <a:spcBef>
                <a:spcPct val="50000"/>
              </a:spcBef>
              <a:buSzPct val="100000"/>
            </a:pPr>
            <a:r>
              <a:rPr lang="fr-FR" sz="1200" b="1"/>
              <a:t>Annie AYEL - Chargée mission - </a:t>
            </a:r>
            <a:r>
              <a:rPr lang="fr-FR" sz="1200" b="1">
                <a:hlinkClick r:id="rId3"/>
              </a:rPr>
              <a:t>aayel@groupe-casino.fr</a:t>
            </a:r>
            <a:r>
              <a:rPr lang="fr-FR" sz="1200" b="1"/>
              <a:t> -06.07.64.49.28</a:t>
            </a:r>
          </a:p>
          <a:p>
            <a:pPr marL="287338" indent="-287338" algn="ctr">
              <a:lnSpc>
                <a:spcPct val="140000"/>
              </a:lnSpc>
              <a:spcBef>
                <a:spcPct val="50000"/>
              </a:spcBef>
              <a:buSzPct val="100000"/>
            </a:pPr>
            <a:r>
              <a:rPr lang="fr-FR" sz="1200" b="1"/>
              <a:t>Nathalie UTRILLA – Assistante - </a:t>
            </a:r>
            <a:r>
              <a:rPr lang="fr-FR" sz="1200" b="1">
                <a:hlinkClick r:id="rId4"/>
              </a:rPr>
              <a:t>nutrilla@groupe-casino.fr</a:t>
            </a:r>
            <a:r>
              <a:rPr lang="fr-FR" sz="1200" b="1"/>
              <a:t> - 04.77.45.71.47</a:t>
            </a:r>
          </a:p>
          <a:p>
            <a:pPr marL="287338" indent="-287338" algn="ctr">
              <a:lnSpc>
                <a:spcPct val="140000"/>
              </a:lnSpc>
              <a:spcBef>
                <a:spcPct val="50000"/>
              </a:spcBef>
              <a:buSzPct val="100000"/>
            </a:pPr>
            <a:r>
              <a:rPr lang="fr-FR" sz="1200" b="1">
                <a:hlinkClick r:id="rId5"/>
              </a:rPr>
              <a:t>handipacte@groupe-casino.fr</a:t>
            </a:r>
            <a:r>
              <a:rPr lang="fr-FR" sz="1200" b="1"/>
              <a:t> </a:t>
            </a:r>
          </a:p>
        </p:txBody>
      </p:sp>
      <p:sp>
        <p:nvSpPr>
          <p:cNvPr id="35844" name="Espace réservé du contenu 1"/>
          <p:cNvSpPr>
            <a:spLocks noGrp="1"/>
          </p:cNvSpPr>
          <p:nvPr>
            <p:ph idx="1"/>
          </p:nvPr>
        </p:nvSpPr>
        <p:spPr>
          <a:xfrm>
            <a:off x="1290638" y="3575050"/>
            <a:ext cx="7026275" cy="8255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r-FR" smtClean="0"/>
              <a:t>Merci</a:t>
            </a:r>
          </a:p>
        </p:txBody>
      </p:sp>
      <p:pic>
        <p:nvPicPr>
          <p:cNvPr id="35845" name="Imag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183063"/>
            <a:ext cx="35369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rofildugroup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profildugroup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3737E8-9265-40C0-B9F7-23799DF0231A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20482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Une offre multiformat au service des différences</a:t>
            </a:r>
          </a:p>
        </p:txBody>
      </p:sp>
      <p:grpSp>
        <p:nvGrpSpPr>
          <p:cNvPr id="20483" name="Groupe 19"/>
          <p:cNvGrpSpPr>
            <a:grpSpLocks/>
          </p:cNvGrpSpPr>
          <p:nvPr/>
        </p:nvGrpSpPr>
        <p:grpSpPr bwMode="auto">
          <a:xfrm>
            <a:off x="1423988" y="1714500"/>
            <a:ext cx="6648450" cy="3714750"/>
            <a:chOff x="1142976" y="2214554"/>
            <a:chExt cx="6648487" cy="3714772"/>
          </a:xfrm>
        </p:grpSpPr>
        <p:pic>
          <p:nvPicPr>
            <p:cNvPr id="20484" name="Picture 23" descr="logo_casino_supermarch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3714744" y="2214554"/>
              <a:ext cx="14001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24" descr="logo-monopri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643570" y="2928934"/>
              <a:ext cx="1617663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25" descr="gean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2000232" y="2500306"/>
              <a:ext cx="1328737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26" descr="Leader Pric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6929454" y="3500438"/>
              <a:ext cx="647700" cy="766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30" descr="Cdiscount 300-1…bleu-orang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42976" y="3643314"/>
              <a:ext cx="1717675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31" descr="logo Casino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95688" y="3814763"/>
              <a:ext cx="24669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Oval 32"/>
            <p:cNvSpPr>
              <a:spLocks noChangeArrowheads="1"/>
            </p:cNvSpPr>
            <p:nvPr/>
          </p:nvSpPr>
          <p:spPr bwMode="auto">
            <a:xfrm>
              <a:off x="3582988" y="3684588"/>
              <a:ext cx="2543175" cy="1139825"/>
            </a:xfrm>
            <a:prstGeom prst="ellipse">
              <a:avLst/>
            </a:prstGeom>
            <a:noFill/>
            <a:ln w="222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pic>
          <p:nvPicPr>
            <p:cNvPr id="20491" name="Picture 33" descr="Logo FRANPRIX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43108" y="4500570"/>
              <a:ext cx="784225" cy="80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Image 19" descr="logo casino proximité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14678" y="5357826"/>
              <a:ext cx="306863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Image 26" descr="logo restauration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29388" y="4857760"/>
              <a:ext cx="13620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B9C91F-3099-435A-BB30-3366EEEA728E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22530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Des services complémentaires</a:t>
            </a:r>
          </a:p>
        </p:txBody>
      </p:sp>
      <p:grpSp>
        <p:nvGrpSpPr>
          <p:cNvPr id="22531" name="Groupe 14"/>
          <p:cNvGrpSpPr>
            <a:grpSpLocks/>
          </p:cNvGrpSpPr>
          <p:nvPr/>
        </p:nvGrpSpPr>
        <p:grpSpPr bwMode="auto">
          <a:xfrm>
            <a:off x="1857375" y="1785938"/>
            <a:ext cx="6143625" cy="3500437"/>
            <a:chOff x="1571604" y="2285992"/>
            <a:chExt cx="6143661" cy="3500455"/>
          </a:xfrm>
        </p:grpSpPr>
        <p:pic>
          <p:nvPicPr>
            <p:cNvPr id="22532" name="Picture 31" descr="logo Casino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95688" y="3814763"/>
              <a:ext cx="24669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Oval 32"/>
            <p:cNvSpPr>
              <a:spLocks noChangeArrowheads="1"/>
            </p:cNvSpPr>
            <p:nvPr/>
          </p:nvSpPr>
          <p:spPr bwMode="auto">
            <a:xfrm>
              <a:off x="3582988" y="3684588"/>
              <a:ext cx="2543175" cy="1139825"/>
            </a:xfrm>
            <a:prstGeom prst="ellipse">
              <a:avLst/>
            </a:prstGeom>
            <a:noFill/>
            <a:ln w="222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pic>
          <p:nvPicPr>
            <p:cNvPr id="22534" name="Image 17" descr="logo c chez vous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15140" y="3857628"/>
              <a:ext cx="100012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Image 21" descr="logo easydis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86446" y="2643182"/>
              <a:ext cx="1174750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Image 27" descr="logo serca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0298" y="4772040"/>
              <a:ext cx="1092200" cy="7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Image 16" descr="logo banque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15074" y="4857760"/>
              <a:ext cx="903287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8" descr="logo_supplychai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43372" y="5214950"/>
              <a:ext cx="13239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3" descr="Logo Groupe Casino Immobilier &amp; Developpemen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71802" y="2285992"/>
              <a:ext cx="198120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20" descr="Sans tit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71604" y="3500438"/>
              <a:ext cx="1428760" cy="51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 txBox="1">
            <a:spLocks noGrp="1"/>
          </p:cNvSpPr>
          <p:nvPr/>
        </p:nvSpPr>
        <p:spPr bwMode="auto">
          <a:xfrm>
            <a:off x="6553200" y="6400800"/>
            <a:ext cx="229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DB59E09B-11D3-4A70-BB46-E0822B34CA89}" type="slidenum">
              <a:rPr lang="fr-FR" sz="1000" b="0">
                <a:solidFill>
                  <a:srgbClr val="808080"/>
                </a:solidFill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sz="1000" b="0">
              <a:solidFill>
                <a:srgbClr val="808080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Handipacte</a:t>
            </a:r>
            <a:r>
              <a:rPr lang="fr-FR" dirty="0" smtClean="0"/>
              <a:t> : une organisation améliorée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37046956"/>
              </p:ext>
            </p:extLst>
          </p:nvPr>
        </p:nvGraphicFramePr>
        <p:xfrm>
          <a:off x="-36512" y="1397000"/>
          <a:ext cx="697709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égende à une bordure 1 6"/>
          <p:cNvSpPr/>
          <p:nvPr/>
        </p:nvSpPr>
        <p:spPr bwMode="auto">
          <a:xfrm>
            <a:off x="6948264" y="1653580"/>
            <a:ext cx="2088232" cy="1656184"/>
          </a:xfrm>
          <a:prstGeom prst="accentCallout1">
            <a:avLst>
              <a:gd name="adj1" fmla="val 18750"/>
              <a:gd name="adj2" fmla="val -8333"/>
              <a:gd name="adj3" fmla="val 103298"/>
              <a:gd name="adj4" fmla="val -123477"/>
            </a:avLst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7338" marR="0" indent="-287338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7"/>
              </a:buBlip>
              <a:tabLst/>
            </a:pPr>
            <a:r>
              <a:rPr lang="fr-FR" sz="1600" dirty="0" smtClean="0">
                <a:solidFill>
                  <a:schemeClr val="bg2">
                    <a:lumMod val="75000"/>
                  </a:schemeClr>
                </a:solidFill>
              </a:rPr>
              <a:t>2011 : Nomination d’un médecin de Santé au Travail Référent Groupe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20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Handipacte : une histoire d’entreprise</a:t>
            </a:r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gray">
          <a:xfrm>
            <a:off x="2192338" y="3521075"/>
            <a:ext cx="27162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fr-FR" sz="1200" b="1"/>
              <a:t>2009</a:t>
            </a:r>
            <a:endParaRPr lang="fr-FR" sz="1200" b="1" baseline="30000"/>
          </a:p>
        </p:txBody>
      </p:sp>
      <p:sp>
        <p:nvSpPr>
          <p:cNvPr id="25603" name="Line 8"/>
          <p:cNvSpPr>
            <a:spLocks noChangeShapeType="1"/>
          </p:cNvSpPr>
          <p:nvPr/>
        </p:nvSpPr>
        <p:spPr bwMode="gray">
          <a:xfrm>
            <a:off x="2173288" y="3843338"/>
            <a:ext cx="157321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3819525" y="3636963"/>
            <a:ext cx="731838" cy="195262"/>
            <a:chOff x="1812" y="797"/>
            <a:chExt cx="519" cy="204"/>
          </a:xfrm>
        </p:grpSpPr>
        <p:sp>
          <p:nvSpPr>
            <p:cNvPr id="25641" name="Freeform 10"/>
            <p:cNvSpPr>
              <a:spLocks/>
            </p:cNvSpPr>
            <p:nvPr/>
          </p:nvSpPr>
          <p:spPr bwMode="gray">
            <a:xfrm>
              <a:off x="1991" y="797"/>
              <a:ext cx="340" cy="204"/>
            </a:xfrm>
            <a:custGeom>
              <a:avLst/>
              <a:gdLst>
                <a:gd name="T0" fmla="*/ 27 w 680"/>
                <a:gd name="T1" fmla="*/ 51 h 408"/>
                <a:gd name="T2" fmla="*/ 85 w 680"/>
                <a:gd name="T3" fmla="*/ 25 h 408"/>
                <a:gd name="T4" fmla="*/ 27 w 680"/>
                <a:gd name="T5" fmla="*/ 0 h 408"/>
                <a:gd name="T6" fmla="*/ 27 w 680"/>
                <a:gd name="T7" fmla="*/ 13 h 408"/>
                <a:gd name="T8" fmla="*/ 0 w 680"/>
                <a:gd name="T9" fmla="*/ 13 h 408"/>
                <a:gd name="T10" fmla="*/ 0 w 680"/>
                <a:gd name="T11" fmla="*/ 38 h 408"/>
                <a:gd name="T12" fmla="*/ 27 w 680"/>
                <a:gd name="T13" fmla="*/ 38 h 408"/>
                <a:gd name="T14" fmla="*/ 27 w 680"/>
                <a:gd name="T15" fmla="*/ 51 h 408"/>
                <a:gd name="T16" fmla="*/ 27 w 680"/>
                <a:gd name="T17" fmla="*/ 51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0"/>
                <a:gd name="T28" fmla="*/ 0 h 408"/>
                <a:gd name="T29" fmla="*/ 680 w 680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0" h="408">
                  <a:moveTo>
                    <a:pt x="222" y="408"/>
                  </a:moveTo>
                  <a:lnTo>
                    <a:pt x="680" y="196"/>
                  </a:lnTo>
                  <a:lnTo>
                    <a:pt x="222" y="0"/>
                  </a:lnTo>
                  <a:lnTo>
                    <a:pt x="222" y="108"/>
                  </a:lnTo>
                  <a:lnTo>
                    <a:pt x="0" y="108"/>
                  </a:lnTo>
                  <a:lnTo>
                    <a:pt x="0" y="302"/>
                  </a:lnTo>
                  <a:lnTo>
                    <a:pt x="222" y="302"/>
                  </a:lnTo>
                  <a:lnTo>
                    <a:pt x="222" y="408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42" name="Freeform 11"/>
            <p:cNvSpPr>
              <a:spLocks/>
            </p:cNvSpPr>
            <p:nvPr/>
          </p:nvSpPr>
          <p:spPr bwMode="gray">
            <a:xfrm>
              <a:off x="1910" y="851"/>
              <a:ext cx="59" cy="97"/>
            </a:xfrm>
            <a:custGeom>
              <a:avLst/>
              <a:gdLst>
                <a:gd name="T0" fmla="*/ 0 w 118"/>
                <a:gd name="T1" fmla="*/ 0 h 194"/>
                <a:gd name="T2" fmla="*/ 15 w 118"/>
                <a:gd name="T3" fmla="*/ 0 h 194"/>
                <a:gd name="T4" fmla="*/ 15 w 118"/>
                <a:gd name="T5" fmla="*/ 24 h 194"/>
                <a:gd name="T6" fmla="*/ 0 w 118"/>
                <a:gd name="T7" fmla="*/ 24 h 194"/>
                <a:gd name="T8" fmla="*/ 0 w 118"/>
                <a:gd name="T9" fmla="*/ 0 h 194"/>
                <a:gd name="T10" fmla="*/ 0 w 118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94"/>
                <a:gd name="T20" fmla="*/ 118 w 118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94">
                  <a:moveTo>
                    <a:pt x="0" y="0"/>
                  </a:moveTo>
                  <a:lnTo>
                    <a:pt x="118" y="0"/>
                  </a:lnTo>
                  <a:lnTo>
                    <a:pt x="118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43" name="Freeform 12"/>
            <p:cNvSpPr>
              <a:spLocks/>
            </p:cNvSpPr>
            <p:nvPr/>
          </p:nvSpPr>
          <p:spPr bwMode="gray">
            <a:xfrm>
              <a:off x="1858" y="851"/>
              <a:ext cx="34" cy="97"/>
            </a:xfrm>
            <a:custGeom>
              <a:avLst/>
              <a:gdLst>
                <a:gd name="T0" fmla="*/ 0 w 69"/>
                <a:gd name="T1" fmla="*/ 0 h 194"/>
                <a:gd name="T2" fmla="*/ 8 w 69"/>
                <a:gd name="T3" fmla="*/ 0 h 194"/>
                <a:gd name="T4" fmla="*/ 8 w 69"/>
                <a:gd name="T5" fmla="*/ 24 h 194"/>
                <a:gd name="T6" fmla="*/ 0 w 69"/>
                <a:gd name="T7" fmla="*/ 24 h 194"/>
                <a:gd name="T8" fmla="*/ 0 w 69"/>
                <a:gd name="T9" fmla="*/ 0 h 194"/>
                <a:gd name="T10" fmla="*/ 0 w 69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94"/>
                <a:gd name="T20" fmla="*/ 69 w 69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94">
                  <a:moveTo>
                    <a:pt x="0" y="0"/>
                  </a:moveTo>
                  <a:lnTo>
                    <a:pt x="69" y="0"/>
                  </a:lnTo>
                  <a:lnTo>
                    <a:pt x="69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44" name="Freeform 13"/>
            <p:cNvSpPr>
              <a:spLocks/>
            </p:cNvSpPr>
            <p:nvPr/>
          </p:nvSpPr>
          <p:spPr bwMode="gray">
            <a:xfrm>
              <a:off x="1812" y="851"/>
              <a:ext cx="22" cy="97"/>
            </a:xfrm>
            <a:custGeom>
              <a:avLst/>
              <a:gdLst>
                <a:gd name="T0" fmla="*/ 0 w 44"/>
                <a:gd name="T1" fmla="*/ 0 h 194"/>
                <a:gd name="T2" fmla="*/ 6 w 44"/>
                <a:gd name="T3" fmla="*/ 0 h 194"/>
                <a:gd name="T4" fmla="*/ 6 w 44"/>
                <a:gd name="T5" fmla="*/ 24 h 194"/>
                <a:gd name="T6" fmla="*/ 0 w 44"/>
                <a:gd name="T7" fmla="*/ 24 h 194"/>
                <a:gd name="T8" fmla="*/ 0 w 44"/>
                <a:gd name="T9" fmla="*/ 0 h 194"/>
                <a:gd name="T10" fmla="*/ 0 w 44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4"/>
                <a:gd name="T20" fmla="*/ 44 w 44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4">
                  <a:moveTo>
                    <a:pt x="0" y="0"/>
                  </a:moveTo>
                  <a:lnTo>
                    <a:pt x="44" y="0"/>
                  </a:lnTo>
                  <a:lnTo>
                    <a:pt x="44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gray">
          <a:xfrm>
            <a:off x="2211388" y="4095750"/>
            <a:ext cx="27162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fr-FR" sz="1200" b="1"/>
              <a:t>2011</a:t>
            </a:r>
            <a:endParaRPr lang="fr-FR" sz="1200" b="1" baseline="30000"/>
          </a:p>
        </p:txBody>
      </p:sp>
      <p:sp>
        <p:nvSpPr>
          <p:cNvPr id="25606" name="AutoShape 15"/>
          <p:cNvSpPr>
            <a:spLocks noChangeArrowheads="1"/>
          </p:cNvSpPr>
          <p:nvPr/>
        </p:nvSpPr>
        <p:spPr bwMode="gray">
          <a:xfrm>
            <a:off x="4637088" y="4119563"/>
            <a:ext cx="3267075" cy="387350"/>
          </a:xfrm>
          <a:prstGeom prst="roundRect">
            <a:avLst>
              <a:gd name="adj" fmla="val 34421"/>
            </a:avLst>
          </a:prstGeom>
          <a:solidFill>
            <a:schemeClr val="tx2"/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400" b="1">
                <a:solidFill>
                  <a:schemeClr val="bg1"/>
                </a:solidFill>
              </a:rPr>
              <a:t>5ème accord groupe Handipacte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5607" name="Line 16"/>
          <p:cNvSpPr>
            <a:spLocks noChangeShapeType="1"/>
          </p:cNvSpPr>
          <p:nvPr/>
        </p:nvSpPr>
        <p:spPr bwMode="gray">
          <a:xfrm>
            <a:off x="2179638" y="4418013"/>
            <a:ext cx="157321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5608" name="Group 17"/>
          <p:cNvGrpSpPr>
            <a:grpSpLocks/>
          </p:cNvGrpSpPr>
          <p:nvPr/>
        </p:nvGrpSpPr>
        <p:grpSpPr bwMode="auto">
          <a:xfrm>
            <a:off x="3825875" y="4211638"/>
            <a:ext cx="731838" cy="195262"/>
            <a:chOff x="1812" y="797"/>
            <a:chExt cx="519" cy="204"/>
          </a:xfrm>
        </p:grpSpPr>
        <p:sp>
          <p:nvSpPr>
            <p:cNvPr id="25637" name="Freeform 18"/>
            <p:cNvSpPr>
              <a:spLocks/>
            </p:cNvSpPr>
            <p:nvPr/>
          </p:nvSpPr>
          <p:spPr bwMode="gray">
            <a:xfrm>
              <a:off x="1991" y="797"/>
              <a:ext cx="340" cy="204"/>
            </a:xfrm>
            <a:custGeom>
              <a:avLst/>
              <a:gdLst>
                <a:gd name="T0" fmla="*/ 27 w 680"/>
                <a:gd name="T1" fmla="*/ 51 h 408"/>
                <a:gd name="T2" fmla="*/ 85 w 680"/>
                <a:gd name="T3" fmla="*/ 25 h 408"/>
                <a:gd name="T4" fmla="*/ 27 w 680"/>
                <a:gd name="T5" fmla="*/ 0 h 408"/>
                <a:gd name="T6" fmla="*/ 27 w 680"/>
                <a:gd name="T7" fmla="*/ 13 h 408"/>
                <a:gd name="T8" fmla="*/ 0 w 680"/>
                <a:gd name="T9" fmla="*/ 13 h 408"/>
                <a:gd name="T10" fmla="*/ 0 w 680"/>
                <a:gd name="T11" fmla="*/ 38 h 408"/>
                <a:gd name="T12" fmla="*/ 27 w 680"/>
                <a:gd name="T13" fmla="*/ 38 h 408"/>
                <a:gd name="T14" fmla="*/ 27 w 680"/>
                <a:gd name="T15" fmla="*/ 51 h 408"/>
                <a:gd name="T16" fmla="*/ 27 w 680"/>
                <a:gd name="T17" fmla="*/ 51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0"/>
                <a:gd name="T28" fmla="*/ 0 h 408"/>
                <a:gd name="T29" fmla="*/ 680 w 680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0" h="408">
                  <a:moveTo>
                    <a:pt x="222" y="408"/>
                  </a:moveTo>
                  <a:lnTo>
                    <a:pt x="680" y="196"/>
                  </a:lnTo>
                  <a:lnTo>
                    <a:pt x="222" y="0"/>
                  </a:lnTo>
                  <a:lnTo>
                    <a:pt x="222" y="108"/>
                  </a:lnTo>
                  <a:lnTo>
                    <a:pt x="0" y="108"/>
                  </a:lnTo>
                  <a:lnTo>
                    <a:pt x="0" y="302"/>
                  </a:lnTo>
                  <a:lnTo>
                    <a:pt x="222" y="302"/>
                  </a:lnTo>
                  <a:lnTo>
                    <a:pt x="222" y="408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38" name="Freeform 19"/>
            <p:cNvSpPr>
              <a:spLocks/>
            </p:cNvSpPr>
            <p:nvPr/>
          </p:nvSpPr>
          <p:spPr bwMode="gray">
            <a:xfrm>
              <a:off x="1910" y="851"/>
              <a:ext cx="59" cy="97"/>
            </a:xfrm>
            <a:custGeom>
              <a:avLst/>
              <a:gdLst>
                <a:gd name="T0" fmla="*/ 0 w 118"/>
                <a:gd name="T1" fmla="*/ 0 h 194"/>
                <a:gd name="T2" fmla="*/ 15 w 118"/>
                <a:gd name="T3" fmla="*/ 0 h 194"/>
                <a:gd name="T4" fmla="*/ 15 w 118"/>
                <a:gd name="T5" fmla="*/ 24 h 194"/>
                <a:gd name="T6" fmla="*/ 0 w 118"/>
                <a:gd name="T7" fmla="*/ 24 h 194"/>
                <a:gd name="T8" fmla="*/ 0 w 118"/>
                <a:gd name="T9" fmla="*/ 0 h 194"/>
                <a:gd name="T10" fmla="*/ 0 w 118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94"/>
                <a:gd name="T20" fmla="*/ 118 w 118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94">
                  <a:moveTo>
                    <a:pt x="0" y="0"/>
                  </a:moveTo>
                  <a:lnTo>
                    <a:pt x="118" y="0"/>
                  </a:lnTo>
                  <a:lnTo>
                    <a:pt x="118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39" name="Freeform 20"/>
            <p:cNvSpPr>
              <a:spLocks/>
            </p:cNvSpPr>
            <p:nvPr/>
          </p:nvSpPr>
          <p:spPr bwMode="gray">
            <a:xfrm>
              <a:off x="1858" y="851"/>
              <a:ext cx="34" cy="97"/>
            </a:xfrm>
            <a:custGeom>
              <a:avLst/>
              <a:gdLst>
                <a:gd name="T0" fmla="*/ 0 w 69"/>
                <a:gd name="T1" fmla="*/ 0 h 194"/>
                <a:gd name="T2" fmla="*/ 8 w 69"/>
                <a:gd name="T3" fmla="*/ 0 h 194"/>
                <a:gd name="T4" fmla="*/ 8 w 69"/>
                <a:gd name="T5" fmla="*/ 24 h 194"/>
                <a:gd name="T6" fmla="*/ 0 w 69"/>
                <a:gd name="T7" fmla="*/ 24 h 194"/>
                <a:gd name="T8" fmla="*/ 0 w 69"/>
                <a:gd name="T9" fmla="*/ 0 h 194"/>
                <a:gd name="T10" fmla="*/ 0 w 69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94"/>
                <a:gd name="T20" fmla="*/ 69 w 69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94">
                  <a:moveTo>
                    <a:pt x="0" y="0"/>
                  </a:moveTo>
                  <a:lnTo>
                    <a:pt x="69" y="0"/>
                  </a:lnTo>
                  <a:lnTo>
                    <a:pt x="69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40" name="Freeform 21"/>
            <p:cNvSpPr>
              <a:spLocks/>
            </p:cNvSpPr>
            <p:nvPr/>
          </p:nvSpPr>
          <p:spPr bwMode="gray">
            <a:xfrm>
              <a:off x="1812" y="851"/>
              <a:ext cx="22" cy="97"/>
            </a:xfrm>
            <a:custGeom>
              <a:avLst/>
              <a:gdLst>
                <a:gd name="T0" fmla="*/ 0 w 44"/>
                <a:gd name="T1" fmla="*/ 0 h 194"/>
                <a:gd name="T2" fmla="*/ 6 w 44"/>
                <a:gd name="T3" fmla="*/ 0 h 194"/>
                <a:gd name="T4" fmla="*/ 6 w 44"/>
                <a:gd name="T5" fmla="*/ 24 h 194"/>
                <a:gd name="T6" fmla="*/ 0 w 44"/>
                <a:gd name="T7" fmla="*/ 24 h 194"/>
                <a:gd name="T8" fmla="*/ 0 w 44"/>
                <a:gd name="T9" fmla="*/ 0 h 194"/>
                <a:gd name="T10" fmla="*/ 0 w 44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4"/>
                <a:gd name="T20" fmla="*/ 44 w 44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4">
                  <a:moveTo>
                    <a:pt x="0" y="0"/>
                  </a:moveTo>
                  <a:lnTo>
                    <a:pt x="44" y="0"/>
                  </a:lnTo>
                  <a:lnTo>
                    <a:pt x="44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</p:grpSp>
      <p:sp>
        <p:nvSpPr>
          <p:cNvPr id="25609" name="Rectangle 22"/>
          <p:cNvSpPr>
            <a:spLocks noChangeArrowheads="1"/>
          </p:cNvSpPr>
          <p:nvPr/>
        </p:nvSpPr>
        <p:spPr bwMode="gray">
          <a:xfrm>
            <a:off x="2143125" y="1649413"/>
            <a:ext cx="2716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fr-FR" sz="1200" b="1"/>
              <a:t>1995</a:t>
            </a:r>
            <a:endParaRPr lang="fr-FR" sz="1200" b="1" baseline="30000"/>
          </a:p>
        </p:txBody>
      </p:sp>
      <p:sp>
        <p:nvSpPr>
          <p:cNvPr id="25610" name="AutoShape 23"/>
          <p:cNvSpPr>
            <a:spLocks noChangeArrowheads="1"/>
          </p:cNvSpPr>
          <p:nvPr/>
        </p:nvSpPr>
        <p:spPr bwMode="gray">
          <a:xfrm>
            <a:off x="4640263" y="1643063"/>
            <a:ext cx="3263900" cy="417512"/>
          </a:xfrm>
          <a:prstGeom prst="roundRect">
            <a:avLst>
              <a:gd name="adj" fmla="val 34421"/>
            </a:avLst>
          </a:prstGeom>
          <a:solidFill>
            <a:schemeClr val="tx2"/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400" b="1">
                <a:solidFill>
                  <a:schemeClr val="bg1"/>
                </a:solidFill>
              </a:rPr>
              <a:t>1</a:t>
            </a:r>
            <a:r>
              <a:rPr lang="fr-FR" sz="1400" b="1" baseline="30000">
                <a:solidFill>
                  <a:schemeClr val="bg1"/>
                </a:solidFill>
              </a:rPr>
              <a:t>er</a:t>
            </a:r>
            <a:r>
              <a:rPr lang="fr-FR" sz="1400" b="1">
                <a:solidFill>
                  <a:schemeClr val="bg1"/>
                </a:solidFill>
              </a:rPr>
              <a:t> accord groupe Handipacte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611" name="Line 24"/>
          <p:cNvSpPr>
            <a:spLocks noChangeShapeType="1"/>
          </p:cNvSpPr>
          <p:nvPr/>
        </p:nvSpPr>
        <p:spPr bwMode="gray">
          <a:xfrm>
            <a:off x="2195513" y="1971675"/>
            <a:ext cx="157321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5612" name="Group 25"/>
          <p:cNvGrpSpPr>
            <a:grpSpLocks/>
          </p:cNvGrpSpPr>
          <p:nvPr/>
        </p:nvGrpSpPr>
        <p:grpSpPr bwMode="auto">
          <a:xfrm>
            <a:off x="3841750" y="1765300"/>
            <a:ext cx="731838" cy="195263"/>
            <a:chOff x="1812" y="797"/>
            <a:chExt cx="519" cy="204"/>
          </a:xfrm>
        </p:grpSpPr>
        <p:sp>
          <p:nvSpPr>
            <p:cNvPr id="25633" name="Freeform 26"/>
            <p:cNvSpPr>
              <a:spLocks/>
            </p:cNvSpPr>
            <p:nvPr/>
          </p:nvSpPr>
          <p:spPr bwMode="gray">
            <a:xfrm>
              <a:off x="1991" y="797"/>
              <a:ext cx="340" cy="204"/>
            </a:xfrm>
            <a:custGeom>
              <a:avLst/>
              <a:gdLst>
                <a:gd name="T0" fmla="*/ 27 w 680"/>
                <a:gd name="T1" fmla="*/ 51 h 408"/>
                <a:gd name="T2" fmla="*/ 85 w 680"/>
                <a:gd name="T3" fmla="*/ 25 h 408"/>
                <a:gd name="T4" fmla="*/ 27 w 680"/>
                <a:gd name="T5" fmla="*/ 0 h 408"/>
                <a:gd name="T6" fmla="*/ 27 w 680"/>
                <a:gd name="T7" fmla="*/ 13 h 408"/>
                <a:gd name="T8" fmla="*/ 0 w 680"/>
                <a:gd name="T9" fmla="*/ 13 h 408"/>
                <a:gd name="T10" fmla="*/ 0 w 680"/>
                <a:gd name="T11" fmla="*/ 38 h 408"/>
                <a:gd name="T12" fmla="*/ 27 w 680"/>
                <a:gd name="T13" fmla="*/ 38 h 408"/>
                <a:gd name="T14" fmla="*/ 27 w 680"/>
                <a:gd name="T15" fmla="*/ 51 h 408"/>
                <a:gd name="T16" fmla="*/ 27 w 680"/>
                <a:gd name="T17" fmla="*/ 51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0"/>
                <a:gd name="T28" fmla="*/ 0 h 408"/>
                <a:gd name="T29" fmla="*/ 680 w 680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0" h="408">
                  <a:moveTo>
                    <a:pt x="222" y="408"/>
                  </a:moveTo>
                  <a:lnTo>
                    <a:pt x="680" y="196"/>
                  </a:lnTo>
                  <a:lnTo>
                    <a:pt x="222" y="0"/>
                  </a:lnTo>
                  <a:lnTo>
                    <a:pt x="222" y="108"/>
                  </a:lnTo>
                  <a:lnTo>
                    <a:pt x="0" y="108"/>
                  </a:lnTo>
                  <a:lnTo>
                    <a:pt x="0" y="302"/>
                  </a:lnTo>
                  <a:lnTo>
                    <a:pt x="222" y="302"/>
                  </a:lnTo>
                  <a:lnTo>
                    <a:pt x="222" y="408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34" name="Freeform 27"/>
            <p:cNvSpPr>
              <a:spLocks/>
            </p:cNvSpPr>
            <p:nvPr/>
          </p:nvSpPr>
          <p:spPr bwMode="gray">
            <a:xfrm>
              <a:off x="1910" y="851"/>
              <a:ext cx="59" cy="97"/>
            </a:xfrm>
            <a:custGeom>
              <a:avLst/>
              <a:gdLst>
                <a:gd name="T0" fmla="*/ 0 w 118"/>
                <a:gd name="T1" fmla="*/ 0 h 194"/>
                <a:gd name="T2" fmla="*/ 15 w 118"/>
                <a:gd name="T3" fmla="*/ 0 h 194"/>
                <a:gd name="T4" fmla="*/ 15 w 118"/>
                <a:gd name="T5" fmla="*/ 24 h 194"/>
                <a:gd name="T6" fmla="*/ 0 w 118"/>
                <a:gd name="T7" fmla="*/ 24 h 194"/>
                <a:gd name="T8" fmla="*/ 0 w 118"/>
                <a:gd name="T9" fmla="*/ 0 h 194"/>
                <a:gd name="T10" fmla="*/ 0 w 118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94"/>
                <a:gd name="T20" fmla="*/ 118 w 118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94">
                  <a:moveTo>
                    <a:pt x="0" y="0"/>
                  </a:moveTo>
                  <a:lnTo>
                    <a:pt x="118" y="0"/>
                  </a:lnTo>
                  <a:lnTo>
                    <a:pt x="118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35" name="Freeform 28"/>
            <p:cNvSpPr>
              <a:spLocks/>
            </p:cNvSpPr>
            <p:nvPr/>
          </p:nvSpPr>
          <p:spPr bwMode="gray">
            <a:xfrm>
              <a:off x="1858" y="851"/>
              <a:ext cx="34" cy="97"/>
            </a:xfrm>
            <a:custGeom>
              <a:avLst/>
              <a:gdLst>
                <a:gd name="T0" fmla="*/ 0 w 69"/>
                <a:gd name="T1" fmla="*/ 0 h 194"/>
                <a:gd name="T2" fmla="*/ 8 w 69"/>
                <a:gd name="T3" fmla="*/ 0 h 194"/>
                <a:gd name="T4" fmla="*/ 8 w 69"/>
                <a:gd name="T5" fmla="*/ 24 h 194"/>
                <a:gd name="T6" fmla="*/ 0 w 69"/>
                <a:gd name="T7" fmla="*/ 24 h 194"/>
                <a:gd name="T8" fmla="*/ 0 w 69"/>
                <a:gd name="T9" fmla="*/ 0 h 194"/>
                <a:gd name="T10" fmla="*/ 0 w 69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94"/>
                <a:gd name="T20" fmla="*/ 69 w 69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94">
                  <a:moveTo>
                    <a:pt x="0" y="0"/>
                  </a:moveTo>
                  <a:lnTo>
                    <a:pt x="69" y="0"/>
                  </a:lnTo>
                  <a:lnTo>
                    <a:pt x="69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36" name="Freeform 29"/>
            <p:cNvSpPr>
              <a:spLocks/>
            </p:cNvSpPr>
            <p:nvPr/>
          </p:nvSpPr>
          <p:spPr bwMode="gray">
            <a:xfrm>
              <a:off x="1812" y="851"/>
              <a:ext cx="22" cy="97"/>
            </a:xfrm>
            <a:custGeom>
              <a:avLst/>
              <a:gdLst>
                <a:gd name="T0" fmla="*/ 0 w 44"/>
                <a:gd name="T1" fmla="*/ 0 h 194"/>
                <a:gd name="T2" fmla="*/ 6 w 44"/>
                <a:gd name="T3" fmla="*/ 0 h 194"/>
                <a:gd name="T4" fmla="*/ 6 w 44"/>
                <a:gd name="T5" fmla="*/ 24 h 194"/>
                <a:gd name="T6" fmla="*/ 0 w 44"/>
                <a:gd name="T7" fmla="*/ 24 h 194"/>
                <a:gd name="T8" fmla="*/ 0 w 44"/>
                <a:gd name="T9" fmla="*/ 0 h 194"/>
                <a:gd name="T10" fmla="*/ 0 w 44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4"/>
                <a:gd name="T20" fmla="*/ 44 w 44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4">
                  <a:moveTo>
                    <a:pt x="0" y="0"/>
                  </a:moveTo>
                  <a:lnTo>
                    <a:pt x="44" y="0"/>
                  </a:lnTo>
                  <a:lnTo>
                    <a:pt x="44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</p:grpSp>
      <p:sp>
        <p:nvSpPr>
          <p:cNvPr id="25613" name="Rectangle 30"/>
          <p:cNvSpPr>
            <a:spLocks noChangeArrowheads="1"/>
          </p:cNvSpPr>
          <p:nvPr/>
        </p:nvSpPr>
        <p:spPr bwMode="gray">
          <a:xfrm>
            <a:off x="2163763" y="2947988"/>
            <a:ext cx="2716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fr-FR" sz="1200" b="1"/>
              <a:t>2009</a:t>
            </a:r>
            <a:endParaRPr lang="fr-FR" sz="1200" b="1" baseline="30000"/>
          </a:p>
        </p:txBody>
      </p:sp>
      <p:sp>
        <p:nvSpPr>
          <p:cNvPr id="25614" name="AutoShape 31"/>
          <p:cNvSpPr>
            <a:spLocks noChangeArrowheads="1"/>
          </p:cNvSpPr>
          <p:nvPr/>
        </p:nvSpPr>
        <p:spPr bwMode="gray">
          <a:xfrm>
            <a:off x="4640263" y="2867025"/>
            <a:ext cx="3244850" cy="460375"/>
          </a:xfrm>
          <a:prstGeom prst="roundRect">
            <a:avLst>
              <a:gd name="adj" fmla="val 34421"/>
            </a:avLst>
          </a:prstGeom>
          <a:solidFill>
            <a:schemeClr val="tx2"/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400" b="1">
                <a:solidFill>
                  <a:schemeClr val="bg1"/>
                </a:solidFill>
              </a:rPr>
              <a:t>Label Diversité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615" name="Line 32"/>
          <p:cNvSpPr>
            <a:spLocks noChangeShapeType="1"/>
          </p:cNvSpPr>
          <p:nvPr/>
        </p:nvSpPr>
        <p:spPr bwMode="gray">
          <a:xfrm>
            <a:off x="2225675" y="3238500"/>
            <a:ext cx="157321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5616" name="Group 33"/>
          <p:cNvGrpSpPr>
            <a:grpSpLocks/>
          </p:cNvGrpSpPr>
          <p:nvPr/>
        </p:nvGrpSpPr>
        <p:grpSpPr bwMode="auto">
          <a:xfrm>
            <a:off x="3871913" y="3032125"/>
            <a:ext cx="731837" cy="195263"/>
            <a:chOff x="1812" y="797"/>
            <a:chExt cx="519" cy="204"/>
          </a:xfrm>
        </p:grpSpPr>
        <p:sp>
          <p:nvSpPr>
            <p:cNvPr id="25629" name="Freeform 34"/>
            <p:cNvSpPr>
              <a:spLocks/>
            </p:cNvSpPr>
            <p:nvPr/>
          </p:nvSpPr>
          <p:spPr bwMode="gray">
            <a:xfrm>
              <a:off x="1991" y="797"/>
              <a:ext cx="340" cy="204"/>
            </a:xfrm>
            <a:custGeom>
              <a:avLst/>
              <a:gdLst>
                <a:gd name="T0" fmla="*/ 27 w 680"/>
                <a:gd name="T1" fmla="*/ 51 h 408"/>
                <a:gd name="T2" fmla="*/ 85 w 680"/>
                <a:gd name="T3" fmla="*/ 25 h 408"/>
                <a:gd name="T4" fmla="*/ 27 w 680"/>
                <a:gd name="T5" fmla="*/ 0 h 408"/>
                <a:gd name="T6" fmla="*/ 27 w 680"/>
                <a:gd name="T7" fmla="*/ 13 h 408"/>
                <a:gd name="T8" fmla="*/ 0 w 680"/>
                <a:gd name="T9" fmla="*/ 13 h 408"/>
                <a:gd name="T10" fmla="*/ 0 w 680"/>
                <a:gd name="T11" fmla="*/ 38 h 408"/>
                <a:gd name="T12" fmla="*/ 27 w 680"/>
                <a:gd name="T13" fmla="*/ 38 h 408"/>
                <a:gd name="T14" fmla="*/ 27 w 680"/>
                <a:gd name="T15" fmla="*/ 51 h 408"/>
                <a:gd name="T16" fmla="*/ 27 w 680"/>
                <a:gd name="T17" fmla="*/ 51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0"/>
                <a:gd name="T28" fmla="*/ 0 h 408"/>
                <a:gd name="T29" fmla="*/ 680 w 680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0" h="408">
                  <a:moveTo>
                    <a:pt x="222" y="408"/>
                  </a:moveTo>
                  <a:lnTo>
                    <a:pt x="680" y="196"/>
                  </a:lnTo>
                  <a:lnTo>
                    <a:pt x="222" y="0"/>
                  </a:lnTo>
                  <a:lnTo>
                    <a:pt x="222" y="108"/>
                  </a:lnTo>
                  <a:lnTo>
                    <a:pt x="0" y="108"/>
                  </a:lnTo>
                  <a:lnTo>
                    <a:pt x="0" y="302"/>
                  </a:lnTo>
                  <a:lnTo>
                    <a:pt x="222" y="302"/>
                  </a:lnTo>
                  <a:lnTo>
                    <a:pt x="222" y="408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30" name="Freeform 35"/>
            <p:cNvSpPr>
              <a:spLocks/>
            </p:cNvSpPr>
            <p:nvPr/>
          </p:nvSpPr>
          <p:spPr bwMode="gray">
            <a:xfrm>
              <a:off x="1910" y="851"/>
              <a:ext cx="59" cy="97"/>
            </a:xfrm>
            <a:custGeom>
              <a:avLst/>
              <a:gdLst>
                <a:gd name="T0" fmla="*/ 0 w 118"/>
                <a:gd name="T1" fmla="*/ 0 h 194"/>
                <a:gd name="T2" fmla="*/ 15 w 118"/>
                <a:gd name="T3" fmla="*/ 0 h 194"/>
                <a:gd name="T4" fmla="*/ 15 w 118"/>
                <a:gd name="T5" fmla="*/ 24 h 194"/>
                <a:gd name="T6" fmla="*/ 0 w 118"/>
                <a:gd name="T7" fmla="*/ 24 h 194"/>
                <a:gd name="T8" fmla="*/ 0 w 118"/>
                <a:gd name="T9" fmla="*/ 0 h 194"/>
                <a:gd name="T10" fmla="*/ 0 w 118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94"/>
                <a:gd name="T20" fmla="*/ 118 w 118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94">
                  <a:moveTo>
                    <a:pt x="0" y="0"/>
                  </a:moveTo>
                  <a:lnTo>
                    <a:pt x="118" y="0"/>
                  </a:lnTo>
                  <a:lnTo>
                    <a:pt x="118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31" name="Freeform 36"/>
            <p:cNvSpPr>
              <a:spLocks/>
            </p:cNvSpPr>
            <p:nvPr/>
          </p:nvSpPr>
          <p:spPr bwMode="gray">
            <a:xfrm>
              <a:off x="1858" y="851"/>
              <a:ext cx="34" cy="97"/>
            </a:xfrm>
            <a:custGeom>
              <a:avLst/>
              <a:gdLst>
                <a:gd name="T0" fmla="*/ 0 w 69"/>
                <a:gd name="T1" fmla="*/ 0 h 194"/>
                <a:gd name="T2" fmla="*/ 8 w 69"/>
                <a:gd name="T3" fmla="*/ 0 h 194"/>
                <a:gd name="T4" fmla="*/ 8 w 69"/>
                <a:gd name="T5" fmla="*/ 24 h 194"/>
                <a:gd name="T6" fmla="*/ 0 w 69"/>
                <a:gd name="T7" fmla="*/ 24 h 194"/>
                <a:gd name="T8" fmla="*/ 0 w 69"/>
                <a:gd name="T9" fmla="*/ 0 h 194"/>
                <a:gd name="T10" fmla="*/ 0 w 69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94"/>
                <a:gd name="T20" fmla="*/ 69 w 69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94">
                  <a:moveTo>
                    <a:pt x="0" y="0"/>
                  </a:moveTo>
                  <a:lnTo>
                    <a:pt x="69" y="0"/>
                  </a:lnTo>
                  <a:lnTo>
                    <a:pt x="69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32" name="Freeform 37"/>
            <p:cNvSpPr>
              <a:spLocks/>
            </p:cNvSpPr>
            <p:nvPr/>
          </p:nvSpPr>
          <p:spPr bwMode="gray">
            <a:xfrm>
              <a:off x="1812" y="851"/>
              <a:ext cx="22" cy="97"/>
            </a:xfrm>
            <a:custGeom>
              <a:avLst/>
              <a:gdLst>
                <a:gd name="T0" fmla="*/ 0 w 44"/>
                <a:gd name="T1" fmla="*/ 0 h 194"/>
                <a:gd name="T2" fmla="*/ 6 w 44"/>
                <a:gd name="T3" fmla="*/ 0 h 194"/>
                <a:gd name="T4" fmla="*/ 6 w 44"/>
                <a:gd name="T5" fmla="*/ 24 h 194"/>
                <a:gd name="T6" fmla="*/ 0 w 44"/>
                <a:gd name="T7" fmla="*/ 24 h 194"/>
                <a:gd name="T8" fmla="*/ 0 w 44"/>
                <a:gd name="T9" fmla="*/ 0 h 194"/>
                <a:gd name="T10" fmla="*/ 0 w 44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4"/>
                <a:gd name="T20" fmla="*/ 44 w 44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4">
                  <a:moveTo>
                    <a:pt x="0" y="0"/>
                  </a:moveTo>
                  <a:lnTo>
                    <a:pt x="44" y="0"/>
                  </a:lnTo>
                  <a:lnTo>
                    <a:pt x="44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</p:grpSp>
      <p:sp>
        <p:nvSpPr>
          <p:cNvPr id="25617" name="AutoShape 50"/>
          <p:cNvSpPr>
            <a:spLocks noChangeArrowheads="1"/>
          </p:cNvSpPr>
          <p:nvPr/>
        </p:nvSpPr>
        <p:spPr bwMode="gray">
          <a:xfrm>
            <a:off x="4640263" y="3516313"/>
            <a:ext cx="3244850" cy="415925"/>
          </a:xfrm>
          <a:prstGeom prst="roundRect">
            <a:avLst>
              <a:gd name="adj" fmla="val 34421"/>
            </a:avLst>
          </a:prstGeom>
          <a:solidFill>
            <a:schemeClr val="tx2"/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400" b="1">
                <a:solidFill>
                  <a:schemeClr val="bg1"/>
                </a:solidFill>
              </a:rPr>
              <a:t>Global Compact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5618" name="Picture 53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494338"/>
            <a:ext cx="7794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Rectangle 74"/>
          <p:cNvSpPr>
            <a:spLocks noChangeArrowheads="1"/>
          </p:cNvSpPr>
          <p:nvPr/>
        </p:nvSpPr>
        <p:spPr bwMode="gray">
          <a:xfrm>
            <a:off x="2159000" y="2344738"/>
            <a:ext cx="2716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fr-FR" sz="1200" b="1"/>
              <a:t>2004</a:t>
            </a:r>
            <a:endParaRPr lang="fr-FR" sz="1200" b="1" baseline="30000"/>
          </a:p>
        </p:txBody>
      </p:sp>
      <p:sp>
        <p:nvSpPr>
          <p:cNvPr id="25620" name="AutoShape 75"/>
          <p:cNvSpPr>
            <a:spLocks noChangeArrowheads="1"/>
          </p:cNvSpPr>
          <p:nvPr/>
        </p:nvSpPr>
        <p:spPr bwMode="gray">
          <a:xfrm>
            <a:off x="4635500" y="2263775"/>
            <a:ext cx="3244850" cy="460375"/>
          </a:xfrm>
          <a:prstGeom prst="roundRect">
            <a:avLst>
              <a:gd name="adj" fmla="val 34421"/>
            </a:avLst>
          </a:prstGeom>
          <a:solidFill>
            <a:schemeClr val="tx2"/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400" b="1">
                <a:solidFill>
                  <a:schemeClr val="bg1"/>
                </a:solidFill>
              </a:rPr>
              <a:t>Charte de la Diversité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621" name="Line 76"/>
          <p:cNvSpPr>
            <a:spLocks noChangeShapeType="1"/>
          </p:cNvSpPr>
          <p:nvPr/>
        </p:nvSpPr>
        <p:spPr bwMode="gray">
          <a:xfrm>
            <a:off x="2220913" y="2635250"/>
            <a:ext cx="157321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5622" name="Group 77"/>
          <p:cNvGrpSpPr>
            <a:grpSpLocks/>
          </p:cNvGrpSpPr>
          <p:nvPr/>
        </p:nvGrpSpPr>
        <p:grpSpPr bwMode="auto">
          <a:xfrm>
            <a:off x="3867150" y="2428875"/>
            <a:ext cx="731838" cy="195263"/>
            <a:chOff x="1812" y="797"/>
            <a:chExt cx="519" cy="204"/>
          </a:xfrm>
        </p:grpSpPr>
        <p:sp>
          <p:nvSpPr>
            <p:cNvPr id="25625" name="Freeform 78"/>
            <p:cNvSpPr>
              <a:spLocks/>
            </p:cNvSpPr>
            <p:nvPr/>
          </p:nvSpPr>
          <p:spPr bwMode="gray">
            <a:xfrm>
              <a:off x="1991" y="797"/>
              <a:ext cx="340" cy="204"/>
            </a:xfrm>
            <a:custGeom>
              <a:avLst/>
              <a:gdLst>
                <a:gd name="T0" fmla="*/ 27 w 680"/>
                <a:gd name="T1" fmla="*/ 51 h 408"/>
                <a:gd name="T2" fmla="*/ 85 w 680"/>
                <a:gd name="T3" fmla="*/ 25 h 408"/>
                <a:gd name="T4" fmla="*/ 27 w 680"/>
                <a:gd name="T5" fmla="*/ 0 h 408"/>
                <a:gd name="T6" fmla="*/ 27 w 680"/>
                <a:gd name="T7" fmla="*/ 13 h 408"/>
                <a:gd name="T8" fmla="*/ 0 w 680"/>
                <a:gd name="T9" fmla="*/ 13 h 408"/>
                <a:gd name="T10" fmla="*/ 0 w 680"/>
                <a:gd name="T11" fmla="*/ 38 h 408"/>
                <a:gd name="T12" fmla="*/ 27 w 680"/>
                <a:gd name="T13" fmla="*/ 38 h 408"/>
                <a:gd name="T14" fmla="*/ 27 w 680"/>
                <a:gd name="T15" fmla="*/ 51 h 408"/>
                <a:gd name="T16" fmla="*/ 27 w 680"/>
                <a:gd name="T17" fmla="*/ 51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0"/>
                <a:gd name="T28" fmla="*/ 0 h 408"/>
                <a:gd name="T29" fmla="*/ 680 w 680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0" h="408">
                  <a:moveTo>
                    <a:pt x="222" y="408"/>
                  </a:moveTo>
                  <a:lnTo>
                    <a:pt x="680" y="196"/>
                  </a:lnTo>
                  <a:lnTo>
                    <a:pt x="222" y="0"/>
                  </a:lnTo>
                  <a:lnTo>
                    <a:pt x="222" y="108"/>
                  </a:lnTo>
                  <a:lnTo>
                    <a:pt x="0" y="108"/>
                  </a:lnTo>
                  <a:lnTo>
                    <a:pt x="0" y="302"/>
                  </a:lnTo>
                  <a:lnTo>
                    <a:pt x="222" y="302"/>
                  </a:lnTo>
                  <a:lnTo>
                    <a:pt x="222" y="408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26" name="Freeform 79"/>
            <p:cNvSpPr>
              <a:spLocks/>
            </p:cNvSpPr>
            <p:nvPr/>
          </p:nvSpPr>
          <p:spPr bwMode="gray">
            <a:xfrm>
              <a:off x="1910" y="851"/>
              <a:ext cx="59" cy="97"/>
            </a:xfrm>
            <a:custGeom>
              <a:avLst/>
              <a:gdLst>
                <a:gd name="T0" fmla="*/ 0 w 118"/>
                <a:gd name="T1" fmla="*/ 0 h 194"/>
                <a:gd name="T2" fmla="*/ 15 w 118"/>
                <a:gd name="T3" fmla="*/ 0 h 194"/>
                <a:gd name="T4" fmla="*/ 15 w 118"/>
                <a:gd name="T5" fmla="*/ 24 h 194"/>
                <a:gd name="T6" fmla="*/ 0 w 118"/>
                <a:gd name="T7" fmla="*/ 24 h 194"/>
                <a:gd name="T8" fmla="*/ 0 w 118"/>
                <a:gd name="T9" fmla="*/ 0 h 194"/>
                <a:gd name="T10" fmla="*/ 0 w 118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94"/>
                <a:gd name="T20" fmla="*/ 118 w 118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94">
                  <a:moveTo>
                    <a:pt x="0" y="0"/>
                  </a:moveTo>
                  <a:lnTo>
                    <a:pt x="118" y="0"/>
                  </a:lnTo>
                  <a:lnTo>
                    <a:pt x="118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27" name="Freeform 80"/>
            <p:cNvSpPr>
              <a:spLocks/>
            </p:cNvSpPr>
            <p:nvPr/>
          </p:nvSpPr>
          <p:spPr bwMode="gray">
            <a:xfrm>
              <a:off x="1858" y="851"/>
              <a:ext cx="34" cy="97"/>
            </a:xfrm>
            <a:custGeom>
              <a:avLst/>
              <a:gdLst>
                <a:gd name="T0" fmla="*/ 0 w 69"/>
                <a:gd name="T1" fmla="*/ 0 h 194"/>
                <a:gd name="T2" fmla="*/ 8 w 69"/>
                <a:gd name="T3" fmla="*/ 0 h 194"/>
                <a:gd name="T4" fmla="*/ 8 w 69"/>
                <a:gd name="T5" fmla="*/ 24 h 194"/>
                <a:gd name="T6" fmla="*/ 0 w 69"/>
                <a:gd name="T7" fmla="*/ 24 h 194"/>
                <a:gd name="T8" fmla="*/ 0 w 69"/>
                <a:gd name="T9" fmla="*/ 0 h 194"/>
                <a:gd name="T10" fmla="*/ 0 w 69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94"/>
                <a:gd name="T20" fmla="*/ 69 w 69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94">
                  <a:moveTo>
                    <a:pt x="0" y="0"/>
                  </a:moveTo>
                  <a:lnTo>
                    <a:pt x="69" y="0"/>
                  </a:lnTo>
                  <a:lnTo>
                    <a:pt x="69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sp>
          <p:nvSpPr>
            <p:cNvPr id="25628" name="Freeform 81"/>
            <p:cNvSpPr>
              <a:spLocks/>
            </p:cNvSpPr>
            <p:nvPr/>
          </p:nvSpPr>
          <p:spPr bwMode="gray">
            <a:xfrm>
              <a:off x="1812" y="851"/>
              <a:ext cx="22" cy="97"/>
            </a:xfrm>
            <a:custGeom>
              <a:avLst/>
              <a:gdLst>
                <a:gd name="T0" fmla="*/ 0 w 44"/>
                <a:gd name="T1" fmla="*/ 0 h 194"/>
                <a:gd name="T2" fmla="*/ 6 w 44"/>
                <a:gd name="T3" fmla="*/ 0 h 194"/>
                <a:gd name="T4" fmla="*/ 6 w 44"/>
                <a:gd name="T5" fmla="*/ 24 h 194"/>
                <a:gd name="T6" fmla="*/ 0 w 44"/>
                <a:gd name="T7" fmla="*/ 24 h 194"/>
                <a:gd name="T8" fmla="*/ 0 w 44"/>
                <a:gd name="T9" fmla="*/ 0 h 194"/>
                <a:gd name="T10" fmla="*/ 0 w 44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4"/>
                <a:gd name="T20" fmla="*/ 44 w 44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4">
                  <a:moveTo>
                    <a:pt x="0" y="0"/>
                  </a:moveTo>
                  <a:lnTo>
                    <a:pt x="44" y="0"/>
                  </a:lnTo>
                  <a:lnTo>
                    <a:pt x="44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2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</p:grpSp>
      <p:pic>
        <p:nvPicPr>
          <p:cNvPr id="25623" name="Picture 82" descr="logo-divers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013" y="5491163"/>
            <a:ext cx="9953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Image 45" descr="Description : label-divers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5514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489376" y="842954"/>
            <a:ext cx="6429420" cy="5372128"/>
            <a:chOff x="1357290" y="857232"/>
            <a:chExt cx="6429420" cy="5372128"/>
          </a:xfrm>
        </p:grpSpPr>
        <p:grpSp>
          <p:nvGrpSpPr>
            <p:cNvPr id="17" name="Groupe 16"/>
            <p:cNvGrpSpPr/>
            <p:nvPr/>
          </p:nvGrpSpPr>
          <p:grpSpPr>
            <a:xfrm>
              <a:off x="1357290" y="857232"/>
              <a:ext cx="6429420" cy="5372128"/>
              <a:chOff x="1357290" y="928670"/>
              <a:chExt cx="6429420" cy="5372128"/>
            </a:xfrm>
          </p:grpSpPr>
          <p:sp>
            <p:nvSpPr>
              <p:cNvPr id="31" name="Oval 1051"/>
              <p:cNvSpPr>
                <a:spLocks noChangeArrowheads="1"/>
              </p:cNvSpPr>
              <p:nvPr/>
            </p:nvSpPr>
            <p:spPr bwMode="auto">
              <a:xfrm>
                <a:off x="1857356" y="1928802"/>
                <a:ext cx="1371600" cy="1371600"/>
              </a:xfrm>
              <a:prstGeom prst="ellipse">
                <a:avLst/>
              </a:prstGeom>
              <a:solidFill>
                <a:srgbClr val="839E24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Oval 1030"/>
              <p:cNvSpPr>
                <a:spLocks noChangeArrowheads="1"/>
              </p:cNvSpPr>
              <p:nvPr/>
            </p:nvSpPr>
            <p:spPr bwMode="auto">
              <a:xfrm>
                <a:off x="3929058" y="4929198"/>
                <a:ext cx="1371600" cy="1371600"/>
              </a:xfrm>
              <a:prstGeom prst="ellipse">
                <a:avLst/>
              </a:prstGeom>
              <a:solidFill>
                <a:srgbClr val="AACB2B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Oval 1048"/>
              <p:cNvSpPr>
                <a:spLocks noChangeArrowheads="1"/>
              </p:cNvSpPr>
              <p:nvPr/>
            </p:nvSpPr>
            <p:spPr bwMode="auto">
              <a:xfrm>
                <a:off x="4000496" y="3143248"/>
                <a:ext cx="1371600" cy="1371600"/>
              </a:xfrm>
              <a:prstGeom prst="ellipse">
                <a:avLst/>
              </a:prstGeom>
              <a:solidFill>
                <a:srgbClr val="98B528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Oval 1049"/>
              <p:cNvSpPr>
                <a:spLocks noChangeArrowheads="1"/>
              </p:cNvSpPr>
              <p:nvPr/>
            </p:nvSpPr>
            <p:spPr bwMode="auto">
              <a:xfrm>
                <a:off x="4714876" y="4071942"/>
                <a:ext cx="1371600" cy="1371600"/>
              </a:xfrm>
              <a:prstGeom prst="ellipse">
                <a:avLst/>
              </a:prstGeom>
              <a:solidFill>
                <a:srgbClr val="C6D73A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>
                  <a:buNone/>
                </a:pPr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Oval 1050"/>
              <p:cNvSpPr>
                <a:spLocks noChangeArrowheads="1"/>
              </p:cNvSpPr>
              <p:nvPr/>
            </p:nvSpPr>
            <p:spPr bwMode="auto">
              <a:xfrm>
                <a:off x="3071802" y="4071942"/>
                <a:ext cx="1371600" cy="1371600"/>
              </a:xfrm>
              <a:prstGeom prst="ellipse">
                <a:avLst/>
              </a:prstGeom>
              <a:solidFill>
                <a:srgbClr val="DEE354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Oval 1051"/>
              <p:cNvSpPr>
                <a:spLocks noChangeArrowheads="1"/>
              </p:cNvSpPr>
              <p:nvPr/>
            </p:nvSpPr>
            <p:spPr bwMode="auto">
              <a:xfrm>
                <a:off x="2428860" y="3000372"/>
                <a:ext cx="1371600" cy="1371600"/>
              </a:xfrm>
              <a:prstGeom prst="ellipse">
                <a:avLst/>
              </a:prstGeom>
              <a:solidFill>
                <a:srgbClr val="839E24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Oval 1051"/>
              <p:cNvSpPr>
                <a:spLocks noChangeArrowheads="1"/>
              </p:cNvSpPr>
              <p:nvPr/>
            </p:nvSpPr>
            <p:spPr bwMode="auto">
              <a:xfrm>
                <a:off x="5357818" y="3000372"/>
                <a:ext cx="1371600" cy="1371600"/>
              </a:xfrm>
              <a:prstGeom prst="ellipse">
                <a:avLst/>
              </a:prstGeom>
              <a:solidFill>
                <a:srgbClr val="839E24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Oval 1049"/>
              <p:cNvSpPr>
                <a:spLocks noChangeArrowheads="1"/>
              </p:cNvSpPr>
              <p:nvPr/>
            </p:nvSpPr>
            <p:spPr bwMode="auto">
              <a:xfrm>
                <a:off x="3571868" y="2143116"/>
                <a:ext cx="1371600" cy="1371600"/>
              </a:xfrm>
              <a:prstGeom prst="ellipse">
                <a:avLst/>
              </a:prstGeom>
              <a:solidFill>
                <a:srgbClr val="C6D73A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Oval 1030"/>
              <p:cNvSpPr>
                <a:spLocks noChangeArrowheads="1"/>
              </p:cNvSpPr>
              <p:nvPr/>
            </p:nvSpPr>
            <p:spPr bwMode="auto">
              <a:xfrm>
                <a:off x="4738702" y="1714488"/>
                <a:ext cx="1371600" cy="1371600"/>
              </a:xfrm>
              <a:prstGeom prst="ellipse">
                <a:avLst/>
              </a:prstGeom>
              <a:solidFill>
                <a:srgbClr val="AACB2B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Oval 1050"/>
              <p:cNvSpPr>
                <a:spLocks noChangeArrowheads="1"/>
              </p:cNvSpPr>
              <p:nvPr/>
            </p:nvSpPr>
            <p:spPr bwMode="auto">
              <a:xfrm>
                <a:off x="5857884" y="1928802"/>
                <a:ext cx="1371600" cy="1371600"/>
              </a:xfrm>
              <a:prstGeom prst="ellipse">
                <a:avLst/>
              </a:prstGeom>
              <a:solidFill>
                <a:srgbClr val="DEE354">
                  <a:alpha val="89999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fr-FR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 3"/>
              <p:cNvSpPr/>
              <p:nvPr/>
            </p:nvSpPr>
            <p:spPr>
              <a:xfrm>
                <a:off x="1357290" y="928670"/>
                <a:ext cx="6429420" cy="5357850"/>
              </a:xfrm>
              <a:prstGeom prst="funnel">
                <a:avLst/>
              </a:prstGeom>
              <a:solidFill>
                <a:schemeClr val="lt1">
                  <a:hueOff val="0"/>
                  <a:satOff val="0"/>
                  <a:lumOff val="0"/>
                  <a:alpha val="2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30" name="Oval 1050"/>
            <p:cNvSpPr>
              <a:spLocks noChangeArrowheads="1"/>
            </p:cNvSpPr>
            <p:nvPr/>
          </p:nvSpPr>
          <p:spPr bwMode="auto">
            <a:xfrm>
              <a:off x="2857488" y="1142984"/>
              <a:ext cx="1371600" cy="1371600"/>
            </a:xfrm>
            <a:prstGeom prst="ellipse">
              <a:avLst/>
            </a:prstGeom>
            <a:solidFill>
              <a:srgbClr val="DEE354">
                <a:alpha val="89999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buNone/>
              </a:pPr>
              <a:endParaRPr lang="fr-FR" sz="9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8" name="Picture 3" descr="cap empl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16" y="4221088"/>
            <a:ext cx="505589" cy="5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78" y="4339505"/>
            <a:ext cx="1195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vrai_logo_pole_emplo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86" y="5686896"/>
            <a:ext cx="63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emploihandic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26" y="4859313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pep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22" y="3844404"/>
            <a:ext cx="6508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sol pr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02" y="3573016"/>
            <a:ext cx="912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300_handimanagem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19" y="3356992"/>
            <a:ext cx="1122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logo_ladap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4" y="5110386"/>
            <a:ext cx="5619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10-seph-Affiche-40x60_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83" y="2298697"/>
            <a:ext cx="51593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label handi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20" y="3212976"/>
            <a:ext cx="7921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handiplace.org - Retour Accueil">
            <a:hlinkClick r:id="rId13"/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14" y="1772816"/>
            <a:ext cx="733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et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41" y="2276872"/>
            <a:ext cx="6207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handirec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4" y="2492896"/>
            <a:ext cx="1171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trempli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49" y="2636912"/>
            <a:ext cx="8429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7" descr="fidev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22" y="2060848"/>
            <a:ext cx="8175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8" descr="creps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89" y="3168898"/>
            <a:ext cx="6334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9" descr="2is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70" y="1700808"/>
            <a:ext cx="6699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0" descr="sentei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66" y="2085926"/>
            <a:ext cx="8001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1" descr="messidor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95" y="3465509"/>
            <a:ext cx="5032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gesa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49" y="1254721"/>
            <a:ext cx="6953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6" descr="logo_afij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74" y="4768825"/>
            <a:ext cx="46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2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/>
              <a:t>Des partenaires avant tout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94" y="1781864"/>
            <a:ext cx="482180" cy="4715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1" y="3906763"/>
            <a:ext cx="1079897" cy="3969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16" y="3014650"/>
            <a:ext cx="1043608" cy="190831"/>
          </a:xfrm>
          <a:prstGeom prst="rect">
            <a:avLst/>
          </a:prstGeom>
        </p:spPr>
      </p:pic>
      <p:sp>
        <p:nvSpPr>
          <p:cNvPr id="52" name="Légende à une bordure 1 51"/>
          <p:cNvSpPr/>
          <p:nvPr/>
        </p:nvSpPr>
        <p:spPr bwMode="auto">
          <a:xfrm>
            <a:off x="6732240" y="3844404"/>
            <a:ext cx="2952328" cy="1656184"/>
          </a:xfrm>
          <a:prstGeom prst="accentCallout1">
            <a:avLst>
              <a:gd name="adj1" fmla="val 18750"/>
              <a:gd name="adj2" fmla="val -8333"/>
              <a:gd name="adj3" fmla="val 56522"/>
              <a:gd name="adj4" fmla="val -50497"/>
            </a:avLst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7338" marR="0" indent="-287338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9"/>
              </a:buBlip>
              <a:tabLst/>
            </a:pPr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2011 : principaux nouveaux partenaires :</a:t>
            </a:r>
          </a:p>
          <a:p>
            <a:pPr marL="744538" lvl="1" indent="-287338">
              <a:buFontTx/>
              <a:buBlip>
                <a:blip r:embed="rId29"/>
              </a:buBlip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GESAT</a:t>
            </a:r>
          </a:p>
          <a:p>
            <a:pPr marL="744538" lvl="1" indent="-287338">
              <a:buFontTx/>
              <a:buBlip>
                <a:blip r:embed="rId29"/>
              </a:buBlip>
            </a:pPr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Sciences Po Paris</a:t>
            </a:r>
          </a:p>
          <a:p>
            <a:pPr marL="744538" lvl="1" indent="-287338">
              <a:buFontTx/>
              <a:buBlip>
                <a:blip r:embed="rId29"/>
              </a:buBlip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Passerelle ESC</a:t>
            </a:r>
          </a:p>
        </p:txBody>
      </p:sp>
    </p:spTree>
    <p:extLst>
      <p:ext uri="{BB962C8B-B14F-4D97-AF65-F5344CB8AC3E}">
        <p14:creationId xmlns:p14="http://schemas.microsoft.com/office/powerpoint/2010/main" val="10874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07B400-A30B-4397-BD48-5034C6343B59}" type="slidenum">
              <a:rPr lang="fr-FR" smtClean="0"/>
              <a:pPr/>
              <a:t>8</a:t>
            </a:fld>
            <a:endParaRPr lang="fr-FR" smtClean="0"/>
          </a:p>
        </p:txBody>
      </p:sp>
      <p:grpSp>
        <p:nvGrpSpPr>
          <p:cNvPr id="29698" name="Group 187"/>
          <p:cNvGrpSpPr>
            <a:grpSpLocks/>
          </p:cNvGrpSpPr>
          <p:nvPr/>
        </p:nvGrpSpPr>
        <p:grpSpPr bwMode="auto">
          <a:xfrm>
            <a:off x="6732588" y="5081588"/>
            <a:ext cx="1225550" cy="1409700"/>
            <a:chOff x="4241" y="3201"/>
            <a:chExt cx="772" cy="888"/>
          </a:xfrm>
        </p:grpSpPr>
        <p:pic>
          <p:nvPicPr>
            <p:cNvPr id="29716" name="Picture 171" descr="logo sou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03" y="3450"/>
              <a:ext cx="33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172" descr="logo amputat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2" y="3767"/>
              <a:ext cx="23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8" name="Picture 173" descr="logo aveug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2" y="3203"/>
              <a:ext cx="272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9" name="Picture 174" descr="logo cann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60" y="3722"/>
              <a:ext cx="27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0" name="Picture 175" descr="logo fauteui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1" y="3450"/>
              <a:ext cx="27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1" name="Picture 176" descr="logo hand mental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96" y="3217"/>
              <a:ext cx="317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2" name="Picture 177" descr="logo mal cardi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24" y="3767"/>
              <a:ext cx="235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3" name="Picture 178" descr="logo mal do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42" y="3762"/>
              <a:ext cx="24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4" name="Picture 179" descr="logo mal mental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50" y="3520"/>
              <a:ext cx="27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5" name="Picture 186" descr="logo allergi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89" y="3201"/>
              <a:ext cx="205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455613"/>
            <a:ext cx="6324600" cy="381000"/>
          </a:xfrm>
        </p:spPr>
        <p:txBody>
          <a:bodyPr/>
          <a:lstStyle/>
          <a:p>
            <a:pPr eaLnBrk="1" hangingPunct="1"/>
            <a:r>
              <a:rPr lang="fr-FR" dirty="0" smtClean="0"/>
              <a:t>Les chiffres essentiels en 2011</a:t>
            </a:r>
          </a:p>
        </p:txBody>
      </p:sp>
      <p:sp>
        <p:nvSpPr>
          <p:cNvPr id="29700" name="AutoShape 123"/>
          <p:cNvSpPr>
            <a:spLocks noChangeArrowheads="1"/>
          </p:cNvSpPr>
          <p:nvPr/>
        </p:nvSpPr>
        <p:spPr bwMode="auto">
          <a:xfrm>
            <a:off x="838200" y="1981200"/>
            <a:ext cx="1676400" cy="1676400"/>
          </a:xfrm>
          <a:prstGeom prst="flowChartDelay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  <p:grpSp>
        <p:nvGrpSpPr>
          <p:cNvPr id="29701" name="Group 135"/>
          <p:cNvGrpSpPr>
            <a:grpSpLocks/>
          </p:cNvGrpSpPr>
          <p:nvPr/>
        </p:nvGrpSpPr>
        <p:grpSpPr bwMode="auto">
          <a:xfrm>
            <a:off x="3352800" y="1117600"/>
            <a:ext cx="2819400" cy="1447800"/>
            <a:chOff x="828" y="2970"/>
            <a:chExt cx="1716" cy="870"/>
          </a:xfrm>
        </p:grpSpPr>
        <p:sp>
          <p:nvSpPr>
            <p:cNvPr id="29714" name="Rectangle 132"/>
            <p:cNvSpPr>
              <a:spLocks noChangeArrowheads="1"/>
            </p:cNvSpPr>
            <p:nvPr/>
          </p:nvSpPr>
          <p:spPr bwMode="auto">
            <a:xfrm>
              <a:off x="912" y="3024"/>
              <a:ext cx="1632" cy="816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40000"/>
                </a:lnSpc>
                <a:spcBef>
                  <a:spcPct val="20000"/>
                </a:spcBef>
                <a:buSzPct val="100000"/>
                <a:buFontTx/>
                <a:buChar char="•"/>
              </a:pPr>
              <a:endParaRPr lang="fr-FR"/>
            </a:p>
          </p:txBody>
        </p:sp>
        <p:pic>
          <p:nvPicPr>
            <p:cNvPr id="29715" name="Picture 134" descr="Image1"/>
            <p:cNvPicPr>
              <a:picLocks noChangeAspect="1" noChangeArrowheads="1"/>
            </p:cNvPicPr>
            <p:nvPr/>
          </p:nvPicPr>
          <p:blipFill>
            <a:blip r:embed="rId13"/>
            <a:srcRect l="42358" t="50035" b="23039"/>
            <a:stretch>
              <a:fillRect/>
            </a:stretch>
          </p:blipFill>
          <p:spPr bwMode="gray">
            <a:xfrm flipV="1">
              <a:off x="828" y="2970"/>
              <a:ext cx="576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2" name="Text Box 130"/>
          <p:cNvSpPr txBox="1">
            <a:spLocks noChangeArrowheads="1"/>
          </p:cNvSpPr>
          <p:nvPr/>
        </p:nvSpPr>
        <p:spPr bwMode="auto">
          <a:xfrm>
            <a:off x="3429000" y="1357610"/>
            <a:ext cx="266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SzPct val="100000"/>
            </a:pPr>
            <a:r>
              <a:rPr lang="fr-FR" sz="1800" b="1" dirty="0" smtClean="0">
                <a:solidFill>
                  <a:schemeClr val="bg1"/>
                </a:solidFill>
              </a:rPr>
              <a:t>3.466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SALARIES TRAVAILLEURS </a:t>
            </a:r>
            <a:r>
              <a:rPr lang="fr-FR" sz="1800" dirty="0" smtClean="0">
                <a:solidFill>
                  <a:schemeClr val="bg1"/>
                </a:solidFill>
              </a:rPr>
              <a:t>HANDICAPES (+ 5 %)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9703" name="AutoShape 154"/>
          <p:cNvSpPr>
            <a:spLocks noChangeArrowheads="1"/>
          </p:cNvSpPr>
          <p:nvPr/>
        </p:nvSpPr>
        <p:spPr bwMode="auto">
          <a:xfrm>
            <a:off x="842963" y="5157788"/>
            <a:ext cx="4953000" cy="990600"/>
          </a:xfrm>
          <a:prstGeom prst="roundRect">
            <a:avLst>
              <a:gd name="adj" fmla="val 50000"/>
            </a:avLst>
          </a:prstGeom>
          <a:solidFill>
            <a:srgbClr val="E494B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  <p:sp>
        <p:nvSpPr>
          <p:cNvPr id="29704" name="Text Box 155"/>
          <p:cNvSpPr txBox="1">
            <a:spLocks noChangeArrowheads="1"/>
          </p:cNvSpPr>
          <p:nvPr/>
        </p:nvSpPr>
        <p:spPr bwMode="auto">
          <a:xfrm>
            <a:off x="1547813" y="5308600"/>
            <a:ext cx="3729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fr-FR" sz="1800" b="1" dirty="0" smtClean="0">
                <a:solidFill>
                  <a:schemeClr val="bg1"/>
                </a:solidFill>
              </a:rPr>
              <a:t>55 </a:t>
            </a:r>
            <a:r>
              <a:rPr lang="fr-FR" sz="1800" dirty="0" smtClean="0">
                <a:solidFill>
                  <a:schemeClr val="bg1"/>
                </a:solidFill>
              </a:rPr>
              <a:t>STAGIAIRES</a:t>
            </a:r>
            <a:endParaRPr lang="fr-FR" sz="1800" dirty="0">
              <a:solidFill>
                <a:schemeClr val="bg1"/>
              </a:solidFill>
            </a:endParaRPr>
          </a:p>
          <a:p>
            <a:pPr algn="ctr">
              <a:buSzPct val="100000"/>
            </a:pPr>
            <a:r>
              <a:rPr lang="fr-FR" sz="1800" dirty="0" smtClean="0">
                <a:solidFill>
                  <a:schemeClr val="bg1"/>
                </a:solidFill>
              </a:rPr>
              <a:t>17 ALTERNANTS</a:t>
            </a:r>
            <a:endParaRPr lang="fr-FR" sz="1800" dirty="0">
              <a:solidFill>
                <a:schemeClr val="accent2"/>
              </a:solidFill>
            </a:endParaRPr>
          </a:p>
        </p:txBody>
      </p:sp>
      <p:sp>
        <p:nvSpPr>
          <p:cNvPr id="29705" name="Oval 158"/>
          <p:cNvSpPr>
            <a:spLocks noChangeArrowheads="1"/>
          </p:cNvSpPr>
          <p:nvPr/>
        </p:nvSpPr>
        <p:spPr bwMode="auto">
          <a:xfrm>
            <a:off x="2971800" y="3005138"/>
            <a:ext cx="1981200" cy="1981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  <p:sp>
        <p:nvSpPr>
          <p:cNvPr id="29706" name="Oval 156"/>
          <p:cNvSpPr>
            <a:spLocks noChangeArrowheads="1"/>
          </p:cNvSpPr>
          <p:nvPr/>
        </p:nvSpPr>
        <p:spPr bwMode="auto">
          <a:xfrm>
            <a:off x="1981200" y="2852738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  <p:sp>
        <p:nvSpPr>
          <p:cNvPr id="29707" name="Text Box 157"/>
          <p:cNvSpPr txBox="1">
            <a:spLocks noChangeArrowheads="1"/>
          </p:cNvSpPr>
          <p:nvPr/>
        </p:nvSpPr>
        <p:spPr bwMode="auto">
          <a:xfrm>
            <a:off x="1981200" y="3036888"/>
            <a:ext cx="1295400" cy="56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buSzPct val="100000"/>
            </a:pPr>
            <a:r>
              <a:rPr lang="fr-FR" sz="2500" b="1" dirty="0" smtClean="0">
                <a:solidFill>
                  <a:schemeClr val="bg1"/>
                </a:solidFill>
              </a:rPr>
              <a:t>10.71%</a:t>
            </a:r>
            <a:endParaRPr lang="fr-FR" sz="2500" b="1" dirty="0">
              <a:solidFill>
                <a:schemeClr val="bg1"/>
              </a:solidFill>
            </a:endParaRPr>
          </a:p>
        </p:txBody>
      </p:sp>
      <p:sp>
        <p:nvSpPr>
          <p:cNvPr id="29708" name="Text Box 159"/>
          <p:cNvSpPr txBox="1">
            <a:spLocks noChangeArrowheads="1"/>
          </p:cNvSpPr>
          <p:nvPr/>
        </p:nvSpPr>
        <p:spPr bwMode="auto">
          <a:xfrm>
            <a:off x="3348038" y="3500438"/>
            <a:ext cx="1368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fr-FR" sz="1800" dirty="0">
                <a:solidFill>
                  <a:schemeClr val="bg1"/>
                </a:solidFill>
              </a:rPr>
              <a:t>TAUX D’EMPLOI TH </a:t>
            </a:r>
            <a:r>
              <a:rPr lang="fr-FR" sz="1800" dirty="0" smtClean="0">
                <a:solidFill>
                  <a:schemeClr val="bg1"/>
                </a:solidFill>
              </a:rPr>
              <a:t>(+6%)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9709" name="AutoShape 162"/>
          <p:cNvSpPr>
            <a:spLocks noChangeArrowheads="1"/>
          </p:cNvSpPr>
          <p:nvPr/>
        </p:nvSpPr>
        <p:spPr bwMode="auto">
          <a:xfrm rot="-5400000">
            <a:off x="952500" y="1181100"/>
            <a:ext cx="762000" cy="990600"/>
          </a:xfrm>
          <a:prstGeom prst="flowChartDelay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  <p:sp>
        <p:nvSpPr>
          <p:cNvPr id="29710" name="Text Box 122"/>
          <p:cNvSpPr txBox="1">
            <a:spLocks noChangeArrowheads="1"/>
          </p:cNvSpPr>
          <p:nvPr/>
        </p:nvSpPr>
        <p:spPr bwMode="auto">
          <a:xfrm>
            <a:off x="841375" y="2011242"/>
            <a:ext cx="164306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buSzPct val="100000"/>
            </a:pPr>
            <a:r>
              <a:rPr lang="fr-FR" sz="1800" dirty="0" smtClean="0">
                <a:solidFill>
                  <a:srgbClr val="008040"/>
                </a:solidFill>
              </a:rPr>
              <a:t>111 </a:t>
            </a:r>
            <a:r>
              <a:rPr lang="fr-FR" sz="1800" dirty="0">
                <a:solidFill>
                  <a:srgbClr val="008040"/>
                </a:solidFill>
              </a:rPr>
              <a:t>TH RECRUTES </a:t>
            </a:r>
          </a:p>
        </p:txBody>
      </p:sp>
      <p:sp>
        <p:nvSpPr>
          <p:cNvPr id="29711" name="AutoShape 169"/>
          <p:cNvSpPr>
            <a:spLocks noChangeArrowheads="1"/>
          </p:cNvSpPr>
          <p:nvPr/>
        </p:nvSpPr>
        <p:spPr bwMode="auto">
          <a:xfrm>
            <a:off x="6705600" y="1628775"/>
            <a:ext cx="1752600" cy="1905000"/>
          </a:xfrm>
          <a:prstGeom prst="wedgeRectCallout">
            <a:avLst>
              <a:gd name="adj1" fmla="val 6611"/>
              <a:gd name="adj2" fmla="val 63662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40000"/>
              </a:lnSpc>
              <a:spcBef>
                <a:spcPct val="20000"/>
              </a:spcBef>
              <a:buSzPct val="100000"/>
            </a:pPr>
            <a:endParaRPr lang="fr-FR"/>
          </a:p>
        </p:txBody>
      </p:sp>
      <p:sp>
        <p:nvSpPr>
          <p:cNvPr id="29712" name="Text Box 170"/>
          <p:cNvSpPr txBox="1">
            <a:spLocks noChangeArrowheads="1"/>
          </p:cNvSpPr>
          <p:nvPr/>
        </p:nvSpPr>
        <p:spPr bwMode="auto">
          <a:xfrm>
            <a:off x="6788150" y="1746112"/>
            <a:ext cx="1600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fr-FR" sz="1800" dirty="0" smtClean="0">
                <a:solidFill>
                  <a:schemeClr val="bg1"/>
                </a:solidFill>
              </a:rPr>
              <a:t>74 </a:t>
            </a:r>
            <a:r>
              <a:rPr lang="fr-FR" sz="1800" dirty="0">
                <a:solidFill>
                  <a:schemeClr val="bg1"/>
                </a:solidFill>
              </a:rPr>
              <a:t>MAINTIENS DANS L’EMPLOI </a:t>
            </a:r>
            <a:r>
              <a:rPr lang="fr-FR" sz="1800" dirty="0" smtClean="0">
                <a:solidFill>
                  <a:schemeClr val="bg1"/>
                </a:solidFill>
              </a:rPr>
              <a:t>+ 31 EN COURS</a:t>
            </a:r>
            <a:endParaRPr lang="fr-FR" sz="1800" dirty="0"/>
          </a:p>
        </p:txBody>
      </p:sp>
      <p:sp>
        <p:nvSpPr>
          <p:cNvPr id="29713" name="AutoShape 181"/>
          <p:cNvSpPr>
            <a:spLocks noChangeArrowheads="1"/>
          </p:cNvSpPr>
          <p:nvPr/>
        </p:nvSpPr>
        <p:spPr bwMode="auto">
          <a:xfrm>
            <a:off x="5867400" y="4221163"/>
            <a:ext cx="3025775" cy="2806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2F9F3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00449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195" y="1071546"/>
            <a:ext cx="7524771" cy="5643578"/>
          </a:xfrm>
          <a:prstGeom prst="flowChartAlternateProcess">
            <a:avLst/>
          </a:prstGeom>
        </p:spPr>
      </p:pic>
      <p:graphicFrame>
        <p:nvGraphicFramePr>
          <p:cNvPr id="7" name="Diagramme 6"/>
          <p:cNvGraphicFramePr/>
          <p:nvPr/>
        </p:nvGraphicFramePr>
        <p:xfrm>
          <a:off x="2643174" y="1428736"/>
          <a:ext cx="3762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8175" y="455613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Profil des TH au sein du Groupe Casino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theme/theme1.xml><?xml version="1.0" encoding="utf-8"?>
<a:theme xmlns:a="http://schemas.openxmlformats.org/drawingml/2006/main" name="Nouvelle présentation">
  <a:themeElements>
    <a:clrScheme name="">
      <a:dk1>
        <a:srgbClr val="000000"/>
      </a:dk1>
      <a:lt1>
        <a:srgbClr val="FFFFFF"/>
      </a:lt1>
      <a:dk2>
        <a:srgbClr val="0C5A29"/>
      </a:dk2>
      <a:lt2>
        <a:srgbClr val="808080"/>
      </a:lt2>
      <a:accent1>
        <a:srgbClr val="BBCE24"/>
      </a:accent1>
      <a:accent2>
        <a:srgbClr val="DA0018"/>
      </a:accent2>
      <a:accent3>
        <a:srgbClr val="FFFFFF"/>
      </a:accent3>
      <a:accent4>
        <a:srgbClr val="000000"/>
      </a:accent4>
      <a:accent5>
        <a:srgbClr val="DAE3AC"/>
      </a:accent5>
      <a:accent6>
        <a:srgbClr val="C50015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7338" marR="0" indent="-287338" algn="l" defTabSz="914400" rtl="0" eaLnBrk="1" fontAlgn="base" latinLnBrk="0" hangingPunct="1">
          <a:lnSpc>
            <a:spcPct val="14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Blip>
            <a:blip xmlns:r="http://schemas.openxmlformats.org/officeDocument/2006/relationships" r:embed="rId1"/>
          </a:buBlip>
          <a:tabLst/>
          <a:defRPr kumimoji="0" lang="fr-F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7338" marR="0" indent="-287338" algn="l" defTabSz="914400" rtl="0" eaLnBrk="1" fontAlgn="base" latinLnBrk="0" hangingPunct="1">
          <a:lnSpc>
            <a:spcPct val="14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Blip>
            <a:blip xmlns:r="http://schemas.openxmlformats.org/officeDocument/2006/relationships" r:embed="rId1"/>
          </a:buBlip>
          <a:tabLst/>
          <a:defRPr kumimoji="0" lang="fr-F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C5A29"/>
    </a:dk1>
    <a:lt1>
      <a:srgbClr val="FFFFFF"/>
    </a:lt1>
    <a:dk2>
      <a:srgbClr val="0C5A29"/>
    </a:dk2>
    <a:lt2>
      <a:srgbClr val="808080"/>
    </a:lt2>
    <a:accent1>
      <a:srgbClr val="BBCE24"/>
    </a:accent1>
    <a:accent2>
      <a:srgbClr val="DA0018"/>
    </a:accent2>
    <a:accent3>
      <a:srgbClr val="FFFFFF"/>
    </a:accent3>
    <a:accent4>
      <a:srgbClr val="094C21"/>
    </a:accent4>
    <a:accent5>
      <a:srgbClr val="DAE3AC"/>
    </a:accent5>
    <a:accent6>
      <a:srgbClr val="C50015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4410</TotalTime>
  <Words>435</Words>
  <Application>Microsoft Office PowerPoint</Application>
  <PresentationFormat>Affichage à l'écran (4:3)</PresentationFormat>
  <Paragraphs>114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Nouvelle présentation</vt:lpstr>
      <vt:lpstr>Présentation PowerPoint</vt:lpstr>
      <vt:lpstr>Présentation PowerPoint</vt:lpstr>
      <vt:lpstr>Une offre multiformat au service des différences</vt:lpstr>
      <vt:lpstr>Des services complémentaires</vt:lpstr>
      <vt:lpstr>Handipacte : une organisation améliorée</vt:lpstr>
      <vt:lpstr>Handipacte : une histoire d’entreprise</vt:lpstr>
      <vt:lpstr>Des partenaires avant tout</vt:lpstr>
      <vt:lpstr>Les chiffres essentiels en 2011</vt:lpstr>
      <vt:lpstr>Présentation PowerPoint</vt:lpstr>
      <vt:lpstr>Présentation PowerPoint</vt:lpstr>
      <vt:lpstr>Les actions 2011-2013</vt:lpstr>
      <vt:lpstr>Les actions 2011-2013</vt:lpstr>
      <vt:lpstr>Nous contacter</vt:lpstr>
    </vt:vector>
  </TitlesOfParts>
  <Company>****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 ****</dc:creator>
  <cp:lastModifiedBy>Annie Marra</cp:lastModifiedBy>
  <cp:revision>331</cp:revision>
  <cp:lastPrinted>2010-03-22T10:52:09Z</cp:lastPrinted>
  <dcterms:created xsi:type="dcterms:W3CDTF">2008-05-29T13:05:27Z</dcterms:created>
  <dcterms:modified xsi:type="dcterms:W3CDTF">2012-10-25T16:37:15Z</dcterms:modified>
</cp:coreProperties>
</file>